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9.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0.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1.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2.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3.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4.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theme/theme15.xml" ContentType="application/vnd.openxmlformats-officedocument.theme+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16.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17.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18.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1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20.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83" r:id="rId2"/>
    <p:sldMasterId id="2147483813" r:id="rId3"/>
    <p:sldMasterId id="2147483843" r:id="rId4"/>
    <p:sldMasterId id="2147483902" r:id="rId5"/>
    <p:sldMasterId id="2147483917" r:id="rId6"/>
    <p:sldMasterId id="2147483919" r:id="rId7"/>
    <p:sldMasterId id="2147483931" r:id="rId8"/>
    <p:sldMasterId id="2147483946" r:id="rId9"/>
    <p:sldMasterId id="2147483965" r:id="rId10"/>
    <p:sldMasterId id="2147483984" r:id="rId11"/>
    <p:sldMasterId id="2147484003" r:id="rId12"/>
    <p:sldMasterId id="2147484018" r:id="rId13"/>
    <p:sldMasterId id="2147484033" r:id="rId14"/>
    <p:sldMasterId id="2147484052" r:id="rId15"/>
    <p:sldMasterId id="2147484071" r:id="rId16"/>
    <p:sldMasterId id="2147484090" r:id="rId17"/>
    <p:sldMasterId id="2147484109" r:id="rId18"/>
    <p:sldMasterId id="2147484128" r:id="rId19"/>
    <p:sldMasterId id="2147484147" r:id="rId20"/>
    <p:sldMasterId id="2147484166" r:id="rId21"/>
  </p:sldMasterIdLst>
  <p:notesMasterIdLst>
    <p:notesMasterId r:id="rId134"/>
  </p:notesMasterIdLst>
  <p:handoutMasterIdLst>
    <p:handoutMasterId r:id="rId135"/>
  </p:handoutMasterIdLst>
  <p:sldIdLst>
    <p:sldId id="461" r:id="rId22"/>
    <p:sldId id="462" r:id="rId23"/>
    <p:sldId id="538" r:id="rId24"/>
    <p:sldId id="513" r:id="rId25"/>
    <p:sldId id="541" r:id="rId26"/>
    <p:sldId id="464" r:id="rId27"/>
    <p:sldId id="514" r:id="rId28"/>
    <p:sldId id="466" r:id="rId29"/>
    <p:sldId id="467" r:id="rId30"/>
    <p:sldId id="468" r:id="rId31"/>
    <p:sldId id="469" r:id="rId32"/>
    <p:sldId id="539" r:id="rId33"/>
    <p:sldId id="470" r:id="rId34"/>
    <p:sldId id="540" r:id="rId35"/>
    <p:sldId id="471" r:id="rId36"/>
    <p:sldId id="472" r:id="rId37"/>
    <p:sldId id="473" r:id="rId38"/>
    <p:sldId id="474" r:id="rId39"/>
    <p:sldId id="475" r:id="rId40"/>
    <p:sldId id="476" r:id="rId41"/>
    <p:sldId id="477" r:id="rId42"/>
    <p:sldId id="478" r:id="rId43"/>
    <p:sldId id="479" r:id="rId44"/>
    <p:sldId id="480" r:id="rId45"/>
    <p:sldId id="481" r:id="rId46"/>
    <p:sldId id="521" r:id="rId47"/>
    <p:sldId id="522" r:id="rId48"/>
    <p:sldId id="523" r:id="rId49"/>
    <p:sldId id="524" r:id="rId50"/>
    <p:sldId id="525" r:id="rId51"/>
    <p:sldId id="530" r:id="rId52"/>
    <p:sldId id="531" r:id="rId53"/>
    <p:sldId id="532" r:id="rId54"/>
    <p:sldId id="482" r:id="rId55"/>
    <p:sldId id="483" r:id="rId56"/>
    <p:sldId id="484" r:id="rId57"/>
    <p:sldId id="416" r:id="rId58"/>
    <p:sldId id="458" r:id="rId59"/>
    <p:sldId id="485" r:id="rId60"/>
    <p:sldId id="486" r:id="rId61"/>
    <p:sldId id="411" r:id="rId62"/>
    <p:sldId id="515" r:id="rId63"/>
    <p:sldId id="487" r:id="rId64"/>
    <p:sldId id="488" r:id="rId65"/>
    <p:sldId id="489" r:id="rId66"/>
    <p:sldId id="490" r:id="rId67"/>
    <p:sldId id="491" r:id="rId68"/>
    <p:sldId id="492" r:id="rId69"/>
    <p:sldId id="493" r:id="rId70"/>
    <p:sldId id="494" r:id="rId71"/>
    <p:sldId id="495" r:id="rId72"/>
    <p:sldId id="407" r:id="rId73"/>
    <p:sldId id="496" r:id="rId74"/>
    <p:sldId id="497" r:id="rId75"/>
    <p:sldId id="448" r:id="rId76"/>
    <p:sldId id="498" r:id="rId77"/>
    <p:sldId id="499" r:id="rId78"/>
    <p:sldId id="447" r:id="rId79"/>
    <p:sldId id="543" r:id="rId80"/>
    <p:sldId id="451" r:id="rId81"/>
    <p:sldId id="452" r:id="rId82"/>
    <p:sldId id="444" r:id="rId83"/>
    <p:sldId id="500" r:id="rId84"/>
    <p:sldId id="501" r:id="rId85"/>
    <p:sldId id="544" r:id="rId86"/>
    <p:sldId id="502" r:id="rId87"/>
    <p:sldId id="460" r:id="rId88"/>
    <p:sldId id="268" r:id="rId89"/>
    <p:sldId id="332" r:id="rId90"/>
    <p:sldId id="275" r:id="rId91"/>
    <p:sldId id="276" r:id="rId92"/>
    <p:sldId id="438" r:id="rId93"/>
    <p:sldId id="545" r:id="rId94"/>
    <p:sldId id="445" r:id="rId95"/>
    <p:sldId id="503" r:id="rId96"/>
    <p:sldId id="504" r:id="rId97"/>
    <p:sldId id="505" r:id="rId98"/>
    <p:sldId id="536" r:id="rId99"/>
    <p:sldId id="537" r:id="rId100"/>
    <p:sldId id="506" r:id="rId101"/>
    <p:sldId id="533" r:id="rId102"/>
    <p:sldId id="534" r:id="rId103"/>
    <p:sldId id="535" r:id="rId104"/>
    <p:sldId id="551" r:id="rId105"/>
    <p:sldId id="552" r:id="rId106"/>
    <p:sldId id="553" r:id="rId107"/>
    <p:sldId id="554" r:id="rId108"/>
    <p:sldId id="509" r:id="rId109"/>
    <p:sldId id="510" r:id="rId110"/>
    <p:sldId id="511" r:id="rId111"/>
    <p:sldId id="546" r:id="rId112"/>
    <p:sldId id="512" r:id="rId113"/>
    <p:sldId id="277" r:id="rId114"/>
    <p:sldId id="542" r:id="rId115"/>
    <p:sldId id="401" r:id="rId116"/>
    <p:sldId id="454" r:id="rId117"/>
    <p:sldId id="415" r:id="rId118"/>
    <p:sldId id="547" r:id="rId119"/>
    <p:sldId id="434" r:id="rId120"/>
    <p:sldId id="414" r:id="rId121"/>
    <p:sldId id="548" r:id="rId122"/>
    <p:sldId id="549" r:id="rId123"/>
    <p:sldId id="550" r:id="rId124"/>
    <p:sldId id="421" r:id="rId125"/>
    <p:sldId id="555" r:id="rId126"/>
    <p:sldId id="430" r:id="rId127"/>
    <p:sldId id="556" r:id="rId128"/>
    <p:sldId id="516" r:id="rId129"/>
    <p:sldId id="517" r:id="rId130"/>
    <p:sldId id="518" r:id="rId131"/>
    <p:sldId id="519" r:id="rId132"/>
    <p:sldId id="520" r:id="rId133"/>
  </p:sldIdLst>
  <p:sldSz cx="9144000" cy="5143500" type="screen16x9"/>
  <p:notesSz cx="9296400" cy="14770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AA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972" autoAdjust="0"/>
    <p:restoredTop sz="94598" autoAdjust="0"/>
  </p:normalViewPr>
  <p:slideViewPr>
    <p:cSldViewPr snapToGrid="0">
      <p:cViewPr>
        <p:scale>
          <a:sx n="90" d="100"/>
          <a:sy n="90" d="100"/>
        </p:scale>
        <p:origin x="-1450" y="-523"/>
      </p:cViewPr>
      <p:guideLst>
        <p:guide orient="horz" pos="1620"/>
        <p:guide pos="2878"/>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850" y="-96"/>
      </p:cViewPr>
      <p:guideLst>
        <p:guide orient="horz" pos="4652"/>
        <p:guide pos="2927"/>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5.xml"/><Relationship Id="rId117" Type="http://schemas.openxmlformats.org/officeDocument/2006/relationships/slide" Target="slides/slide96.xml"/><Relationship Id="rId21" Type="http://schemas.openxmlformats.org/officeDocument/2006/relationships/slideMaster" Target="slideMasters/slideMaster21.xml"/><Relationship Id="rId42" Type="http://schemas.openxmlformats.org/officeDocument/2006/relationships/slide" Target="slides/slide21.xml"/><Relationship Id="rId47" Type="http://schemas.openxmlformats.org/officeDocument/2006/relationships/slide" Target="slides/slide26.xml"/><Relationship Id="rId63" Type="http://schemas.openxmlformats.org/officeDocument/2006/relationships/slide" Target="slides/slide42.xml"/><Relationship Id="rId68" Type="http://schemas.openxmlformats.org/officeDocument/2006/relationships/slide" Target="slides/slide47.xml"/><Relationship Id="rId84" Type="http://schemas.openxmlformats.org/officeDocument/2006/relationships/slide" Target="slides/slide63.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86.xml"/><Relationship Id="rId11" Type="http://schemas.openxmlformats.org/officeDocument/2006/relationships/slideMaster" Target="slideMasters/slideMaster11.xml"/><Relationship Id="rId32" Type="http://schemas.openxmlformats.org/officeDocument/2006/relationships/slide" Target="slides/slide11.xml"/><Relationship Id="rId37" Type="http://schemas.openxmlformats.org/officeDocument/2006/relationships/slide" Target="slides/slide16.xml"/><Relationship Id="rId53" Type="http://schemas.openxmlformats.org/officeDocument/2006/relationships/slide" Target="slides/slide32.xml"/><Relationship Id="rId58" Type="http://schemas.openxmlformats.org/officeDocument/2006/relationships/slide" Target="slides/slide37.xml"/><Relationship Id="rId74" Type="http://schemas.openxmlformats.org/officeDocument/2006/relationships/slide" Target="slides/slide53.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28" Type="http://schemas.openxmlformats.org/officeDocument/2006/relationships/slide" Target="slides/slide107.xml"/><Relationship Id="rId5" Type="http://schemas.openxmlformats.org/officeDocument/2006/relationships/slideMaster" Target="slideMasters/slideMaster5.xml"/><Relationship Id="rId90" Type="http://schemas.openxmlformats.org/officeDocument/2006/relationships/slide" Target="slides/slide69.xml"/><Relationship Id="rId95" Type="http://schemas.openxmlformats.org/officeDocument/2006/relationships/slide" Target="slides/slide74.xml"/><Relationship Id="rId22" Type="http://schemas.openxmlformats.org/officeDocument/2006/relationships/slide" Target="slides/slide1.xml"/><Relationship Id="rId27" Type="http://schemas.openxmlformats.org/officeDocument/2006/relationships/slide" Target="slides/slide6.xml"/><Relationship Id="rId43" Type="http://schemas.openxmlformats.org/officeDocument/2006/relationships/slide" Target="slides/slide22.xml"/><Relationship Id="rId48" Type="http://schemas.openxmlformats.org/officeDocument/2006/relationships/slide" Target="slides/slide27.xml"/><Relationship Id="rId64" Type="http://schemas.openxmlformats.org/officeDocument/2006/relationships/slide" Target="slides/slide43.xml"/><Relationship Id="rId69" Type="http://schemas.openxmlformats.org/officeDocument/2006/relationships/slide" Target="slides/slide48.xml"/><Relationship Id="rId113" Type="http://schemas.openxmlformats.org/officeDocument/2006/relationships/slide" Target="slides/slide92.xml"/><Relationship Id="rId118" Type="http://schemas.openxmlformats.org/officeDocument/2006/relationships/slide" Target="slides/slide97.xml"/><Relationship Id="rId134" Type="http://schemas.openxmlformats.org/officeDocument/2006/relationships/notesMaster" Target="notesMasters/notesMaster1.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93" Type="http://schemas.openxmlformats.org/officeDocument/2006/relationships/slide" Target="slides/slide72.xml"/><Relationship Id="rId98" Type="http://schemas.openxmlformats.org/officeDocument/2006/relationships/slide" Target="slides/slide77.xml"/><Relationship Id="rId121" Type="http://schemas.openxmlformats.org/officeDocument/2006/relationships/slide" Target="slides/slide10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103" Type="http://schemas.openxmlformats.org/officeDocument/2006/relationships/slide" Target="slides/slide82.xml"/><Relationship Id="rId108" Type="http://schemas.openxmlformats.org/officeDocument/2006/relationships/slide" Target="slides/slide87.xml"/><Relationship Id="rId116" Type="http://schemas.openxmlformats.org/officeDocument/2006/relationships/slide" Target="slides/slide95.xml"/><Relationship Id="rId124" Type="http://schemas.openxmlformats.org/officeDocument/2006/relationships/slide" Target="slides/slide103.xml"/><Relationship Id="rId129" Type="http://schemas.openxmlformats.org/officeDocument/2006/relationships/slide" Target="slides/slide108.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slide" Target="slides/slide67.xml"/><Relationship Id="rId91" Type="http://schemas.openxmlformats.org/officeDocument/2006/relationships/slide" Target="slides/slide70.xml"/><Relationship Id="rId96" Type="http://schemas.openxmlformats.org/officeDocument/2006/relationships/slide" Target="slides/slide75.xml"/><Relationship Id="rId111" Type="http://schemas.openxmlformats.org/officeDocument/2006/relationships/slide" Target="slides/slide90.xml"/><Relationship Id="rId132" Type="http://schemas.openxmlformats.org/officeDocument/2006/relationships/slide" Target="slides/slide1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6" Type="http://schemas.openxmlformats.org/officeDocument/2006/relationships/slide" Target="slides/slide85.xml"/><Relationship Id="rId114" Type="http://schemas.openxmlformats.org/officeDocument/2006/relationships/slide" Target="slides/slide93.xml"/><Relationship Id="rId119" Type="http://schemas.openxmlformats.org/officeDocument/2006/relationships/slide" Target="slides/slide98.xml"/><Relationship Id="rId127" Type="http://schemas.openxmlformats.org/officeDocument/2006/relationships/slide" Target="slides/slide10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94" Type="http://schemas.openxmlformats.org/officeDocument/2006/relationships/slide" Target="slides/slide73.xml"/><Relationship Id="rId99" Type="http://schemas.openxmlformats.org/officeDocument/2006/relationships/slide" Target="slides/slide78.xml"/><Relationship Id="rId101" Type="http://schemas.openxmlformats.org/officeDocument/2006/relationships/slide" Target="slides/slide80.xml"/><Relationship Id="rId122" Type="http://schemas.openxmlformats.org/officeDocument/2006/relationships/slide" Target="slides/slide101.xml"/><Relationship Id="rId130" Type="http://schemas.openxmlformats.org/officeDocument/2006/relationships/slide" Target="slides/slide109.xml"/><Relationship Id="rId13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8.xml"/><Relationship Id="rId109" Type="http://schemas.openxmlformats.org/officeDocument/2006/relationships/slide" Target="slides/slide88.xml"/><Relationship Id="rId34" Type="http://schemas.openxmlformats.org/officeDocument/2006/relationships/slide" Target="slides/slide13.xml"/><Relationship Id="rId50" Type="http://schemas.openxmlformats.org/officeDocument/2006/relationships/slide" Target="slides/slide29.xml"/><Relationship Id="rId55" Type="http://schemas.openxmlformats.org/officeDocument/2006/relationships/slide" Target="slides/slide34.xml"/><Relationship Id="rId76" Type="http://schemas.openxmlformats.org/officeDocument/2006/relationships/slide" Target="slides/slide55.xml"/><Relationship Id="rId97" Type="http://schemas.openxmlformats.org/officeDocument/2006/relationships/slide" Target="slides/slide76.xml"/><Relationship Id="rId104" Type="http://schemas.openxmlformats.org/officeDocument/2006/relationships/slide" Target="slides/slide83.xml"/><Relationship Id="rId120" Type="http://schemas.openxmlformats.org/officeDocument/2006/relationships/slide" Target="slides/slide99.xml"/><Relationship Id="rId125"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50.xml"/><Relationship Id="rId92" Type="http://schemas.openxmlformats.org/officeDocument/2006/relationships/slide" Target="slides/slide71.xml"/><Relationship Id="rId2" Type="http://schemas.openxmlformats.org/officeDocument/2006/relationships/slideMaster" Target="slideMasters/slideMaster2.xml"/><Relationship Id="rId29" Type="http://schemas.openxmlformats.org/officeDocument/2006/relationships/slide" Target="slides/slide8.xml"/><Relationship Id="rId24" Type="http://schemas.openxmlformats.org/officeDocument/2006/relationships/slide" Target="slides/slide3.xml"/><Relationship Id="rId40" Type="http://schemas.openxmlformats.org/officeDocument/2006/relationships/slide" Target="slides/slide19.xml"/><Relationship Id="rId45" Type="http://schemas.openxmlformats.org/officeDocument/2006/relationships/slide" Target="slides/slide24.xml"/><Relationship Id="rId66" Type="http://schemas.openxmlformats.org/officeDocument/2006/relationships/slide" Target="slides/slide45.xml"/><Relationship Id="rId87" Type="http://schemas.openxmlformats.org/officeDocument/2006/relationships/slide" Target="slides/slide66.xml"/><Relationship Id="rId110" Type="http://schemas.openxmlformats.org/officeDocument/2006/relationships/slide" Target="slides/slide89.xml"/><Relationship Id="rId115" Type="http://schemas.openxmlformats.org/officeDocument/2006/relationships/slide" Target="slides/slide94.xml"/><Relationship Id="rId131" Type="http://schemas.openxmlformats.org/officeDocument/2006/relationships/slide" Target="slides/slide110.xml"/><Relationship Id="rId136" Type="http://schemas.openxmlformats.org/officeDocument/2006/relationships/presProps" Target="presProps.xml"/><Relationship Id="rId61" Type="http://schemas.openxmlformats.org/officeDocument/2006/relationships/slide" Target="slides/slide40.xml"/><Relationship Id="rId82" Type="http://schemas.openxmlformats.org/officeDocument/2006/relationships/slide" Target="slides/slide6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9.xml"/><Relationship Id="rId35" Type="http://schemas.openxmlformats.org/officeDocument/2006/relationships/slide" Target="slides/slide14.xml"/><Relationship Id="rId56" Type="http://schemas.openxmlformats.org/officeDocument/2006/relationships/slide" Target="slides/slide35.xml"/><Relationship Id="rId77" Type="http://schemas.openxmlformats.org/officeDocument/2006/relationships/slide" Target="slides/slide56.xml"/><Relationship Id="rId100" Type="http://schemas.openxmlformats.org/officeDocument/2006/relationships/slide" Target="slides/slide79.xml"/><Relationship Id="rId105" Type="http://schemas.openxmlformats.org/officeDocument/2006/relationships/slide" Target="slides/slide84.xml"/><Relationship Id="rId126" Type="http://schemas.openxmlformats.org/officeDocument/2006/relationships/slide" Target="slides/slide10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2"/>
            <a:ext cx="4027944" cy="737488"/>
          </a:xfrm>
          <a:prstGeom prst="rect">
            <a:avLst/>
          </a:prstGeom>
          <a:noFill/>
          <a:ln w="9525">
            <a:noFill/>
            <a:miter lim="800000"/>
            <a:headEnd/>
            <a:tailEnd/>
          </a:ln>
          <a:effectLst/>
        </p:spPr>
        <p:txBody>
          <a:bodyPr vert="horz" wrap="square" lIns="136205" tIns="68102" rIns="136205" bIns="68102" numCol="1" anchor="t" anchorCtr="0" compatLnSpc="1">
            <a:prstTxWarp prst="textNoShape">
              <a:avLst/>
            </a:prstTxWarp>
          </a:bodyPr>
          <a:lstStyle>
            <a:lvl1pPr>
              <a:defRPr sz="1800"/>
            </a:lvl1pPr>
          </a:lstStyle>
          <a:p>
            <a:pPr>
              <a:defRPr/>
            </a:pPr>
            <a:endParaRPr lang="en-US"/>
          </a:p>
        </p:txBody>
      </p:sp>
      <p:sp>
        <p:nvSpPr>
          <p:cNvPr id="122883" name="Rectangle 3"/>
          <p:cNvSpPr>
            <a:spLocks noGrp="1" noChangeArrowheads="1"/>
          </p:cNvSpPr>
          <p:nvPr>
            <p:ph type="dt" sz="quarter" idx="1"/>
          </p:nvPr>
        </p:nvSpPr>
        <p:spPr bwMode="auto">
          <a:xfrm>
            <a:off x="5266329" y="2"/>
            <a:ext cx="4027943" cy="737488"/>
          </a:xfrm>
          <a:prstGeom prst="rect">
            <a:avLst/>
          </a:prstGeom>
          <a:noFill/>
          <a:ln w="9525">
            <a:noFill/>
            <a:miter lim="800000"/>
            <a:headEnd/>
            <a:tailEnd/>
          </a:ln>
          <a:effectLst/>
        </p:spPr>
        <p:txBody>
          <a:bodyPr vert="horz" wrap="square" lIns="136205" tIns="68102" rIns="136205" bIns="68102" numCol="1" anchor="t" anchorCtr="0" compatLnSpc="1">
            <a:prstTxWarp prst="textNoShape">
              <a:avLst/>
            </a:prstTxWarp>
          </a:bodyPr>
          <a:lstStyle>
            <a:lvl1pPr algn="r">
              <a:defRPr sz="1800"/>
            </a:lvl1pPr>
          </a:lstStyle>
          <a:p>
            <a:pPr>
              <a:defRPr/>
            </a:pPr>
            <a:endParaRPr lang="en-US"/>
          </a:p>
        </p:txBody>
      </p:sp>
      <p:sp>
        <p:nvSpPr>
          <p:cNvPr id="122884" name="Rectangle 4"/>
          <p:cNvSpPr>
            <a:spLocks noGrp="1" noChangeArrowheads="1"/>
          </p:cNvSpPr>
          <p:nvPr>
            <p:ph type="ftr" sz="quarter" idx="2"/>
          </p:nvPr>
        </p:nvSpPr>
        <p:spPr bwMode="auto">
          <a:xfrm>
            <a:off x="0" y="14030071"/>
            <a:ext cx="4027944" cy="737488"/>
          </a:xfrm>
          <a:prstGeom prst="rect">
            <a:avLst/>
          </a:prstGeom>
          <a:noFill/>
          <a:ln w="9525">
            <a:noFill/>
            <a:miter lim="800000"/>
            <a:headEnd/>
            <a:tailEnd/>
          </a:ln>
          <a:effectLst/>
        </p:spPr>
        <p:txBody>
          <a:bodyPr vert="horz" wrap="square" lIns="136205" tIns="68102" rIns="136205" bIns="68102" numCol="1" anchor="b" anchorCtr="0" compatLnSpc="1">
            <a:prstTxWarp prst="textNoShape">
              <a:avLst/>
            </a:prstTxWarp>
          </a:bodyPr>
          <a:lstStyle>
            <a:lvl1pPr>
              <a:defRPr sz="1800"/>
            </a:lvl1pPr>
          </a:lstStyle>
          <a:p>
            <a:pPr>
              <a:defRPr/>
            </a:pPr>
            <a:endParaRPr lang="en-US"/>
          </a:p>
        </p:txBody>
      </p:sp>
      <p:sp>
        <p:nvSpPr>
          <p:cNvPr id="122885" name="Rectangle 5"/>
          <p:cNvSpPr>
            <a:spLocks noGrp="1" noChangeArrowheads="1"/>
          </p:cNvSpPr>
          <p:nvPr>
            <p:ph type="sldNum" sz="quarter" idx="3"/>
          </p:nvPr>
        </p:nvSpPr>
        <p:spPr bwMode="auto">
          <a:xfrm>
            <a:off x="5266329" y="14030071"/>
            <a:ext cx="4027943" cy="737488"/>
          </a:xfrm>
          <a:prstGeom prst="rect">
            <a:avLst/>
          </a:prstGeom>
          <a:noFill/>
          <a:ln w="9525">
            <a:noFill/>
            <a:miter lim="800000"/>
            <a:headEnd/>
            <a:tailEnd/>
          </a:ln>
          <a:effectLst/>
        </p:spPr>
        <p:txBody>
          <a:bodyPr vert="horz" wrap="square" lIns="136205" tIns="68102" rIns="136205" bIns="68102" numCol="1" anchor="b" anchorCtr="0" compatLnSpc="1">
            <a:prstTxWarp prst="textNoShape">
              <a:avLst/>
            </a:prstTxWarp>
          </a:bodyPr>
          <a:lstStyle>
            <a:lvl1pPr algn="r">
              <a:defRPr sz="1800"/>
            </a:lvl1pPr>
          </a:lstStyle>
          <a:p>
            <a:pPr>
              <a:defRPr/>
            </a:pPr>
            <a:fld id="{8D56EAE8-38CB-4EE5-8A34-F5F49B68F2DE}" type="slidenum">
              <a:rPr lang="en-US"/>
              <a:pPr>
                <a:defRPr/>
              </a:pPr>
              <a:t>‹#›</a:t>
            </a:fld>
            <a:endParaRPr lang="en-US"/>
          </a:p>
        </p:txBody>
      </p:sp>
    </p:spTree>
    <p:extLst>
      <p:ext uri="{BB962C8B-B14F-4D97-AF65-F5344CB8AC3E}">
        <p14:creationId xmlns:p14="http://schemas.microsoft.com/office/powerpoint/2010/main" val="37230079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2"/>
            <a:ext cx="4027944" cy="737488"/>
          </a:xfrm>
          <a:prstGeom prst="rect">
            <a:avLst/>
          </a:prstGeom>
          <a:noFill/>
          <a:ln w="9525">
            <a:noFill/>
            <a:miter lim="800000"/>
            <a:headEnd/>
            <a:tailEnd/>
          </a:ln>
          <a:effectLst/>
        </p:spPr>
        <p:txBody>
          <a:bodyPr vert="horz" wrap="square" lIns="136205" tIns="68102" rIns="136205" bIns="68102" numCol="1" anchor="t" anchorCtr="0" compatLnSpc="1">
            <a:prstTxWarp prst="textNoShape">
              <a:avLst/>
            </a:prstTxWarp>
          </a:bodyPr>
          <a:lstStyle>
            <a:lvl1pPr>
              <a:defRPr sz="1800"/>
            </a:lvl1pPr>
          </a:lstStyle>
          <a:p>
            <a:pPr>
              <a:defRPr/>
            </a:pPr>
            <a:endParaRPr lang="en-US"/>
          </a:p>
        </p:txBody>
      </p:sp>
      <p:sp>
        <p:nvSpPr>
          <p:cNvPr id="121859" name="Rectangle 3"/>
          <p:cNvSpPr>
            <a:spLocks noGrp="1" noChangeArrowheads="1"/>
          </p:cNvSpPr>
          <p:nvPr>
            <p:ph type="dt" idx="1"/>
          </p:nvPr>
        </p:nvSpPr>
        <p:spPr bwMode="auto">
          <a:xfrm>
            <a:off x="5266329" y="2"/>
            <a:ext cx="4027943" cy="737488"/>
          </a:xfrm>
          <a:prstGeom prst="rect">
            <a:avLst/>
          </a:prstGeom>
          <a:noFill/>
          <a:ln w="9525">
            <a:noFill/>
            <a:miter lim="800000"/>
            <a:headEnd/>
            <a:tailEnd/>
          </a:ln>
          <a:effectLst/>
        </p:spPr>
        <p:txBody>
          <a:bodyPr vert="horz" wrap="square" lIns="136205" tIns="68102" rIns="136205" bIns="68102" numCol="1" anchor="t" anchorCtr="0" compatLnSpc="1">
            <a:prstTxWarp prst="textNoShape">
              <a:avLst/>
            </a:prstTxWarp>
          </a:bodyPr>
          <a:lstStyle>
            <a:lvl1pPr algn="r">
              <a:defRPr sz="1800"/>
            </a:lvl1pPr>
          </a:lstStyle>
          <a:p>
            <a:pPr>
              <a:defRPr/>
            </a:pPr>
            <a:endParaRPr lang="en-US"/>
          </a:p>
        </p:txBody>
      </p:sp>
      <p:sp>
        <p:nvSpPr>
          <p:cNvPr id="14340" name="Rectangle 4"/>
          <p:cNvSpPr>
            <a:spLocks noGrp="1" noRot="1" noChangeAspect="1" noChangeArrowheads="1" noTextEdit="1"/>
          </p:cNvSpPr>
          <p:nvPr>
            <p:ph type="sldImg" idx="2"/>
          </p:nvPr>
        </p:nvSpPr>
        <p:spPr bwMode="auto">
          <a:xfrm>
            <a:off x="-274638" y="1108075"/>
            <a:ext cx="9845676" cy="5538788"/>
          </a:xfrm>
          <a:prstGeom prst="rect">
            <a:avLst/>
          </a:prstGeom>
          <a:noFill/>
          <a:ln w="9525">
            <a:solidFill>
              <a:srgbClr val="000000"/>
            </a:solidFill>
            <a:miter lim="800000"/>
            <a:headEnd/>
            <a:tailEnd/>
          </a:ln>
        </p:spPr>
      </p:sp>
      <p:sp>
        <p:nvSpPr>
          <p:cNvPr id="121861" name="Rectangle 5"/>
          <p:cNvSpPr>
            <a:spLocks noGrp="1" noChangeArrowheads="1"/>
          </p:cNvSpPr>
          <p:nvPr>
            <p:ph type="body" sz="quarter" idx="3"/>
          </p:nvPr>
        </p:nvSpPr>
        <p:spPr bwMode="auto">
          <a:xfrm>
            <a:off x="929854" y="7016308"/>
            <a:ext cx="7436693" cy="6645019"/>
          </a:xfrm>
          <a:prstGeom prst="rect">
            <a:avLst/>
          </a:prstGeom>
          <a:noFill/>
          <a:ln w="9525">
            <a:noFill/>
            <a:miter lim="800000"/>
            <a:headEnd/>
            <a:tailEnd/>
          </a:ln>
          <a:effectLst/>
        </p:spPr>
        <p:txBody>
          <a:bodyPr vert="horz" wrap="square" lIns="136205" tIns="68102" rIns="136205" bIns="6810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1862" name="Rectangle 6"/>
          <p:cNvSpPr>
            <a:spLocks noGrp="1" noChangeArrowheads="1"/>
          </p:cNvSpPr>
          <p:nvPr>
            <p:ph type="ftr" sz="quarter" idx="4"/>
          </p:nvPr>
        </p:nvSpPr>
        <p:spPr bwMode="auto">
          <a:xfrm>
            <a:off x="0" y="14030071"/>
            <a:ext cx="4027944" cy="737488"/>
          </a:xfrm>
          <a:prstGeom prst="rect">
            <a:avLst/>
          </a:prstGeom>
          <a:noFill/>
          <a:ln w="9525">
            <a:noFill/>
            <a:miter lim="800000"/>
            <a:headEnd/>
            <a:tailEnd/>
          </a:ln>
          <a:effectLst/>
        </p:spPr>
        <p:txBody>
          <a:bodyPr vert="horz" wrap="square" lIns="136205" tIns="68102" rIns="136205" bIns="68102" numCol="1" anchor="b" anchorCtr="0" compatLnSpc="1">
            <a:prstTxWarp prst="textNoShape">
              <a:avLst/>
            </a:prstTxWarp>
          </a:bodyPr>
          <a:lstStyle>
            <a:lvl1pPr>
              <a:defRPr sz="1800"/>
            </a:lvl1pPr>
          </a:lstStyle>
          <a:p>
            <a:pPr>
              <a:defRPr/>
            </a:pPr>
            <a:endParaRPr lang="en-US"/>
          </a:p>
        </p:txBody>
      </p:sp>
      <p:sp>
        <p:nvSpPr>
          <p:cNvPr id="121863" name="Rectangle 7"/>
          <p:cNvSpPr>
            <a:spLocks noGrp="1" noChangeArrowheads="1"/>
          </p:cNvSpPr>
          <p:nvPr>
            <p:ph type="sldNum" sz="quarter" idx="5"/>
          </p:nvPr>
        </p:nvSpPr>
        <p:spPr bwMode="auto">
          <a:xfrm>
            <a:off x="5266329" y="14030071"/>
            <a:ext cx="4027943" cy="737488"/>
          </a:xfrm>
          <a:prstGeom prst="rect">
            <a:avLst/>
          </a:prstGeom>
          <a:noFill/>
          <a:ln w="9525">
            <a:noFill/>
            <a:miter lim="800000"/>
            <a:headEnd/>
            <a:tailEnd/>
          </a:ln>
          <a:effectLst/>
        </p:spPr>
        <p:txBody>
          <a:bodyPr vert="horz" wrap="square" lIns="136205" tIns="68102" rIns="136205" bIns="68102" numCol="1" anchor="b" anchorCtr="0" compatLnSpc="1">
            <a:prstTxWarp prst="textNoShape">
              <a:avLst/>
            </a:prstTxWarp>
          </a:bodyPr>
          <a:lstStyle>
            <a:lvl1pPr algn="r">
              <a:defRPr sz="1800"/>
            </a:lvl1pPr>
          </a:lstStyle>
          <a:p>
            <a:pPr>
              <a:defRPr/>
            </a:pPr>
            <a:fld id="{BED2394B-E06C-4DC9-BCC2-551C3DED9AAD}" type="slidenum">
              <a:rPr lang="en-US"/>
              <a:pPr>
                <a:defRPr/>
              </a:pPr>
              <a:t>‹#›</a:t>
            </a:fld>
            <a:endParaRPr lang="en-US"/>
          </a:p>
        </p:txBody>
      </p:sp>
    </p:spTree>
    <p:extLst>
      <p:ext uri="{BB962C8B-B14F-4D97-AF65-F5344CB8AC3E}">
        <p14:creationId xmlns:p14="http://schemas.microsoft.com/office/powerpoint/2010/main" val="37470354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000" kern="1200">
        <a:solidFill>
          <a:schemeClr val="tx1"/>
        </a:solidFill>
        <a:latin typeface="Arial" charset="0"/>
        <a:ea typeface="+mn-ea"/>
        <a:cs typeface="+mn-cs"/>
      </a:defRPr>
    </a:lvl1pPr>
    <a:lvl2pPr marL="380895" algn="l" rtl="0" eaLnBrk="0" fontAlgn="base" hangingPunct="0">
      <a:spcBef>
        <a:spcPct val="30000"/>
      </a:spcBef>
      <a:spcAft>
        <a:spcPct val="0"/>
      </a:spcAft>
      <a:defRPr sz="1000" kern="1200">
        <a:solidFill>
          <a:schemeClr val="tx1"/>
        </a:solidFill>
        <a:latin typeface="Arial" charset="0"/>
        <a:ea typeface="+mn-ea"/>
        <a:cs typeface="+mn-cs"/>
      </a:defRPr>
    </a:lvl2pPr>
    <a:lvl3pPr marL="761790" algn="l" rtl="0" eaLnBrk="0" fontAlgn="base" hangingPunct="0">
      <a:spcBef>
        <a:spcPct val="30000"/>
      </a:spcBef>
      <a:spcAft>
        <a:spcPct val="0"/>
      </a:spcAft>
      <a:defRPr sz="1000" kern="1200">
        <a:solidFill>
          <a:schemeClr val="tx1"/>
        </a:solidFill>
        <a:latin typeface="Arial" charset="0"/>
        <a:ea typeface="+mn-ea"/>
        <a:cs typeface="+mn-cs"/>
      </a:defRPr>
    </a:lvl3pPr>
    <a:lvl4pPr marL="1142683" algn="l" rtl="0" eaLnBrk="0" fontAlgn="base" hangingPunct="0">
      <a:spcBef>
        <a:spcPct val="30000"/>
      </a:spcBef>
      <a:spcAft>
        <a:spcPct val="0"/>
      </a:spcAft>
      <a:defRPr sz="1000" kern="1200">
        <a:solidFill>
          <a:schemeClr val="tx1"/>
        </a:solidFill>
        <a:latin typeface="Arial" charset="0"/>
        <a:ea typeface="+mn-ea"/>
        <a:cs typeface="+mn-cs"/>
      </a:defRPr>
    </a:lvl4pPr>
    <a:lvl5pPr marL="1523573" algn="l" rtl="0" eaLnBrk="0" fontAlgn="base" hangingPunct="0">
      <a:spcBef>
        <a:spcPct val="30000"/>
      </a:spcBef>
      <a:spcAft>
        <a:spcPct val="0"/>
      </a:spcAft>
      <a:defRPr sz="1000" kern="1200">
        <a:solidFill>
          <a:schemeClr val="tx1"/>
        </a:solidFill>
        <a:latin typeface="Arial" charset="0"/>
        <a:ea typeface="+mn-ea"/>
        <a:cs typeface="+mn-cs"/>
      </a:defRPr>
    </a:lvl5pPr>
    <a:lvl6pPr marL="1904467" algn="l" defTabSz="761790" rtl="0" eaLnBrk="1" latinLnBrk="0" hangingPunct="1">
      <a:defRPr sz="1000" kern="1200">
        <a:solidFill>
          <a:schemeClr val="tx1"/>
        </a:solidFill>
        <a:latin typeface="+mn-lt"/>
        <a:ea typeface="+mn-ea"/>
        <a:cs typeface="+mn-cs"/>
      </a:defRPr>
    </a:lvl6pPr>
    <a:lvl7pPr marL="2285362" algn="l" defTabSz="761790" rtl="0" eaLnBrk="1" latinLnBrk="0" hangingPunct="1">
      <a:defRPr sz="1000" kern="1200">
        <a:solidFill>
          <a:schemeClr val="tx1"/>
        </a:solidFill>
        <a:latin typeface="+mn-lt"/>
        <a:ea typeface="+mn-ea"/>
        <a:cs typeface="+mn-cs"/>
      </a:defRPr>
    </a:lvl7pPr>
    <a:lvl8pPr marL="2666253" algn="l" defTabSz="761790" rtl="0" eaLnBrk="1" latinLnBrk="0" hangingPunct="1">
      <a:defRPr sz="1000" kern="1200">
        <a:solidFill>
          <a:schemeClr val="tx1"/>
        </a:solidFill>
        <a:latin typeface="+mn-lt"/>
        <a:ea typeface="+mn-ea"/>
        <a:cs typeface="+mn-cs"/>
      </a:defRPr>
    </a:lvl8pPr>
    <a:lvl9pPr marL="3047146" algn="l" defTabSz="761790"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careers.ti.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ti.com/tool/MSP-EXP432P401R?HQS=corp-uni-null-rslkmax-pr-evm-msp432-ww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university.ti.com/en/faculty/ti-robotics-system-learning-kit/ti-rslk-max-edition-curriculum?HQS=corp-uni-null-rslkmax-pr-lp-curriculum-ww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Presenter:</a:t>
            </a:r>
            <a:r>
              <a:rPr lang="en-US" baseline="0" dirty="0" smtClean="0"/>
              <a:t> Intent of this slide is to add your photo and a bit more about yourself. </a:t>
            </a:r>
          </a:p>
          <a:p>
            <a:r>
              <a:rPr lang="en-US" b="1" dirty="0" smtClean="0">
                <a:latin typeface="Verdana"/>
                <a:cs typeface="Verdana"/>
              </a:rPr>
              <a:t>Suggested discussion</a:t>
            </a:r>
            <a:r>
              <a:rPr lang="en-US" b="1" baseline="0" dirty="0" smtClean="0">
                <a:latin typeface="Verdana"/>
                <a:cs typeface="Verdana"/>
              </a:rPr>
              <a:t> items:</a:t>
            </a:r>
          </a:p>
          <a:p>
            <a:r>
              <a:rPr lang="en-US" dirty="0" smtClean="0">
                <a:latin typeface="Verdana"/>
                <a:cs typeface="Verdana"/>
              </a:rPr>
              <a:t>Your name</a:t>
            </a:r>
            <a:endParaRPr lang="en-US" b="0" dirty="0" smtClean="0">
              <a:solidFill>
                <a:srgbClr val="6D6D6D"/>
              </a:solidFill>
              <a:latin typeface="Verdana"/>
              <a:cs typeface="Verdana"/>
            </a:endParaRPr>
          </a:p>
          <a:p>
            <a:r>
              <a:rPr lang="en-US" dirty="0" smtClean="0">
                <a:latin typeface="Verdana"/>
                <a:cs typeface="Verdana"/>
              </a:rPr>
              <a:t>Your role(s) at TI</a:t>
            </a:r>
            <a:endParaRPr lang="en-US" b="0" dirty="0" smtClean="0">
              <a:solidFill>
                <a:srgbClr val="6D6D6D"/>
              </a:solidFill>
              <a:latin typeface="Verdana"/>
              <a:cs typeface="Verdana"/>
            </a:endParaRPr>
          </a:p>
          <a:p>
            <a:r>
              <a:rPr lang="en-US" dirty="0" smtClean="0">
                <a:latin typeface="Verdana"/>
                <a:cs typeface="Verdana"/>
              </a:rPr>
              <a:t>Your key responsibilities at TI</a:t>
            </a:r>
            <a:endParaRPr lang="en-US" b="0" dirty="0" smtClean="0">
              <a:solidFill>
                <a:srgbClr val="6D6D6D"/>
              </a:solidFill>
              <a:latin typeface="Verdana"/>
              <a:cs typeface="Verdana"/>
            </a:endParaRPr>
          </a:p>
          <a:p>
            <a:r>
              <a:rPr lang="en-US" dirty="0" smtClean="0">
                <a:latin typeface="Verdana"/>
                <a:cs typeface="Verdana"/>
              </a:rPr>
              <a:t>Most Memorable Moments at TI</a:t>
            </a:r>
            <a:r>
              <a:rPr lang="en-US" baseline="0" dirty="0" smtClean="0">
                <a:latin typeface="Verdana"/>
                <a:cs typeface="Verdana"/>
              </a:rPr>
              <a:t> (examples may include) </a:t>
            </a:r>
            <a:endParaRPr lang="en-US" dirty="0" smtClean="0">
              <a:latin typeface="Verdana"/>
              <a:cs typeface="Verdana"/>
            </a:endParaRPr>
          </a:p>
          <a:p>
            <a:pPr lvl="1"/>
            <a:r>
              <a:rPr lang="en-US" dirty="0" smtClean="0">
                <a:solidFill>
                  <a:srgbClr val="6D6D6D"/>
                </a:solidFill>
                <a:latin typeface="Verdana"/>
                <a:cs typeface="Verdana"/>
              </a:rPr>
              <a:t>Highlight development opportunities (i.e.</a:t>
            </a:r>
            <a:r>
              <a:rPr lang="en-US" baseline="0" dirty="0" smtClean="0">
                <a:solidFill>
                  <a:srgbClr val="6D6D6D"/>
                </a:solidFill>
                <a:latin typeface="Verdana"/>
                <a:cs typeface="Verdana"/>
              </a:rPr>
              <a:t> were you in Make an Impact, or a rotation program?) </a:t>
            </a:r>
            <a:endParaRPr lang="en-US" dirty="0" smtClean="0">
              <a:solidFill>
                <a:srgbClr val="6D6D6D"/>
              </a:solidFill>
              <a:latin typeface="Verdana"/>
              <a:cs typeface="Verdana"/>
            </a:endParaRPr>
          </a:p>
          <a:p>
            <a:pPr lvl="1"/>
            <a:r>
              <a:rPr lang="en-US" dirty="0" smtClean="0">
                <a:solidFill>
                  <a:srgbClr val="6D6D6D"/>
                </a:solidFill>
                <a:latin typeface="Verdana"/>
                <a:cs typeface="Verdana"/>
              </a:rPr>
              <a:t>Career path</a:t>
            </a:r>
          </a:p>
          <a:p>
            <a:pPr lvl="1"/>
            <a:r>
              <a:rPr lang="en-US" dirty="0" smtClean="0">
                <a:solidFill>
                  <a:srgbClr val="6D6D6D"/>
                </a:solidFill>
                <a:latin typeface="Verdana"/>
                <a:cs typeface="Verdana"/>
              </a:rPr>
              <a:t>WW experience (traveling to China, India, etc.) </a:t>
            </a:r>
          </a:p>
          <a:p>
            <a:pPr lvl="1"/>
            <a:r>
              <a:rPr lang="en-US" dirty="0" smtClean="0">
                <a:solidFill>
                  <a:srgbClr val="6D6D6D"/>
                </a:solidFill>
                <a:latin typeface="Verdana"/>
                <a:cs typeface="Verdana"/>
              </a:rPr>
              <a:t>Innovation opportunities</a:t>
            </a:r>
          </a:p>
          <a:p>
            <a:pPr lvl="1"/>
            <a:r>
              <a:rPr lang="en-US" dirty="0" smtClean="0">
                <a:solidFill>
                  <a:srgbClr val="6D6D6D"/>
                </a:solidFill>
                <a:latin typeface="Verdana"/>
                <a:cs typeface="Verdana"/>
              </a:rPr>
              <a:t>What attracted them to TI</a:t>
            </a:r>
          </a:p>
          <a:p>
            <a:pPr lvl="1"/>
            <a:r>
              <a:rPr lang="en-US" dirty="0" smtClean="0">
                <a:solidFill>
                  <a:srgbClr val="6D6D6D"/>
                </a:solidFill>
                <a:latin typeface="Verdana"/>
                <a:cs typeface="Verdana"/>
              </a:rPr>
              <a:t>What keeps them at TI</a:t>
            </a:r>
          </a:p>
          <a:p>
            <a:pPr lvl="1"/>
            <a:r>
              <a:rPr lang="en-US" dirty="0" smtClean="0">
                <a:solidFill>
                  <a:srgbClr val="6D6D6D"/>
                </a:solidFill>
                <a:latin typeface="Verdana"/>
                <a:cs typeface="Verdana"/>
              </a:rPr>
              <a:t>Opportunity, collaboration, innovation, standards winning determination</a:t>
            </a:r>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313906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29856" y="7016311"/>
            <a:ext cx="7436693" cy="7753790"/>
          </a:xfrm>
        </p:spPr>
        <p:txBody>
          <a:bodyPr>
            <a:noAutofit/>
          </a:bodyPr>
          <a:lstStyle/>
          <a:p>
            <a:pPr lvl="0">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74556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want more insight into individual roles, check out the slider tool on our website at </a:t>
            </a:r>
            <a:r>
              <a:rPr lang="en-US" u="sng" dirty="0">
                <a:hlinkClick r:id="rId3"/>
              </a:rPr>
              <a:t>careers.ti.com</a:t>
            </a:r>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74556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4638" y="1109663"/>
            <a:ext cx="9845676" cy="5538787"/>
          </a:xfrm>
        </p:spPr>
      </p:sp>
      <p:sp>
        <p:nvSpPr>
          <p:cNvPr id="3" name="Notes Placeholder 2"/>
          <p:cNvSpPr>
            <a:spLocks noGrp="1"/>
          </p:cNvSpPr>
          <p:nvPr>
            <p:ph type="body" idx="1"/>
          </p:nvPr>
        </p:nvSpPr>
        <p:spPr/>
        <p:txBody>
          <a:bodyPr/>
          <a:lstStyle/>
          <a:p>
            <a:r>
              <a:rPr lang="en-US" b="1" dirty="0"/>
              <a:t>Diverse and global workforce</a:t>
            </a:r>
            <a:endParaRPr lang="en-US" dirty="0"/>
          </a:p>
          <a:p>
            <a:r>
              <a:rPr lang="en-US" dirty="0"/>
              <a:t> </a:t>
            </a:r>
          </a:p>
          <a:p>
            <a:r>
              <a:rPr lang="en-US" dirty="0"/>
              <a:t>We have </a:t>
            </a:r>
            <a:r>
              <a:rPr lang="en-US" b="1" dirty="0"/>
              <a:t>more than 30,000 employees who work in 35 countries</a:t>
            </a:r>
            <a:r>
              <a:rPr lang="en-US" dirty="0"/>
              <a:t>*. Our worldwide presence includes:</a:t>
            </a:r>
          </a:p>
          <a:p>
            <a:r>
              <a:rPr lang="en-US" dirty="0"/>
              <a:t> </a:t>
            </a:r>
          </a:p>
          <a:p>
            <a:pPr marL="251577" indent="-251577">
              <a:buFont typeface="Arial"/>
              <a:buChar char="•"/>
            </a:pPr>
            <a:r>
              <a:rPr lang="en-US" dirty="0"/>
              <a:t>Headquarters in Dallas, Texas.</a:t>
            </a:r>
          </a:p>
          <a:p>
            <a:pPr marL="251577" indent="-251577">
              <a:buFont typeface="Arial"/>
              <a:buChar char="•"/>
            </a:pPr>
            <a:r>
              <a:rPr lang="en-US" dirty="0"/>
              <a:t>13 semiconductor manufacturing sites where chips are tested and packaged for final use. </a:t>
            </a:r>
          </a:p>
          <a:p>
            <a:pPr marL="251577" indent="-251577">
              <a:buFont typeface="Arial"/>
              <a:buChar char="•"/>
            </a:pPr>
            <a:r>
              <a:rPr lang="en-US" dirty="0"/>
              <a:t>Design and sales support offices in North America, South America, Europe, Asia and Australia. </a:t>
            </a:r>
          </a:p>
          <a:p>
            <a:pPr marL="251577" indent="-251577">
              <a:buFont typeface="Arial"/>
              <a:buChar char="•"/>
            </a:pPr>
            <a:endParaRPr lang="en-US" dirty="0"/>
          </a:p>
          <a:p>
            <a:r>
              <a:rPr lang="en-US" b="1" dirty="0"/>
              <a:t>Diverse and global workforce</a:t>
            </a:r>
            <a:endParaRPr lang="en-US" dirty="0"/>
          </a:p>
          <a:p>
            <a:r>
              <a:rPr lang="en-US" dirty="0"/>
              <a:t> </a:t>
            </a:r>
          </a:p>
          <a:p>
            <a:pPr marL="251577" indent="-251577">
              <a:buFont typeface="Arial"/>
              <a:buChar char="•"/>
            </a:pPr>
            <a:r>
              <a:rPr lang="en-US" dirty="0"/>
              <a:t>Our worldwide workforce is diverse and collaborative, which contributes to our </a:t>
            </a:r>
            <a:r>
              <a:rPr lang="en-US" b="1" dirty="0"/>
              <a:t>flexibility</a:t>
            </a:r>
            <a:r>
              <a:rPr lang="en-US" dirty="0"/>
              <a:t>, fosters </a:t>
            </a:r>
            <a:r>
              <a:rPr lang="en-US" b="1" dirty="0"/>
              <a:t>problem solving</a:t>
            </a:r>
            <a:r>
              <a:rPr lang="en-US" dirty="0"/>
              <a:t> and </a:t>
            </a:r>
            <a:r>
              <a:rPr lang="en-US" b="1" dirty="0"/>
              <a:t>fuels innovation</a:t>
            </a:r>
            <a:r>
              <a:rPr lang="en-US" dirty="0"/>
              <a:t>, ultimately making our company stronger. </a:t>
            </a:r>
          </a:p>
          <a:p>
            <a:pPr marL="251577" indent="-251577">
              <a:buFont typeface="Arial"/>
              <a:buChar char="•"/>
            </a:pPr>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0818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Allye</a:t>
            </a:r>
            <a:r>
              <a:rPr lang="en-US" dirty="0" smtClean="0"/>
              <a:t> </a:t>
            </a:r>
            <a:r>
              <a:rPr lang="en-US" baseline="0" dirty="0" smtClean="0"/>
              <a:t>for the introduction – I am excited to provide an overview of the recently launched Robotics System Learning Kit called The TI-RSLK MAX by Texas Instruments.</a:t>
            </a:r>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26</a:t>
            </a:fld>
            <a:endParaRPr lang="en-US" dirty="0">
              <a:solidFill>
                <a:prstClr val="black"/>
              </a:solidFill>
            </a:endParaRPr>
          </a:p>
        </p:txBody>
      </p:sp>
    </p:spTree>
    <p:extLst>
      <p:ext uri="{BB962C8B-B14F-4D97-AF65-F5344CB8AC3E}">
        <p14:creationId xmlns:p14="http://schemas.microsoft.com/office/powerpoint/2010/main" val="234106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strike="sngStrike" dirty="0" smtClean="0">
              <a:effectLst/>
            </a:endParaRPr>
          </a:p>
          <a:p>
            <a:pPr marL="252632" indent="-252632">
              <a:buFont typeface="Arial" charset="0"/>
              <a:buChar char="•"/>
            </a:pPr>
            <a:r>
              <a:rPr lang="en-US" sz="1000" dirty="0" smtClean="0"/>
              <a:t>Let me start by saying that industry trends have evolved from wanting to just innovate … to needing to accelerate the pace of innovation</a:t>
            </a:r>
          </a:p>
          <a:p>
            <a:pPr marL="252632" indent="-252632">
              <a:buFont typeface="Arial" charset="0"/>
              <a:buChar char="•"/>
            </a:pPr>
            <a:r>
              <a:rPr lang="en-US" sz="1000" dirty="0" smtClean="0"/>
              <a:t>What do these mean to engineers and the engineering process is this:  a) Solve </a:t>
            </a:r>
            <a:r>
              <a:rPr lang="en-US" sz="1000" u="sng" dirty="0" smtClean="0"/>
              <a:t>complex system</a:t>
            </a:r>
            <a:r>
              <a:rPr lang="en-US" sz="1000" u="sng" baseline="0" dirty="0" smtClean="0"/>
              <a:t> </a:t>
            </a:r>
            <a:r>
              <a:rPr lang="en-US" sz="1000" dirty="0" smtClean="0"/>
              <a:t>problems that are now interdisciplinary in nature b) Do</a:t>
            </a:r>
            <a:r>
              <a:rPr lang="en-US" sz="1000" baseline="0" dirty="0" smtClean="0"/>
              <a:t> it </a:t>
            </a:r>
            <a:r>
              <a:rPr lang="en-US" sz="1000" dirty="0" smtClean="0"/>
              <a:t>Faster !</a:t>
            </a:r>
          </a:p>
          <a:p>
            <a:pPr marL="171450" indent="-171450">
              <a:buFont typeface="Arial" panose="020B0604020202020204" pitchFamily="34" charset="0"/>
              <a:buChar char="•"/>
            </a:pPr>
            <a:r>
              <a:rPr lang="en-US" sz="1000" strike="noStrike" dirty="0" smtClean="0">
                <a:effectLst/>
              </a:rPr>
              <a:t> The </a:t>
            </a:r>
            <a:r>
              <a:rPr lang="en-US" sz="1000" u="sng" strike="noStrike" dirty="0" smtClean="0">
                <a:effectLst/>
              </a:rPr>
              <a:t>system</a:t>
            </a:r>
            <a:r>
              <a:rPr lang="en-US" sz="1000" strike="noStrike" dirty="0" smtClean="0">
                <a:effectLst/>
              </a:rPr>
              <a:t> choices engineers make in integrating hardware and software will ultimately affect the  </a:t>
            </a:r>
          </a:p>
          <a:p>
            <a:pPr marL="0" indent="0">
              <a:buFont typeface="Arial" panose="020B0604020202020204" pitchFamily="34" charset="0"/>
              <a:buNone/>
            </a:pPr>
            <a:r>
              <a:rPr lang="en-US" sz="1000" strike="noStrike" dirty="0" smtClean="0">
                <a:effectLst/>
              </a:rPr>
              <a:t>     effectiveness of their application.</a:t>
            </a:r>
            <a:endParaRPr lang="en-US" sz="1000" strike="sngStrike" dirty="0" smtClean="0">
              <a:effectLst/>
            </a:endParaRPr>
          </a:p>
          <a:p>
            <a:pPr marL="171450" indent="-171450">
              <a:buFont typeface="Arial" panose="020B0604020202020204" pitchFamily="34" charset="0"/>
              <a:buChar char="•"/>
            </a:pPr>
            <a:r>
              <a:rPr lang="en-US" sz="1000" kern="1200" dirty="0" smtClean="0">
                <a:solidFill>
                  <a:schemeClr val="tx1"/>
                </a:solidFill>
                <a:effectLst/>
                <a:latin typeface="Arial" charset="0"/>
                <a:ea typeface="+mn-ea"/>
                <a:cs typeface="+mn-cs"/>
              </a:rPr>
              <a:t>So why choose robotics for systems learning ?</a:t>
            </a:r>
          </a:p>
          <a:p>
            <a:pPr marL="171450" indent="-171450">
              <a:buFont typeface="Arial" panose="020B0604020202020204" pitchFamily="34" charset="0"/>
              <a:buChar char="•"/>
            </a:pPr>
            <a:r>
              <a:rPr lang="en-US" sz="1000" kern="1200" dirty="0" smtClean="0">
                <a:solidFill>
                  <a:schemeClr val="tx1"/>
                </a:solidFill>
                <a:effectLst/>
                <a:latin typeface="Arial" charset="0"/>
                <a:ea typeface="+mn-ea"/>
                <a:cs typeface="+mn-cs"/>
              </a:rPr>
              <a:t>Robotics is a great example of a complex integrated engineering system,</a:t>
            </a:r>
            <a:r>
              <a:rPr lang="en-US" sz="1000" kern="1200" baseline="0" dirty="0" smtClean="0">
                <a:solidFill>
                  <a:schemeClr val="tx1"/>
                </a:solidFill>
                <a:effectLst/>
                <a:latin typeface="Arial" charset="0"/>
                <a:ea typeface="+mn-ea"/>
                <a:cs typeface="+mn-cs"/>
              </a:rPr>
              <a:t> it is multi-disciplinary! </a:t>
            </a:r>
            <a:r>
              <a:rPr lang="en-US" sz="1000" strike="sngStrike" kern="1200" baseline="0" dirty="0" smtClean="0">
                <a:solidFill>
                  <a:schemeClr val="tx1"/>
                </a:solidFill>
                <a:effectLst/>
                <a:latin typeface="Arial" charset="0"/>
                <a:ea typeface="+mn-ea"/>
                <a:cs typeface="+mn-cs"/>
              </a:rPr>
              <a:t>This</a:t>
            </a:r>
            <a:r>
              <a:rPr lang="en-US" sz="1000" strike="sngStrike" kern="1200" dirty="0" smtClean="0">
                <a:solidFill>
                  <a:schemeClr val="tx1"/>
                </a:solidFill>
                <a:effectLst/>
                <a:latin typeface="Arial" charset="0"/>
                <a:ea typeface="+mn-ea"/>
                <a:cs typeface="+mn-cs"/>
              </a:rPr>
              <a:t> is why TI has developed the</a:t>
            </a:r>
            <a:r>
              <a:rPr lang="en-US" sz="1000" strike="noStrike" kern="1200" dirty="0" smtClean="0">
                <a:solidFill>
                  <a:schemeClr val="tx1"/>
                </a:solidFill>
                <a:effectLst/>
                <a:latin typeface="Arial" charset="0"/>
                <a:ea typeface="+mn-ea"/>
                <a:cs typeface="+mn-cs"/>
              </a:rPr>
              <a:t> </a:t>
            </a:r>
            <a:r>
              <a:rPr lang="en-US" sz="1000" strike="sngStrike" kern="1200" dirty="0" smtClean="0">
                <a:solidFill>
                  <a:schemeClr val="tx1"/>
                </a:solidFill>
                <a:effectLst/>
                <a:latin typeface="Arial" charset="0"/>
                <a:ea typeface="+mn-ea"/>
                <a:cs typeface="+mn-cs"/>
              </a:rPr>
              <a:t>TI-</a:t>
            </a:r>
            <a:r>
              <a:rPr lang="en-US" sz="1000" strike="sngStrike" kern="1200" dirty="0" err="1" smtClean="0">
                <a:solidFill>
                  <a:schemeClr val="tx1"/>
                </a:solidFill>
                <a:effectLst/>
                <a:latin typeface="Arial" charset="0"/>
                <a:ea typeface="+mn-ea"/>
                <a:cs typeface="+mn-cs"/>
              </a:rPr>
              <a:t>RSLK,</a:t>
            </a:r>
            <a:r>
              <a:rPr lang="en-US" sz="1000" strike="sngStrike" kern="1200" baseline="0" dirty="0" err="1" smtClean="0">
                <a:solidFill>
                  <a:schemeClr val="tx1"/>
                </a:solidFill>
                <a:effectLst/>
                <a:latin typeface="Arial" charset="0"/>
                <a:ea typeface="+mn-ea"/>
                <a:cs typeface="+mn-cs"/>
              </a:rPr>
              <a:t>i</a:t>
            </a:r>
            <a:r>
              <a:rPr lang="en-US" sz="1000" strike="noStrike" kern="1200" baseline="0" dirty="0" err="1" smtClean="0">
                <a:solidFill>
                  <a:schemeClr val="tx1"/>
                </a:solidFill>
                <a:effectLst/>
                <a:latin typeface="Arial" charset="0"/>
                <a:ea typeface="+mn-ea"/>
                <a:cs typeface="+mn-cs"/>
              </a:rPr>
              <a:t>t</a:t>
            </a:r>
            <a:r>
              <a:rPr lang="en-US" sz="1000" strike="noStrike" kern="1200" baseline="0" dirty="0" smtClean="0">
                <a:solidFill>
                  <a:schemeClr val="tx1"/>
                </a:solidFill>
                <a:effectLst/>
                <a:latin typeface="Arial" charset="0"/>
                <a:ea typeface="+mn-ea"/>
                <a:cs typeface="+mn-cs"/>
              </a:rPr>
              <a:t> We think, it  can be </a:t>
            </a:r>
            <a:r>
              <a:rPr lang="en-US" sz="1000" kern="1200" dirty="0" smtClean="0">
                <a:solidFill>
                  <a:schemeClr val="tx1"/>
                </a:solidFill>
                <a:effectLst/>
                <a:latin typeface="Arial" charset="0"/>
                <a:ea typeface="+mn-ea"/>
                <a:cs typeface="+mn-cs"/>
              </a:rPr>
              <a:t>an excellent teaching tool that prepares students for applying</a:t>
            </a:r>
            <a:r>
              <a:rPr lang="en-US" sz="1000" u="sng" kern="1200" dirty="0" smtClean="0">
                <a:solidFill>
                  <a:schemeClr val="tx1"/>
                </a:solidFill>
                <a:effectLst/>
                <a:latin typeface="Arial" charset="0"/>
                <a:ea typeface="+mn-ea"/>
                <a:cs typeface="+mn-cs"/>
              </a:rPr>
              <a:t> systems knowledge </a:t>
            </a:r>
            <a:r>
              <a:rPr lang="en-US" sz="1000" kern="1200" dirty="0" smtClean="0">
                <a:solidFill>
                  <a:schemeClr val="tx1"/>
                </a:solidFill>
                <a:effectLst/>
                <a:latin typeface="Arial" charset="0"/>
                <a:ea typeface="+mn-ea"/>
                <a:cs typeface="+mn-cs"/>
              </a:rPr>
              <a:t>and experience in industry. </a:t>
            </a:r>
            <a:r>
              <a:rPr lang="en-US" sz="1000" strike="sngStrike" kern="1200" dirty="0" smtClean="0">
                <a:solidFill>
                  <a:schemeClr val="tx1"/>
                </a:solidFill>
                <a:effectLst/>
                <a:latin typeface="Arial" charset="0"/>
                <a:ea typeface="+mn-ea"/>
                <a:cs typeface="+mn-cs"/>
              </a:rPr>
              <a:t>upon graduation.</a:t>
            </a:r>
          </a:p>
          <a:p>
            <a:pPr marL="171450" indent="-171450">
              <a:buFont typeface="Arial" panose="020B0604020202020204" pitchFamily="34" charset="0"/>
              <a:buChar char="•"/>
            </a:pPr>
            <a:r>
              <a:rPr lang="en-US" sz="1000" dirty="0" smtClean="0"/>
              <a:t>And why not? Robots are fun,</a:t>
            </a:r>
            <a:r>
              <a:rPr lang="en-US" sz="1000" baseline="0" dirty="0" smtClean="0"/>
              <a:t> </a:t>
            </a:r>
            <a:r>
              <a:rPr lang="en-US" sz="1000" dirty="0" smtClean="0"/>
              <a:t>engaging and</a:t>
            </a:r>
            <a:r>
              <a:rPr lang="en-US" sz="1000" baseline="0" dirty="0" smtClean="0"/>
              <a:t> can help with </a:t>
            </a:r>
            <a:r>
              <a:rPr lang="en-US" sz="1000" dirty="0" smtClean="0"/>
              <a:t> learning difficult subjects without realizing how difficult the subject matter is.. Make</a:t>
            </a:r>
            <a:r>
              <a:rPr lang="en-US" sz="1000" baseline="0" dirty="0" smtClean="0"/>
              <a:t> learning  </a:t>
            </a:r>
            <a:r>
              <a:rPr lang="en-US" sz="1000" u="sng" baseline="0" dirty="0" smtClean="0"/>
              <a:t>a life long journey</a:t>
            </a:r>
            <a:r>
              <a:rPr lang="en-US" sz="1000" baseline="0" dirty="0" smtClean="0"/>
              <a:t>!!</a:t>
            </a:r>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4007941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800" dirty="0" smtClean="0"/>
              <a:t>Recognizing</a:t>
            </a:r>
            <a:r>
              <a:rPr lang="en-US" sz="800" baseline="0" dirty="0" smtClean="0"/>
              <a:t> that system's thinking is essential and this is a skill needed today and in the future…</a:t>
            </a:r>
            <a:endParaRPr lang="en-US" sz="800" dirty="0" smtClean="0"/>
          </a:p>
          <a:p>
            <a:pPr marL="0" lvl="0" indent="0">
              <a:buFont typeface="Arial" charset="0"/>
              <a:buNone/>
            </a:pPr>
            <a:r>
              <a:rPr lang="en-US" sz="800" dirty="0" smtClean="0"/>
              <a:t>last year, TI created the robotics learning kit to fill a gap existing in the engineering curriculum.</a:t>
            </a:r>
          </a:p>
          <a:p>
            <a:pPr marL="171450" lvl="0" indent="-171450">
              <a:buFont typeface="Arial" charset="0"/>
              <a:buChar char="•"/>
            </a:pPr>
            <a:r>
              <a:rPr lang="en-US" sz="800" dirty="0" smtClean="0"/>
              <a:t>RSLK is targeted at students in University however it  can be used  by</a:t>
            </a:r>
            <a:r>
              <a:rPr lang="en-US" sz="800" baseline="0" dirty="0" smtClean="0"/>
              <a:t> anyone that wants to learn how electronics systems work or achieve this higher learning of how things work …using robotics.</a:t>
            </a:r>
            <a:endParaRPr lang="en-US" sz="800" dirty="0" smtClean="0"/>
          </a:p>
          <a:p>
            <a:pPr marL="171450" lvl="0" indent="-171450">
              <a:buFont typeface="Arial" charset="0"/>
              <a:buChar char="•"/>
            </a:pPr>
            <a:r>
              <a:rPr lang="en-US" sz="800" dirty="0" smtClean="0">
                <a:effectLst/>
              </a:rPr>
              <a:t>The curriculum is comprehensive and modular and available online.</a:t>
            </a:r>
          </a:p>
          <a:p>
            <a:pPr marL="171450" lvl="0" indent="-171450">
              <a:buFont typeface="Arial" charset="0"/>
              <a:buChar char="•"/>
            </a:pPr>
            <a:r>
              <a:rPr lang="en-US" sz="800" dirty="0" smtClean="0">
                <a:effectLst/>
              </a:rPr>
              <a:t>It comes with </a:t>
            </a:r>
            <a:r>
              <a:rPr lang="en-US" sz="800" baseline="0" dirty="0" smtClean="0">
                <a:effectLst/>
              </a:rPr>
              <a:t>20 learning modules that address</a:t>
            </a:r>
            <a:r>
              <a:rPr lang="en-US" sz="1100" baseline="0" dirty="0" smtClean="0">
                <a:effectLst/>
              </a:rPr>
              <a:t> </a:t>
            </a:r>
            <a:r>
              <a:rPr lang="en-US" sz="800" dirty="0" smtClean="0"/>
              <a:t>the fundamentals of embedded systems and progresses to more advanced applications learning. </a:t>
            </a:r>
          </a:p>
          <a:p>
            <a:pPr marL="171450" lvl="0" indent="-171450">
              <a:buFont typeface="Arial" pitchFamily="34" charset="0"/>
              <a:buChar char="•"/>
            </a:pPr>
            <a:r>
              <a:rPr lang="en-US" sz="800" baseline="0" dirty="0" smtClean="0"/>
              <a:t>The kit  includes all components needed to build a competition ready robot.</a:t>
            </a:r>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3766541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This year TI introduced </a:t>
            </a:r>
            <a:r>
              <a:rPr lang="en-US" baseline="0" dirty="0" smtClean="0"/>
              <a:t>the TI-RSLK MAX the newest addition to the TI-RSLK product family.</a:t>
            </a:r>
          </a:p>
          <a:p>
            <a:pPr marL="171450" indent="-171450">
              <a:buFont typeface="Arial" panose="020B0604020202020204" pitchFamily="34" charset="0"/>
              <a:buChar char="•"/>
            </a:pPr>
            <a:r>
              <a:rPr lang="en-US" baseline="0" dirty="0" smtClean="0"/>
              <a:t> It is simple to use, build and test.. This </a:t>
            </a:r>
            <a:r>
              <a:rPr lang="en-US" u="sng" baseline="0" dirty="0" smtClean="0"/>
              <a:t>kit option is “ solderless</a:t>
            </a:r>
            <a:r>
              <a:rPr lang="en-US" baseline="0" dirty="0" smtClean="0"/>
              <a:t>” </a:t>
            </a:r>
            <a:r>
              <a:rPr lang="en-US" baseline="0" dirty="0" err="1" smtClean="0"/>
              <a:t>i.e</a:t>
            </a:r>
            <a:r>
              <a:rPr lang="en-US" baseline="0" dirty="0" smtClean="0"/>
              <a:t> does not require any soldering resources, the speed at which robot can be assembled, allows students to have a robot system up and ready to code in less than 15 mins.. </a:t>
            </a:r>
          </a:p>
          <a:p>
            <a:pPr marL="171450" indent="-171450">
              <a:buFont typeface="Arial" panose="020B0604020202020204" pitchFamily="34" charset="0"/>
              <a:buChar char="•"/>
            </a:pPr>
            <a:r>
              <a:rPr lang="en-US" baseline="0" dirty="0" smtClean="0"/>
              <a:t>Included with this kit, is a new updated curriculum which is available online on ti.com/</a:t>
            </a:r>
            <a:r>
              <a:rPr lang="en-US" baseline="0" dirty="0" err="1" smtClean="0"/>
              <a:t>rslk</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29</a:t>
            </a:fld>
            <a:endParaRPr lang="en-US" dirty="0">
              <a:solidFill>
                <a:prstClr val="black"/>
              </a:solidFill>
            </a:endParaRPr>
          </a:p>
        </p:txBody>
      </p:sp>
    </p:spTree>
    <p:extLst>
      <p:ext uri="{BB962C8B-B14F-4D97-AF65-F5344CB8AC3E}">
        <p14:creationId xmlns:p14="http://schemas.microsoft.com/office/powerpoint/2010/main" val="1076542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dirty="0" smtClean="0">
                <a:solidFill>
                  <a:schemeClr val="tx1"/>
                </a:solidFill>
                <a:effectLst/>
                <a:latin typeface="Arial" charset="0"/>
                <a:ea typeface="+mn-ea"/>
                <a:cs typeface="+mn-cs"/>
              </a:rPr>
              <a:t>Ok so what</a:t>
            </a:r>
            <a:r>
              <a:rPr lang="en-US" sz="1000" kern="1200" baseline="0" dirty="0" smtClean="0">
                <a:solidFill>
                  <a:schemeClr val="tx1"/>
                </a:solidFill>
                <a:effectLst/>
                <a:latin typeface="Arial" charset="0"/>
                <a:ea typeface="+mn-ea"/>
                <a:cs typeface="+mn-cs"/>
              </a:rPr>
              <a:t> is in the kit.. </a:t>
            </a:r>
            <a:r>
              <a:rPr lang="en-US" sz="1000" kern="1200" dirty="0" smtClean="0">
                <a:solidFill>
                  <a:schemeClr val="tx1"/>
                </a:solidFill>
                <a:effectLst/>
                <a:latin typeface="Arial" charset="0"/>
                <a:ea typeface="+mn-ea"/>
                <a:cs typeface="+mn-cs"/>
              </a:rPr>
              <a:t>The new kit includes the industry-leading </a:t>
            </a:r>
            <a:r>
              <a:rPr lang="en-US" sz="1000" u="sng" kern="1200" dirty="0" err="1" smtClean="0">
                <a:solidFill>
                  <a:schemeClr val="tx1"/>
                </a:solidFill>
                <a:effectLst/>
                <a:latin typeface="Arial" charset="0"/>
                <a:ea typeface="+mn-ea"/>
                <a:cs typeface="+mn-cs"/>
                <a:hlinkClick r:id="rId3"/>
              </a:rPr>
              <a:t>SimpleLink</a:t>
            </a:r>
            <a:r>
              <a:rPr lang="en-US" sz="1000" u="sng" kern="1200" dirty="0" smtClean="0">
                <a:solidFill>
                  <a:schemeClr val="tx1"/>
                </a:solidFill>
                <a:effectLst/>
                <a:latin typeface="Arial" charset="0"/>
                <a:ea typeface="+mn-ea"/>
                <a:cs typeface="+mn-cs"/>
                <a:hlinkClick r:id="rId3"/>
              </a:rPr>
              <a:t>™ MSP432P401R microcontroller (MCU) </a:t>
            </a:r>
            <a:r>
              <a:rPr lang="en-US" sz="1000" u="sng" kern="1200" dirty="0" err="1" smtClean="0">
                <a:solidFill>
                  <a:schemeClr val="tx1"/>
                </a:solidFill>
                <a:effectLst/>
                <a:latin typeface="Arial" charset="0"/>
                <a:ea typeface="+mn-ea"/>
                <a:cs typeface="+mn-cs"/>
                <a:hlinkClick r:id="rId3"/>
              </a:rPr>
              <a:t>LaunchPad</a:t>
            </a:r>
            <a:r>
              <a:rPr lang="en-US" sz="1000" u="sng" kern="1200" dirty="0" smtClean="0">
                <a:solidFill>
                  <a:schemeClr val="tx1"/>
                </a:solidFill>
                <a:effectLst/>
                <a:latin typeface="Arial" charset="0"/>
                <a:ea typeface="+mn-ea"/>
                <a:cs typeface="+mn-cs"/>
                <a:hlinkClick r:id="rId3"/>
              </a:rPr>
              <a:t>™ Development Kit</a:t>
            </a:r>
            <a:r>
              <a:rPr lang="en-US" sz="1000" kern="1200" dirty="0" smtClean="0">
                <a:solidFill>
                  <a:schemeClr val="tx1"/>
                </a:solidFill>
                <a:effectLst/>
                <a:latin typeface="Arial" charset="0"/>
                <a:ea typeface="+mn-ea"/>
                <a:cs typeface="+mn-cs"/>
              </a:rPr>
              <a:t>, also used with the classic</a:t>
            </a:r>
            <a:r>
              <a:rPr lang="en-US" sz="1000" kern="1200" baseline="0" dirty="0" smtClean="0">
                <a:solidFill>
                  <a:schemeClr val="tx1"/>
                </a:solidFill>
                <a:effectLst/>
                <a:latin typeface="Arial" charset="0"/>
                <a:ea typeface="+mn-ea"/>
                <a:cs typeface="+mn-cs"/>
              </a:rPr>
              <a:t> RLSK. Now, </a:t>
            </a:r>
            <a:r>
              <a:rPr lang="en-US" sz="1000" u="sng" kern="1200" baseline="0" dirty="0" smtClean="0">
                <a:solidFill>
                  <a:srgbClr val="FF0000"/>
                </a:solidFill>
                <a:effectLst/>
                <a:latin typeface="Arial" charset="0"/>
                <a:ea typeface="+mn-ea"/>
                <a:cs typeface="+mn-cs"/>
              </a:rPr>
              <a:t>the new MAX robot kit </a:t>
            </a:r>
            <a:r>
              <a:rPr lang="en-US" sz="1000" kern="1200" baseline="0" dirty="0" smtClean="0">
                <a:solidFill>
                  <a:schemeClr val="tx1"/>
                </a:solidFill>
                <a:effectLst/>
                <a:latin typeface="Arial" charset="0"/>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000" kern="1200" baseline="0" dirty="0" smtClean="0">
                <a:solidFill>
                  <a:schemeClr val="tx1"/>
                </a:solidFill>
                <a:effectLst/>
                <a:latin typeface="Arial" charset="0"/>
                <a:ea typeface="+mn-ea"/>
                <a:cs typeface="+mn-cs"/>
              </a:rPr>
              <a:t>has </a:t>
            </a:r>
            <a:r>
              <a:rPr lang="en-US" sz="1000" kern="1200" dirty="0" smtClean="0">
                <a:solidFill>
                  <a:schemeClr val="tx1"/>
                </a:solidFill>
                <a:effectLst/>
                <a:latin typeface="Arial" charset="0"/>
                <a:ea typeface="+mn-ea"/>
                <a:cs typeface="+mn-cs"/>
              </a:rPr>
              <a:t>easy-to-connect sensors, and a </a:t>
            </a:r>
            <a:r>
              <a:rPr lang="en-US" sz="1000" u="sng" kern="1200" dirty="0" smtClean="0">
                <a:solidFill>
                  <a:schemeClr val="tx1"/>
                </a:solidFill>
                <a:effectLst/>
                <a:latin typeface="Arial" charset="0"/>
                <a:ea typeface="+mn-ea"/>
                <a:cs typeface="+mn-cs"/>
              </a:rPr>
              <a:t>new versatile chassis board </a:t>
            </a:r>
            <a:r>
              <a:rPr lang="en-US" sz="1000" kern="1200" dirty="0" smtClean="0">
                <a:solidFill>
                  <a:schemeClr val="tx1"/>
                </a:solidFill>
                <a:effectLst/>
                <a:latin typeface="Arial" charset="0"/>
                <a:ea typeface="+mn-ea"/>
                <a:cs typeface="+mn-cs"/>
              </a:rPr>
              <a:t>that turns the robot into a mobile learning platform. Through accompanying core and supplemental </a:t>
            </a:r>
            <a:r>
              <a:rPr lang="en-US" sz="1000" u="sng" kern="1200" dirty="0" smtClean="0">
                <a:solidFill>
                  <a:schemeClr val="tx1"/>
                </a:solidFill>
                <a:effectLst/>
                <a:latin typeface="Arial" charset="0"/>
                <a:ea typeface="+mn-ea"/>
                <a:cs typeface="+mn-cs"/>
                <a:hlinkClick r:id="rId4"/>
              </a:rPr>
              <a:t>curriculum</a:t>
            </a:r>
            <a:r>
              <a:rPr lang="en-US" sz="1000" kern="1200" dirty="0" smtClean="0">
                <a:solidFill>
                  <a:schemeClr val="tx1"/>
                </a:solidFill>
                <a:effectLst/>
                <a:latin typeface="Arial" charset="0"/>
                <a:ea typeface="+mn-ea"/>
                <a:cs typeface="+mn-cs"/>
              </a:rPr>
              <a:t>, students learn how to integrate their hardware and software knowledge to build and test a system. For advanced learning, students can purchase other hardware components especially to demonstrate wireless communication and Internet of Things (</a:t>
            </a:r>
            <a:r>
              <a:rPr lang="en-US" sz="1000" kern="1200" dirty="0" err="1" smtClean="0">
                <a:solidFill>
                  <a:schemeClr val="tx1"/>
                </a:solidFill>
                <a:effectLst/>
                <a:latin typeface="Arial" charset="0"/>
                <a:ea typeface="+mn-ea"/>
                <a:cs typeface="+mn-cs"/>
              </a:rPr>
              <a:t>IoT</a:t>
            </a:r>
            <a:r>
              <a:rPr lang="en-US" sz="1000" kern="1200" dirty="0" smtClean="0">
                <a:solidFill>
                  <a:schemeClr val="tx1"/>
                </a:solidFill>
                <a:effectLst/>
                <a:latin typeface="Arial" charset="0"/>
                <a:ea typeface="+mn-ea"/>
                <a:cs typeface="+mn-cs"/>
              </a:rPr>
              <a:t>) capabilities. The kit is available on</a:t>
            </a:r>
            <a:r>
              <a:rPr lang="en-US" sz="1000" kern="1200" baseline="0" dirty="0" smtClean="0">
                <a:solidFill>
                  <a:schemeClr val="tx1"/>
                </a:solidFill>
                <a:effectLst/>
                <a:latin typeface="Arial" charset="0"/>
                <a:ea typeface="+mn-ea"/>
                <a:cs typeface="+mn-cs"/>
              </a:rPr>
              <a:t> the TI store for $109.</a:t>
            </a:r>
            <a:endParaRPr lang="en-US" sz="10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000" kern="1200" dirty="0" smtClean="0">
              <a:solidFill>
                <a:schemeClr val="tx1"/>
              </a:solidFill>
              <a:effectLst/>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30</a:t>
            </a:fld>
            <a:endParaRPr lang="en-US" dirty="0">
              <a:solidFill>
                <a:prstClr val="black"/>
              </a:solidFill>
            </a:endParaRPr>
          </a:p>
        </p:txBody>
      </p:sp>
    </p:spTree>
    <p:extLst>
      <p:ext uri="{BB962C8B-B14F-4D97-AF65-F5344CB8AC3E}">
        <p14:creationId xmlns:p14="http://schemas.microsoft.com/office/powerpoint/2010/main" val="4171844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dirty="0" smtClean="0">
                <a:effectLst/>
              </a:rPr>
              <a:t>As</a:t>
            </a:r>
            <a:r>
              <a:rPr lang="en-US" baseline="0" dirty="0" smtClean="0">
                <a:effectLst/>
              </a:rPr>
              <a:t> you can see </a:t>
            </a:r>
            <a:r>
              <a:rPr lang="en-US" dirty="0" smtClean="0">
                <a:effectLst/>
              </a:rPr>
              <a:t>TI-RSLK MAX</a:t>
            </a:r>
            <a:r>
              <a:rPr lang="en-US" baseline="0" dirty="0" smtClean="0">
                <a:effectLst/>
              </a:rPr>
              <a:t> </a:t>
            </a:r>
            <a:r>
              <a:rPr lang="en-US" dirty="0" smtClean="0">
                <a:effectLst/>
              </a:rPr>
              <a:t>is relatively a </a:t>
            </a:r>
            <a:r>
              <a:rPr lang="en-US" baseline="0" dirty="0" smtClean="0">
                <a:effectLst/>
              </a:rPr>
              <a:t> low cost educational kit for students to own or universities to use in their classrooms</a:t>
            </a:r>
          </a:p>
          <a:p>
            <a:pPr marL="171450" lvl="0" indent="-171450">
              <a:buFont typeface="Arial" panose="020B0604020202020204" pitchFamily="34" charset="0"/>
              <a:buChar char="•"/>
            </a:pPr>
            <a:r>
              <a:rPr lang="en-US" baseline="0" dirty="0" smtClean="0">
                <a:effectLst/>
              </a:rPr>
              <a:t>The new RSLK MAX kit can be assembled and disassembled for re-use over and over.. </a:t>
            </a:r>
          </a:p>
          <a:p>
            <a:pPr marL="171450" lvl="0" indent="-171450">
              <a:buFont typeface="Arial" panose="020B0604020202020204" pitchFamily="34" charset="0"/>
              <a:buChar char="•"/>
            </a:pPr>
            <a:r>
              <a:rPr lang="en-US" baseline="0" dirty="0" smtClean="0">
                <a:effectLst/>
              </a:rPr>
              <a:t>Large classes or even small classes that do not have access to soldering stations and equipment can take advantage of this kit.</a:t>
            </a:r>
          </a:p>
          <a:p>
            <a:pPr marL="171450" lvl="0" indent="-171450">
              <a:buFont typeface="Arial" panose="020B0604020202020204" pitchFamily="34" charset="0"/>
              <a:buChar char="•"/>
            </a:pPr>
            <a:r>
              <a:rPr lang="en-US" baseline="0" dirty="0" smtClean="0">
                <a:effectLst/>
              </a:rPr>
              <a:t>This kit is a great educational platform that can teach many topics in one course or it can be used in several courses.. The flexibility allows you to go wider or deeper in your learning. </a:t>
            </a:r>
            <a:endParaRPr lang="en-US" dirty="0" smtClean="0">
              <a:effectLst/>
            </a:endParaRPr>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3796930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smtClean="0"/>
              <a:t>So this summer, our TI interns got a preview of the new RSLK MAX which lead to a “competitive summer” for these young students!</a:t>
            </a:r>
          </a:p>
          <a:p>
            <a:pPr marL="171450" indent="-171450">
              <a:buFont typeface="Arial" panose="020B0604020202020204" pitchFamily="34" charset="0"/>
              <a:buChar char="•"/>
            </a:pPr>
            <a:r>
              <a:rPr lang="en-US" baseline="0" dirty="0" smtClean="0"/>
              <a:t>The intern teams were given some of the curriculum modules, along with a robot kit, and were asked to compete in a challenge ! They did not have much time, the easy build allowed them to spend more time on the learning, testing and debugging! </a:t>
            </a:r>
          </a:p>
          <a:p>
            <a:pPr marL="171450" indent="-171450">
              <a:buFont typeface="Arial" panose="020B0604020202020204" pitchFamily="34" charset="0"/>
              <a:buChar char="•"/>
            </a:pPr>
            <a:r>
              <a:rPr lang="en-US" baseline="0" dirty="0" smtClean="0"/>
              <a:t>They were judged on robot speed, battery-energy efficiency and innovation. In the end they had a lot of fun, learnt how to build a robot system, worked in teams across the company… all engaged to solve a challenge. </a:t>
            </a:r>
          </a:p>
          <a:p>
            <a:pPr marL="171450" indent="-171450">
              <a:buFont typeface="Arial" panose="020B0604020202020204" pitchFamily="34" charset="0"/>
              <a:buChar char="•"/>
            </a:pPr>
            <a:r>
              <a:rPr lang="en-US" baseline="0" dirty="0" smtClean="0"/>
              <a:t>Surely memories for a life time. A good start for these future innovators…</a:t>
            </a:r>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4209944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3BF6F04-61BA-404B-8511-3E7F51F87D82}"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4018919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TI University team developed the TI- RSLK MAX to help</a:t>
            </a:r>
            <a:r>
              <a:rPr lang="en-US" baseline="0" dirty="0" smtClean="0"/>
              <a:t> prepare future engineers. Our goal was to provide access to </a:t>
            </a:r>
            <a:r>
              <a:rPr lang="en-US" dirty="0" smtClean="0"/>
              <a:t>a low cost robotic</a:t>
            </a:r>
            <a:r>
              <a:rPr lang="en-US" baseline="0" dirty="0" smtClean="0"/>
              <a:t> system kit that can provide high educational value to students, educators and even the self-learners!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aseline="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“Better Systems thinking” means better product design and better solutions for the customer!</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intention here is not just to build the robot but understand the underlying knowledge of the principles</a:t>
            </a:r>
            <a:r>
              <a:rPr lang="en-US" baseline="0" dirty="0" smtClean="0"/>
              <a:t> </a:t>
            </a:r>
            <a:r>
              <a:rPr lang="en-US" u="sng" baseline="0" dirty="0" smtClean="0"/>
              <a:t>to make better choices!</a:t>
            </a:r>
            <a:endParaRPr lang="en-US" u="sng"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u="sng"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With the RSLK MAX we wanted </a:t>
            </a:r>
            <a:r>
              <a:rPr lang="en-US" baseline="0" dirty="0" smtClean="0"/>
              <a:t>to specifically target </a:t>
            </a:r>
            <a:r>
              <a:rPr lang="en-US" dirty="0" smtClean="0"/>
              <a:t>Freshmen to have this learning experience</a:t>
            </a:r>
            <a:r>
              <a:rPr lang="en-US" baseline="0" dirty="0" smtClean="0"/>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They can build a </a:t>
            </a:r>
            <a:r>
              <a:rPr lang="en-US" dirty="0" smtClean="0"/>
              <a:t>robot and have it up and running</a:t>
            </a:r>
            <a:r>
              <a:rPr lang="en-US" baseline="0" dirty="0" smtClean="0"/>
              <a:t> at the start of the course, </a:t>
            </a:r>
            <a:r>
              <a:rPr lang="en-US" dirty="0" smtClean="0"/>
              <a:t>so they can appreciate and feel engaged when learning abstract and complex engineering concepts.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We hope</a:t>
            </a:r>
            <a:r>
              <a:rPr lang="en-US" baseline="0" dirty="0" smtClean="0"/>
              <a:t> that this could lead to innovation and acceleration and </a:t>
            </a:r>
            <a:r>
              <a:rPr lang="en-US" baseline="0" dirty="0" err="1" smtClean="0"/>
              <a:t>MAXimize</a:t>
            </a:r>
            <a:r>
              <a:rPr lang="en-US" baseline="0" dirty="0" smtClean="0"/>
              <a:t> their chances of success!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614327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a:spLocks noGrp="1" noRot="1" noChangeAspect="1"/>
          </p:cNvSpPr>
          <p:nvPr>
            <p:ph type="sldImg" idx="2"/>
          </p:nvPr>
        </p:nvSpPr>
        <p:spPr>
          <a:xfrm>
            <a:off x="-274638" y="1108075"/>
            <a:ext cx="9845676" cy="55387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2" name="Google Shape;102;p2:notes"/>
          <p:cNvSpPr txBox="1">
            <a:spLocks noGrp="1"/>
          </p:cNvSpPr>
          <p:nvPr>
            <p:ph type="body" idx="1"/>
          </p:nvPr>
        </p:nvSpPr>
        <p:spPr>
          <a:xfrm>
            <a:off x="929855" y="7016307"/>
            <a:ext cx="7436693" cy="6645020"/>
          </a:xfrm>
          <a:prstGeom prst="rect">
            <a:avLst/>
          </a:prstGeom>
          <a:noFill/>
          <a:ln>
            <a:noFill/>
          </a:ln>
        </p:spPr>
        <p:txBody>
          <a:bodyPr spcFirstLastPara="1" wrap="square" lIns="136200" tIns="68100" rIns="136200" bIns="68100" anchor="t" anchorCtr="0">
            <a:noAutofit/>
          </a:bodyPr>
          <a:lstStyle/>
          <a:p>
            <a:pPr marL="227013" lvl="0" indent="-227013">
              <a:buSzPts val="1600"/>
            </a:pPr>
            <a:endParaRPr lang="en-US" sz="1000" dirty="0" smtClean="0"/>
          </a:p>
        </p:txBody>
      </p:sp>
      <p:sp>
        <p:nvSpPr>
          <p:cNvPr id="103" name="Google Shape;103;p2:notes"/>
          <p:cNvSpPr txBox="1">
            <a:spLocks noGrp="1"/>
          </p:cNvSpPr>
          <p:nvPr>
            <p:ph type="sldNum" idx="12"/>
          </p:nvPr>
        </p:nvSpPr>
        <p:spPr>
          <a:xfrm>
            <a:off x="5266331" y="14030070"/>
            <a:ext cx="4027943" cy="737488"/>
          </a:xfrm>
          <a:prstGeom prst="rect">
            <a:avLst/>
          </a:prstGeom>
          <a:noFill/>
          <a:ln>
            <a:noFill/>
          </a:ln>
        </p:spPr>
        <p:txBody>
          <a:bodyPr spcFirstLastPara="1" wrap="square" lIns="136200" tIns="68100" rIns="136200" bIns="68100" anchor="b" anchorCtr="0">
            <a:noAutofit/>
          </a:bodyPr>
          <a:lstStyle/>
          <a:p>
            <a:pPr>
              <a:spcBef>
                <a:spcPts val="0"/>
              </a:spcBef>
              <a:spcAft>
                <a:spcPts val="0"/>
              </a:spcAft>
            </a:pPr>
            <a:fld id="{00000000-1234-1234-1234-123412341234}" type="slidenum">
              <a:rPr lang="en-US">
                <a:solidFill>
                  <a:srgbClr val="000000"/>
                </a:solidFill>
              </a:rPr>
              <a:pPr>
                <a:spcBef>
                  <a:spcPts val="0"/>
                </a:spcBef>
                <a:spcAft>
                  <a:spcPts val="0"/>
                </a:spcAft>
              </a:pPr>
              <a:t>66</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open source curriculum</a:t>
            </a:r>
            <a:r>
              <a:rPr lang="en-US" baseline="0" dirty="0" smtClean="0"/>
              <a:t> provides flexibility to teach the materials in a variety of ways. Instructors can skip around, modify, add, or delete content to meet their course objectives. Instructors can leverage the TI provided resources or use them as a template to create their own custom materials.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83</a:t>
            </a:fld>
            <a:endParaRPr lang="en-US">
              <a:solidFill>
                <a:prstClr val="black"/>
              </a:solidFill>
            </a:endParaRPr>
          </a:p>
        </p:txBody>
      </p:sp>
    </p:spTree>
    <p:extLst>
      <p:ext uri="{BB962C8B-B14F-4D97-AF65-F5344CB8AC3E}">
        <p14:creationId xmlns:p14="http://schemas.microsoft.com/office/powerpoint/2010/main" val="3280908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Engaging</a:t>
            </a:r>
            <a:r>
              <a:rPr lang="en-US" baseline="0" dirty="0" smtClean="0"/>
              <a:t> students </a:t>
            </a:r>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84</a:t>
            </a:fld>
            <a:endParaRPr lang="en-US">
              <a:solidFill>
                <a:prstClr val="black"/>
              </a:solidFill>
            </a:endParaRPr>
          </a:p>
        </p:txBody>
      </p:sp>
    </p:spTree>
    <p:extLst>
      <p:ext uri="{BB962C8B-B14F-4D97-AF65-F5344CB8AC3E}">
        <p14:creationId xmlns:p14="http://schemas.microsoft.com/office/powerpoint/2010/main" val="3883023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Engaging</a:t>
            </a:r>
            <a:r>
              <a:rPr lang="en-US" baseline="0" dirty="0" smtClean="0"/>
              <a:t> students </a:t>
            </a:r>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86</a:t>
            </a:fld>
            <a:endParaRPr lang="en-US">
              <a:solidFill>
                <a:prstClr val="black"/>
              </a:solidFill>
            </a:endParaRPr>
          </a:p>
        </p:txBody>
      </p:sp>
    </p:spTree>
    <p:extLst>
      <p:ext uri="{BB962C8B-B14F-4D97-AF65-F5344CB8AC3E}">
        <p14:creationId xmlns:p14="http://schemas.microsoft.com/office/powerpoint/2010/main" val="388302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6225" y="1106488"/>
            <a:ext cx="9848850" cy="5540375"/>
          </a:xfrm>
        </p:spPr>
      </p:sp>
      <p:sp>
        <p:nvSpPr>
          <p:cNvPr id="4" name="Slide Number Placeholder 3"/>
          <p:cNvSpPr>
            <a:spLocks noGrp="1"/>
          </p:cNvSpPr>
          <p:nvPr>
            <p:ph type="sldNum" sz="quarter" idx="10"/>
          </p:nvPr>
        </p:nvSpPr>
        <p:spPr/>
        <p:txBody>
          <a:bodyPr/>
          <a:lstStyle/>
          <a:p>
            <a:fld id="{73BF6F04-61BA-404B-8511-3E7F51F87D82}" type="slidenum">
              <a:rPr lang="en-US" smtClean="0">
                <a:solidFill>
                  <a:prstClr val="black"/>
                </a:solidFill>
              </a:rPr>
              <a:pPr/>
              <a:t>7</a:t>
            </a:fld>
            <a:endParaRPr lang="en-US">
              <a:solidFill>
                <a:prstClr val="black"/>
              </a:solidFill>
            </a:endParaRPr>
          </a:p>
        </p:txBody>
      </p:sp>
      <p:sp>
        <p:nvSpPr>
          <p:cNvPr id="5" name="Notes Placeholder 4"/>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651106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EAB061-B8A8-4024-92C9-E0F7FE2889A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282047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5267961" y="14029035"/>
            <a:ext cx="4028440" cy="741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970" tIns="68483" rIns="136970" bIns="68483" anchor="b"/>
          <a:lstStyle>
            <a:lvl1pPr defTabSz="909638" eaLnBrk="0" hangingPunct="0">
              <a:defRPr kumimoji="1">
                <a:solidFill>
                  <a:schemeClr val="tx1"/>
                </a:solidFill>
                <a:latin typeface="Arial" pitchFamily="34" charset="0"/>
                <a:ea typeface="PMingLiU" pitchFamily="18" charset="-120"/>
              </a:defRPr>
            </a:lvl1pPr>
            <a:lvl2pPr marL="742950" indent="-285750" defTabSz="909638" eaLnBrk="0" hangingPunct="0">
              <a:defRPr kumimoji="1">
                <a:solidFill>
                  <a:schemeClr val="tx1"/>
                </a:solidFill>
                <a:latin typeface="Arial" pitchFamily="34" charset="0"/>
                <a:ea typeface="PMingLiU" pitchFamily="18" charset="-120"/>
              </a:defRPr>
            </a:lvl2pPr>
            <a:lvl3pPr marL="1143000" indent="-228600" defTabSz="909638" eaLnBrk="0" hangingPunct="0">
              <a:defRPr kumimoji="1">
                <a:solidFill>
                  <a:schemeClr val="tx1"/>
                </a:solidFill>
                <a:latin typeface="Arial" pitchFamily="34" charset="0"/>
                <a:ea typeface="PMingLiU" pitchFamily="18" charset="-120"/>
              </a:defRPr>
            </a:lvl3pPr>
            <a:lvl4pPr marL="1600200" indent="-228600" defTabSz="909638" eaLnBrk="0" hangingPunct="0">
              <a:defRPr kumimoji="1">
                <a:solidFill>
                  <a:schemeClr val="tx1"/>
                </a:solidFill>
                <a:latin typeface="Arial" pitchFamily="34" charset="0"/>
                <a:ea typeface="PMingLiU" pitchFamily="18" charset="-120"/>
              </a:defRPr>
            </a:lvl4pPr>
            <a:lvl5pPr marL="2057400" indent="-228600" defTabSz="909638" eaLnBrk="0" hangingPunct="0">
              <a:defRPr kumimoji="1">
                <a:solidFill>
                  <a:schemeClr val="tx1"/>
                </a:solidFill>
                <a:latin typeface="Arial" pitchFamily="34" charset="0"/>
                <a:ea typeface="PMingLiU" pitchFamily="18" charset="-120"/>
              </a:defRPr>
            </a:lvl5pPr>
            <a:lvl6pPr marL="2514600" indent="-228600" defTabSz="909638"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defTabSz="909638"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defTabSz="909638"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defTabSz="909638" eaLnBrk="0" fontAlgn="base" hangingPunct="0">
              <a:spcBef>
                <a:spcPct val="0"/>
              </a:spcBef>
              <a:spcAft>
                <a:spcPct val="0"/>
              </a:spcAft>
              <a:defRPr kumimoji="1">
                <a:solidFill>
                  <a:schemeClr val="tx1"/>
                </a:solidFill>
                <a:latin typeface="Arial" pitchFamily="34" charset="0"/>
                <a:ea typeface="PMingLiU" pitchFamily="18" charset="-120"/>
              </a:defRPr>
            </a:lvl9pPr>
          </a:lstStyle>
          <a:p>
            <a:pPr algn="r"/>
            <a:fld id="{F13986F9-C761-4A7F-8ACB-382FE4F87FC4}" type="slidenum">
              <a:rPr kumimoji="0" lang="en-US" altLang="zh-TW">
                <a:solidFill>
                  <a:prstClr val="black"/>
                </a:solidFill>
                <a:latin typeface="Times New Roman" pitchFamily="18" charset="0"/>
                <a:ea typeface="MS PGothic" pitchFamily="34" charset="-128"/>
              </a:rPr>
              <a:pPr algn="r"/>
              <a:t>13</a:t>
            </a:fld>
            <a:endParaRPr kumimoji="0" lang="en-US" altLang="zh-TW" dirty="0">
              <a:solidFill>
                <a:prstClr val="black"/>
              </a:solidFill>
              <a:latin typeface="Times New Roman" pitchFamily="18" charset="0"/>
              <a:ea typeface="MS PGothic" pitchFamily="34" charset="-128"/>
            </a:endParaRPr>
          </a:p>
        </p:txBody>
      </p:sp>
      <p:sp>
        <p:nvSpPr>
          <p:cNvPr id="16387" name="Rectangle 2"/>
          <p:cNvSpPr>
            <a:spLocks noGrp="1" noRot="1" noChangeAspect="1" noChangeArrowheads="1" noTextEdit="1"/>
          </p:cNvSpPr>
          <p:nvPr>
            <p:ph type="sldImg"/>
          </p:nvPr>
        </p:nvSpPr>
        <p:spPr>
          <a:xfrm>
            <a:off x="-266700" y="1108075"/>
            <a:ext cx="9840913" cy="5537200"/>
          </a:xfrm>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6970" tIns="68483" rIns="136970" bIns="68483"/>
          <a:lstStyle/>
          <a:p>
            <a:pPr>
              <a:spcBef>
                <a:spcPct val="0"/>
              </a:spcBef>
            </a:pPr>
            <a:endParaRPr lang="en-US" altLang="zh-TW" b="1"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ED2394B-E06C-4DC9-BCC2-551C3DED9AAD}"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165417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64616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074556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03C3B5-9CFC-4B60-AD1F-942309290D4C}"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074556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7.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7.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dirty="0">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99457070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dirty="0">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9466336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dirty="0">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2597810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dirty="0">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130177872"/>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0353066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027830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5978830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02734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339387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09121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7"/>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91312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8115046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dirty="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773046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083844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459063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07120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6027134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5838713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4584956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695124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1"/>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14"/>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797686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378108970"/>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2759190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167344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2256181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94607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945806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22904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53131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12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03392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49487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47530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5837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02472889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9395860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511626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07595248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98438346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23259933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8"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2381734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1624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157938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794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32518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83573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98179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247551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53573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740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99912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166557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070441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0" name="Picture 9" descr="TI training slides BG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53769" cy="5143500"/>
          </a:xfrm>
          <a:prstGeom prst="rect">
            <a:avLst/>
          </a:prstGeom>
        </p:spPr>
      </p:pic>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23"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6" tIns="38087" rIns="76176" bIns="38087">
            <a:spAutoFit/>
          </a:bodyPr>
          <a:lstStyle/>
          <a:p>
            <a:pPr defTabSz="761760">
              <a:spcBef>
                <a:spcPct val="50000"/>
              </a:spcBef>
              <a:defRPr/>
            </a:pPr>
            <a:r>
              <a:rPr lang="en-US" sz="700" dirty="0" smtClean="0">
                <a:solidFill>
                  <a:srgbClr val="000000"/>
                </a:solidFill>
                <a:cs typeface="Arial" charset="0"/>
              </a:rPr>
              <a:t>TI Confidential – NDA Restrictions</a:t>
            </a:r>
            <a:endParaRPr lang="en-US" sz="700" dirty="0">
              <a:solidFill>
                <a:srgbClr val="000000"/>
              </a:solidFill>
              <a:cs typeface="Arial" charset="0"/>
            </a:endParaRPr>
          </a:p>
        </p:txBody>
      </p:sp>
    </p:spTree>
    <p:extLst>
      <p:ext uri="{BB962C8B-B14F-4D97-AF65-F5344CB8AC3E}">
        <p14:creationId xmlns:p14="http://schemas.microsoft.com/office/powerpoint/2010/main" val="322431692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0" name="Picture 9" descr="TI training slides BG3.jpg"/>
          <p:cNvPicPr>
            <a:picLocks noChangeAspect="1"/>
          </p:cNvPicPr>
          <p:nvPr userDrawn="1"/>
        </p:nvPicPr>
        <p:blipFill rotWithShape="1">
          <a:blip r:embed="rId2">
            <a:extLst>
              <a:ext uri="{28A0092B-C50C-407E-A947-70E740481C1C}">
                <a14:useLocalDpi xmlns:a14="http://schemas.microsoft.com/office/drawing/2010/main" val="0"/>
              </a:ext>
            </a:extLst>
          </a:blip>
          <a:srcRect l="847"/>
          <a:stretch/>
        </p:blipFill>
        <p:spPr>
          <a:xfrm>
            <a:off x="-9135" y="0"/>
            <a:ext cx="9162274" cy="5143500"/>
          </a:xfrm>
          <a:prstGeom prst="rect">
            <a:avLst/>
          </a:prstGeom>
        </p:spPr>
      </p:pic>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23"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6" tIns="38087" rIns="76176" bIns="38087">
            <a:spAutoFit/>
          </a:bodyPr>
          <a:lstStyle/>
          <a:p>
            <a:pPr defTabSz="761760">
              <a:spcBef>
                <a:spcPct val="50000"/>
              </a:spcBef>
              <a:defRPr/>
            </a:pPr>
            <a:r>
              <a:rPr lang="en-US" sz="700" dirty="0" smtClean="0">
                <a:solidFill>
                  <a:srgbClr val="000000"/>
                </a:solidFill>
                <a:cs typeface="Arial" charset="0"/>
              </a:rPr>
              <a:t>TI Confidential – NDA Restrictions</a:t>
            </a:r>
            <a:endParaRPr lang="en-US" sz="700" dirty="0">
              <a:solidFill>
                <a:srgbClr val="000000"/>
              </a:solidFill>
              <a:cs typeface="Arial" charset="0"/>
            </a:endParaRPr>
          </a:p>
        </p:txBody>
      </p:sp>
    </p:spTree>
    <p:extLst>
      <p:ext uri="{BB962C8B-B14F-4D97-AF65-F5344CB8AC3E}">
        <p14:creationId xmlns:p14="http://schemas.microsoft.com/office/powerpoint/2010/main" val="10692398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0" name="Picture 9" descr="TI training slides BG5.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53769" cy="5143500"/>
          </a:xfrm>
          <a:prstGeom prst="rect">
            <a:avLst/>
          </a:prstGeom>
        </p:spPr>
      </p:pic>
      <p:sp>
        <p:nvSpPr>
          <p:cNvPr id="3074" name="Rectangle 2"/>
          <p:cNvSpPr>
            <a:spLocks noGrp="1" noChangeArrowheads="1"/>
          </p:cNvSpPr>
          <p:nvPr>
            <p:ph type="ctrTitle"/>
          </p:nvPr>
        </p:nvSpPr>
        <p:spPr>
          <a:xfrm>
            <a:off x="342900" y="145733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23" name="Text Box 31"/>
          <p:cNvSpPr txBox="1">
            <a:spLocks noChangeArrowheads="1"/>
          </p:cNvSpPr>
          <p:nvPr userDrawn="1"/>
        </p:nvSpPr>
        <p:spPr bwMode="auto">
          <a:xfrm>
            <a:off x="334013" y="4542498"/>
            <a:ext cx="2111375" cy="184662"/>
          </a:xfrm>
          <a:prstGeom prst="rect">
            <a:avLst/>
          </a:prstGeom>
          <a:noFill/>
          <a:ln w="9525">
            <a:noFill/>
            <a:miter lim="800000"/>
            <a:headEnd/>
            <a:tailEnd/>
          </a:ln>
          <a:effectLst/>
        </p:spPr>
        <p:txBody>
          <a:bodyPr lIns="76176" tIns="38087" rIns="76176" bIns="38087">
            <a:spAutoFit/>
          </a:bodyPr>
          <a:lstStyle/>
          <a:p>
            <a:pPr defTabSz="761760">
              <a:spcBef>
                <a:spcPct val="50000"/>
              </a:spcBef>
              <a:defRPr/>
            </a:pPr>
            <a:r>
              <a:rPr lang="en-US" sz="700" dirty="0" smtClean="0">
                <a:solidFill>
                  <a:srgbClr val="000000"/>
                </a:solidFill>
                <a:cs typeface="Arial" charset="0"/>
              </a:rPr>
              <a:t>TI Confidential – NDA Restrictions</a:t>
            </a:r>
            <a:endParaRPr lang="en-US" sz="700" dirty="0">
              <a:solidFill>
                <a:srgbClr val="000000"/>
              </a:solidFill>
              <a:cs typeface="Arial" charset="0"/>
            </a:endParaRPr>
          </a:p>
        </p:txBody>
      </p:sp>
    </p:spTree>
    <p:extLst>
      <p:ext uri="{BB962C8B-B14F-4D97-AF65-F5344CB8AC3E}">
        <p14:creationId xmlns:p14="http://schemas.microsoft.com/office/powerpoint/2010/main" val="1670826234"/>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8"/>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756512"/>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80" indent="0">
              <a:buNone/>
              <a:defRPr sz="1500"/>
            </a:lvl2pPr>
            <a:lvl3pPr marL="761760" indent="0">
              <a:buNone/>
              <a:defRPr sz="1300"/>
            </a:lvl3pPr>
            <a:lvl4pPr marL="1142638" indent="0">
              <a:buNone/>
              <a:defRPr sz="1200"/>
            </a:lvl4pPr>
            <a:lvl5pPr marL="1523512" indent="0">
              <a:buNone/>
              <a:defRPr sz="1200"/>
            </a:lvl5pPr>
            <a:lvl6pPr marL="1904390" indent="0">
              <a:buNone/>
              <a:defRPr sz="1200"/>
            </a:lvl6pPr>
            <a:lvl7pPr marL="2285270" indent="0">
              <a:buNone/>
              <a:defRPr sz="1200"/>
            </a:lvl7pPr>
            <a:lvl8pPr marL="2666147" indent="0">
              <a:buNone/>
              <a:defRPr sz="1200"/>
            </a:lvl8pPr>
            <a:lvl9pPr marL="3047024"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69583382"/>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6" tIns="38087" rIns="76176" bIns="38087"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6" tIns="38087" rIns="76176" bIns="38087"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8974161"/>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80" indent="0">
              <a:buNone/>
              <a:defRPr sz="1700" b="1"/>
            </a:lvl2pPr>
            <a:lvl3pPr marL="761760" indent="0">
              <a:buNone/>
              <a:defRPr sz="1500" b="1"/>
            </a:lvl3pPr>
            <a:lvl4pPr marL="1142638" indent="0">
              <a:buNone/>
              <a:defRPr sz="1300" b="1"/>
            </a:lvl4pPr>
            <a:lvl5pPr marL="1523512" indent="0">
              <a:buNone/>
              <a:defRPr sz="1300" b="1"/>
            </a:lvl5pPr>
            <a:lvl6pPr marL="1904390" indent="0">
              <a:buNone/>
              <a:defRPr sz="1300" b="1"/>
            </a:lvl6pPr>
            <a:lvl7pPr marL="2285270" indent="0">
              <a:buNone/>
              <a:defRPr sz="1300" b="1"/>
            </a:lvl7pPr>
            <a:lvl8pPr marL="2666147" indent="0">
              <a:buNone/>
              <a:defRPr sz="1300" b="1"/>
            </a:lvl8pPr>
            <a:lvl9pPr marL="3047024"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6" tIns="38087" rIns="76176" bIns="38087"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80" indent="0">
              <a:buNone/>
              <a:defRPr sz="1700" b="1"/>
            </a:lvl2pPr>
            <a:lvl3pPr marL="761760" indent="0">
              <a:buNone/>
              <a:defRPr sz="1500" b="1"/>
            </a:lvl3pPr>
            <a:lvl4pPr marL="1142638" indent="0">
              <a:buNone/>
              <a:defRPr sz="1300" b="1"/>
            </a:lvl4pPr>
            <a:lvl5pPr marL="1523512" indent="0">
              <a:buNone/>
              <a:defRPr sz="1300" b="1"/>
            </a:lvl5pPr>
            <a:lvl6pPr marL="1904390" indent="0">
              <a:buNone/>
              <a:defRPr sz="1300" b="1"/>
            </a:lvl6pPr>
            <a:lvl7pPr marL="2285270" indent="0">
              <a:buNone/>
              <a:defRPr sz="1300" b="1"/>
            </a:lvl7pPr>
            <a:lvl8pPr marL="2666147" indent="0">
              <a:buNone/>
              <a:defRPr sz="1300" b="1"/>
            </a:lvl8pPr>
            <a:lvl9pPr marL="3047024"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6" tIns="38087" rIns="76176" bIns="38087"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0143864"/>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5142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185366786"/>
      </p:ext>
    </p:extLst>
  </p:cSld>
  <p:clrMapOvr>
    <a:overrideClrMapping bg1="lt1" tx1="dk1" bg2="lt2" tx2="dk2" accent1="accent1" accent2="accent2" accent3="accent3" accent4="accent4" accent5="accent5" accent6="accent6" hlink="hlink" folHlink="folHlink"/>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15068"/>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6" tIns="38087" rIns="76176" bIns="38087"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80" indent="0">
              <a:buNone/>
              <a:defRPr sz="1000"/>
            </a:lvl2pPr>
            <a:lvl3pPr marL="761760" indent="0">
              <a:buNone/>
              <a:defRPr sz="800"/>
            </a:lvl3pPr>
            <a:lvl4pPr marL="1142638" indent="0">
              <a:buNone/>
              <a:defRPr sz="700"/>
            </a:lvl4pPr>
            <a:lvl5pPr marL="1523512" indent="0">
              <a:buNone/>
              <a:defRPr sz="700"/>
            </a:lvl5pPr>
            <a:lvl6pPr marL="1904390" indent="0">
              <a:buNone/>
              <a:defRPr sz="700"/>
            </a:lvl6pPr>
            <a:lvl7pPr marL="2285270" indent="0">
              <a:buNone/>
              <a:defRPr sz="700"/>
            </a:lvl7pPr>
            <a:lvl8pPr marL="2666147" indent="0">
              <a:buNone/>
              <a:defRPr sz="700"/>
            </a:lvl8pPr>
            <a:lvl9pPr marL="3047024"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7167977"/>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80" indent="0">
              <a:buNone/>
              <a:defRPr sz="2300"/>
            </a:lvl2pPr>
            <a:lvl3pPr marL="761760" indent="0">
              <a:buNone/>
              <a:defRPr sz="2000"/>
            </a:lvl3pPr>
            <a:lvl4pPr marL="1142638" indent="0">
              <a:buNone/>
              <a:defRPr sz="1700"/>
            </a:lvl4pPr>
            <a:lvl5pPr marL="1523512" indent="0">
              <a:buNone/>
              <a:defRPr sz="1700"/>
            </a:lvl5pPr>
            <a:lvl6pPr marL="1904390" indent="0">
              <a:buNone/>
              <a:defRPr sz="1700"/>
            </a:lvl6pPr>
            <a:lvl7pPr marL="2285270" indent="0">
              <a:buNone/>
              <a:defRPr sz="1700"/>
            </a:lvl7pPr>
            <a:lvl8pPr marL="2666147" indent="0">
              <a:buNone/>
              <a:defRPr sz="1700"/>
            </a:lvl8pPr>
            <a:lvl9pPr marL="3047024"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6" tIns="38087" rIns="76176" bIns="38087"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80" indent="0">
              <a:buNone/>
              <a:defRPr sz="1000"/>
            </a:lvl2pPr>
            <a:lvl3pPr marL="761760" indent="0">
              <a:buNone/>
              <a:defRPr sz="800"/>
            </a:lvl3pPr>
            <a:lvl4pPr marL="1142638" indent="0">
              <a:buNone/>
              <a:defRPr sz="700"/>
            </a:lvl4pPr>
            <a:lvl5pPr marL="1523512" indent="0">
              <a:buNone/>
              <a:defRPr sz="700"/>
            </a:lvl5pPr>
            <a:lvl6pPr marL="1904390" indent="0">
              <a:buNone/>
              <a:defRPr sz="700"/>
            </a:lvl6pPr>
            <a:lvl7pPr marL="2285270" indent="0">
              <a:buNone/>
              <a:defRPr sz="700"/>
            </a:lvl7pPr>
            <a:lvl8pPr marL="2666147" indent="0">
              <a:buNone/>
              <a:defRPr sz="700"/>
            </a:lvl8pPr>
            <a:lvl9pPr marL="3047024"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9552704"/>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489700"/>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879418"/>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3816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964564728"/>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4204102328"/>
      </p:ext>
    </p:extLst>
  </p:cSld>
  <p:clrMapOvr>
    <a:overrideClrMapping bg1="lt1" tx1="dk1" bg2="lt2" tx2="dk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418343482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296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4204387467"/>
      </p:ext>
    </p:extLst>
  </p:cSld>
  <p:clrMapOvr>
    <a:overrideClrMapping bg1="lt1" tx1="dk1" bg2="lt2" tx2="dk2" accent1="accent1" accent2="accent2" accent3="accent3" accent4="accent4" accent5="accent5" accent6="accent6" hlink="hlink" folHlink="folHlink"/>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729807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67003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93193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33748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69493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292630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53337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42812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567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8855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8998309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12407925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23369548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5462825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4004974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5251413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714115725"/>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5440610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539700"/>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8784443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463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82" y="786358"/>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031648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5994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6332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42235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462061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477173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259253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98414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15462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9419401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893478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pPr>
                <a:defRPr/>
              </a:pPr>
              <a:t>‹#›</a:t>
            </a:fld>
            <a:endParaRPr lang="en-US"/>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2236374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4184978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15107006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59122137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383397045"/>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74583773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8698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436424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38934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962513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484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6"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740022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19403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44166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96523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77508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890285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69713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2398655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838021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3196493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7515928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5815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90887724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722590750"/>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1549587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782368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355700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93801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0013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90633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53375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0670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911461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43075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1839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115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62570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08956015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4400347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72589561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80625588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7131884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18357201"/>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54897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8717982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734671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893401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02455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22304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76571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398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084933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88398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696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7"/>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4461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974664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40975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163936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98303731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46521967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0408914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04784531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990279975"/>
      </p:ext>
    </p:extLst>
  </p:cSld>
  <p:clrMapOvr>
    <a:overrideClrMapping bg1="lt1" tx1="dk1" bg2="lt2" tx2="dk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51329209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8953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1"/>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14"/>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04721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871261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87331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00328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57033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38014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313398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379006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75437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16229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3994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8982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67232386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1282446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9709658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63917285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60072951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038772409"/>
      </p:ext>
    </p:extLst>
  </p:cSld>
  <p:clrMapOvr>
    <a:overrideClrMapping bg1="lt1" tx1="dk1" bg2="lt2" tx2="dk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57975585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75863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4683732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271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8"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3803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54561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47219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40417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321096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982052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85118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06982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662955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9280243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409666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93022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05908847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3144017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85822935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538558195"/>
      </p:ext>
    </p:extLst>
  </p:cSld>
  <p:clrMapOvr>
    <a:overrideClrMapping bg1="lt1" tx1="dk1" bg2="lt2" tx2="dk2" accent1="accent1" accent2="accent2" accent3="accent3" accent4="accent4" accent5="accent5" accent6="accent6" hlink="hlink" folHlink="folHlink"/>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1592697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169854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2415918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66760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28012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3506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pPr>
                <a:defRPr/>
              </a:pPr>
              <a:t>‹#›</a:t>
            </a:fld>
            <a:endParaRPr lang="en-US"/>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924806234"/>
      </p:ext>
    </p:extLst>
  </p:cSld>
  <p:clrMapOvr>
    <a:overrideClrMapping bg1="lt1" tx1="dk1" bg2="lt2" tx2="dk2" accent1="accent1" accent2="accent2" accent3="accent3" accent4="accent4" accent5="accent5" accent6="accent6" hlink="hlink" folHlink="folHlink"/>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733276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58554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932778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5450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52496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05080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21753365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51939595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2DD158AE-82CC-924D-B2D9-111EE21E38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408559006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1BC35851-DCE0-F247-A73D-CE5DAF7E1A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4041465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810245807"/>
      </p:ext>
    </p:extLst>
  </p:cSld>
  <p:clrMapOvr>
    <a:overrideClrMapping bg1="lt1" tx1="dk1" bg2="lt2" tx2="dk2" accent1="accent1" accent2="accent2" accent3="accent3" accent4="accent4" accent5="accent5" accent6="accent6" hlink="hlink" folHlink="folHlink"/>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A86DE67D-74D6-E24F-A53E-44A9C5B7527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30073863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1F552890-0675-5942-BD45-247DCD612F5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64" y="86"/>
            <a:ext cx="9166479" cy="5143413"/>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dirty="0"/>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12526"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2542944385"/>
      </p:ext>
    </p:extLst>
  </p:cSld>
  <p:clrMapOvr>
    <a:overrideClrMapping bg1="lt1" tx1="dk1" bg2="lt2" tx2="dk2" accent1="accent1" accent2="accent2" accent3="accent3" accent4="accent4" accent5="accent5" accent6="accent6" hlink="hlink" folHlink="folHlink"/>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6B06B6E4-36B5-2A4D-8795-84CABEE4FA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bg1"/>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solidFill>
                  <a:schemeClr val="bg1"/>
                </a:solidFill>
              </a:defRPr>
            </a:lvl1pPr>
          </a:lstStyle>
          <a:p>
            <a:r>
              <a:rPr lang="en-US" dirty="0"/>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solidFill>
                  <a:schemeClr val="bg1"/>
                </a:solidFill>
              </a:defRPr>
            </a:lvl1pPr>
          </a:lstStyle>
          <a:p>
            <a:pPr>
              <a:defRPr/>
            </a:pPr>
            <a:fld id="{3C7E7816-A48B-4805-9A47-CE865F4F101F}" type="slidenum">
              <a:rPr lang="en-US" smtClean="0">
                <a:solidFill>
                  <a:srgbClr val="FFFFFF"/>
                </a:solidFill>
              </a:rPr>
              <a:pPr>
                <a:defRPr/>
              </a:pPr>
              <a:t>‹#›</a:t>
            </a:fld>
            <a:endParaRPr lang="en-US" dirty="0">
              <a:solidFill>
                <a:srgbClr val="FFFFFF"/>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6417874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78" y="786357"/>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840416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08631747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5"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710041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28"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67588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6065450"/>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516422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88"/>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0325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499775800"/>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409183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06472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3"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1459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82" y="786358"/>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50989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35434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6"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41960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62063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3566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3743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7"/>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96722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pPr>
                <a:defRPr/>
              </a:pPr>
              <a:t>‹#›</a:t>
            </a:fld>
            <a:endParaRPr lang="en-US"/>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1"/>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14"/>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310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21116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8"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489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95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2334996595"/>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96875690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2734016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82" y="786358"/>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5810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15564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6"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32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82" y="786358"/>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39789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6555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23510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7"/>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4790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1"/>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14"/>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77800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2418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8"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10222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18512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267114867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33755566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pPr>
                <a:defRPr/>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4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0058968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382" y="786358"/>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06408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6928356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6"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1915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0172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2774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82490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8"/>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7"/>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2"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12533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61"/>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14"/>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8371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731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76" y="889398"/>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8"/>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8"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5407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3505493"/>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7820D0-BDFB-4AC8-B15F-A3DA68DD9B0D}" type="datetime1">
              <a:rPr lang="en-US" smtClean="0">
                <a:solidFill>
                  <a:prstClr val="black">
                    <a:tint val="75000"/>
                  </a:prstClr>
                </a:solidFill>
              </a:rPr>
              <a:pPr/>
              <a:t>10/30/2019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053204"/>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A5D1C9-9381-4FAB-9A37-55FA5B032952}" type="datetime1">
              <a:rPr lang="en-US" smtClean="0">
                <a:solidFill>
                  <a:prstClr val="black">
                    <a:tint val="75000"/>
                  </a:prstClr>
                </a:solidFill>
              </a:rPr>
              <a:pPr/>
              <a:t>10/30/2019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300630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3"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584ADB-5644-429B-9489-AA2E67CADB74}" type="datetime1">
              <a:rPr lang="en-US" smtClean="0">
                <a:solidFill>
                  <a:prstClr val="black">
                    <a:tint val="75000"/>
                  </a:prstClr>
                </a:solidFill>
              </a:rPr>
              <a:pPr/>
              <a:t>10/30/2019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9361300"/>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CA8426-6E5A-4DB1-B770-80224AC88062}" type="datetime1">
              <a:rPr lang="en-US" smtClean="0">
                <a:solidFill>
                  <a:prstClr val="black">
                    <a:tint val="75000"/>
                  </a:prstClr>
                </a:solidFill>
              </a:rPr>
              <a:pPr/>
              <a:t>10/30/2019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911477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1EBA32-843E-4CE9-958B-1823432778EE}" type="datetime1">
              <a:rPr lang="en-US" smtClean="0">
                <a:solidFill>
                  <a:prstClr val="black">
                    <a:tint val="75000"/>
                  </a:prstClr>
                </a:solidFill>
              </a:rPr>
              <a:pPr/>
              <a:t>10/30/2019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02174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77CB19-0D62-42FA-809F-7A4554C744FB}" type="datetime1">
              <a:rPr lang="en-US" smtClean="0">
                <a:solidFill>
                  <a:prstClr val="black">
                    <a:tint val="75000"/>
                  </a:prstClr>
                </a:solidFill>
              </a:rPr>
              <a:pPr/>
              <a:t>10/30/2019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481866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0289-21E2-4399-BD2E-0B49CA59DBB0}" type="datetime1">
              <a:rPr lang="en-US" smtClean="0">
                <a:solidFill>
                  <a:prstClr val="black">
                    <a:tint val="75000"/>
                  </a:prstClr>
                </a:solidFill>
              </a:rPr>
              <a:pPr/>
              <a:t>10/30/2019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644397"/>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E320F6-4856-4502-A979-471B8E6ED21B}" type="datetime1">
              <a:rPr lang="en-US" smtClean="0">
                <a:solidFill>
                  <a:prstClr val="black">
                    <a:tint val="75000"/>
                  </a:prstClr>
                </a:solidFill>
              </a:rPr>
              <a:pPr/>
              <a:t>10/30/2019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81954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2" indent="0">
              <a:buNone/>
              <a:defRPr sz="2800"/>
            </a:lvl2pPr>
            <a:lvl3pPr marL="914363" indent="0">
              <a:buNone/>
              <a:defRPr sz="2400"/>
            </a:lvl3pPr>
            <a:lvl4pPr marL="1371545" indent="0">
              <a:buNone/>
              <a:defRPr sz="2000"/>
            </a:lvl4pPr>
            <a:lvl5pPr marL="1828727" indent="0">
              <a:buNone/>
              <a:defRPr sz="2000"/>
            </a:lvl5pPr>
            <a:lvl6pPr marL="2285909" indent="0">
              <a:buNone/>
              <a:defRPr sz="2000"/>
            </a:lvl6pPr>
            <a:lvl7pPr marL="2743090" indent="0">
              <a:buNone/>
              <a:defRPr sz="2000"/>
            </a:lvl7pPr>
            <a:lvl8pPr marL="3200272" indent="0">
              <a:buNone/>
              <a:defRPr sz="2000"/>
            </a:lvl8pPr>
            <a:lvl9pPr marL="365745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56720-B3EC-4310-9369-2C61B2BF0650}" type="datetime1">
              <a:rPr lang="en-US" smtClean="0">
                <a:solidFill>
                  <a:prstClr val="black">
                    <a:tint val="75000"/>
                  </a:prstClr>
                </a:solidFill>
              </a:rPr>
              <a:pPr/>
              <a:t>10/30/2019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5645261"/>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83DF6F-78DA-4950-951F-DE37DFF1C41F}" type="datetime1">
              <a:rPr lang="en-US" smtClean="0">
                <a:solidFill>
                  <a:prstClr val="black">
                    <a:tint val="75000"/>
                  </a:prstClr>
                </a:solidFill>
              </a:rPr>
              <a:pPr/>
              <a:t>10/30/2019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147374"/>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F483CA-98C2-42DF-9005-87A50CF964AD}" type="datetime1">
              <a:rPr lang="en-US" smtClean="0">
                <a:solidFill>
                  <a:prstClr val="black">
                    <a:tint val="75000"/>
                  </a:prstClr>
                </a:solidFill>
              </a:rPr>
              <a:pPr/>
              <a:t>10/30/2019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C4D1E2-F88A-402C-8CC4-55A22B23788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0205630"/>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5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63239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15" name="Picture 14" descr="selected_powerpoint_bg_2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5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9"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7355571E-02C7-4909-A943-092A83DD3418}" type="slidenum">
              <a:rPr lang="en-US">
                <a:solidFill>
                  <a:srgbClr val="000000"/>
                </a:solidFill>
              </a:rPr>
              <a:pPr>
                <a:defRPr/>
              </a:pPr>
              <a:t>‹#›</a:t>
            </a:fld>
            <a:endParaRPr lang="en-US">
              <a:solidFill>
                <a:srgbClr val="000000"/>
              </a:solidFill>
            </a:endParaRPr>
          </a:p>
        </p:txBody>
      </p:sp>
      <p:grpSp>
        <p:nvGrpSpPr>
          <p:cNvPr id="16" name="Group 15"/>
          <p:cNvGrpSpPr/>
          <p:nvPr userDrawn="1"/>
        </p:nvGrpSpPr>
        <p:grpSpPr>
          <a:xfrm>
            <a:off x="0" y="4706938"/>
            <a:ext cx="8826500" cy="388620"/>
            <a:chOff x="0" y="6321425"/>
            <a:chExt cx="10591800" cy="466344"/>
          </a:xfrm>
        </p:grpSpPr>
        <p:sp>
          <p:nvSpPr>
            <p:cNvPr id="17" name="Rectangle 16"/>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83865436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9" name="Picture 18" descr="selected_powerpoint_bg_1_1280x720.jpg"/>
          <p:cNvPicPr>
            <a:picLocks noChangeAspect="1"/>
          </p:cNvPicPr>
          <p:nvPr userDrawn="1"/>
        </p:nvPicPr>
        <p:blipFill>
          <a:blip r:embed="rId2" cstate="print"/>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5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A18096A3-1C74-4210-9B46-F757C8F29AA0}"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15113216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18" name="Picture 17" descr="selected_powerpoint_bg_1_grey1280x720.jpg"/>
          <p:cNvPicPr>
            <a:picLocks noChangeAspect="1"/>
          </p:cNvPicPr>
          <p:nvPr userDrawn="1"/>
        </p:nvPicPr>
        <p:blipFill>
          <a:blip r:embed="rId2" cstate="print"/>
          <a:stretch>
            <a:fillRect/>
          </a:stretch>
        </p:blipFill>
        <p:spPr>
          <a:xfrm>
            <a:off x="0" y="10298"/>
            <a:ext cx="9144000" cy="5143500"/>
          </a:xfrm>
          <a:prstGeom prst="rect">
            <a:avLst/>
          </a:prstGeom>
        </p:spPr>
      </p:pic>
      <p:sp>
        <p:nvSpPr>
          <p:cNvPr id="3074" name="Rectangle 2"/>
          <p:cNvSpPr>
            <a:spLocks noGrp="1" noChangeArrowheads="1"/>
          </p:cNvSpPr>
          <p:nvPr>
            <p:ph type="ctrTitle"/>
          </p:nvPr>
        </p:nvSpPr>
        <p:spPr>
          <a:xfrm>
            <a:off x="342900" y="1457352"/>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9"/>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a:solidFill>
                <a:srgbClr val="000000"/>
              </a:solidFill>
            </a:endParaRPr>
          </a:p>
        </p:txBody>
      </p:sp>
      <p:grpSp>
        <p:nvGrpSpPr>
          <p:cNvPr id="20" name="Group 19"/>
          <p:cNvGrpSpPr/>
          <p:nvPr userDrawn="1"/>
        </p:nvGrpSpPr>
        <p:grpSpPr>
          <a:xfrm>
            <a:off x="0"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40565330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33402" y="786359"/>
            <a:ext cx="8467725" cy="3709449"/>
          </a:xfrm>
        </p:spPr>
        <p:txBody>
          <a:bodyPr/>
          <a:lstStyle>
            <a:lvl1pPr>
              <a:spcBef>
                <a:spcPts val="667"/>
              </a:spcBef>
              <a:defRPr/>
            </a:lvl1pPr>
            <a:lvl3pPr>
              <a:defRPr sz="1500"/>
            </a:lvl3pPr>
            <a:lvl4pPr>
              <a:defRPr sz="1500"/>
            </a:lvl4pPr>
            <a:lvl5pP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2B97888F-6AF7-4263-B69D-592D8C33BA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04890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33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700"/>
            </a:lvl1pPr>
            <a:lvl2pPr marL="380895" indent="0">
              <a:buNone/>
              <a:defRPr sz="1500"/>
            </a:lvl2pPr>
            <a:lvl3pPr marL="761790" indent="0">
              <a:buNone/>
              <a:defRPr sz="1300"/>
            </a:lvl3pPr>
            <a:lvl4pPr marL="1142683" indent="0">
              <a:buNone/>
              <a:defRPr sz="1200"/>
            </a:lvl4pPr>
            <a:lvl5pPr marL="1523573" indent="0">
              <a:buNone/>
              <a:defRPr sz="1200"/>
            </a:lvl5pPr>
            <a:lvl6pPr marL="1904467" indent="0">
              <a:buNone/>
              <a:defRPr sz="1200"/>
            </a:lvl6pPr>
            <a:lvl7pPr marL="2285362" indent="0">
              <a:buNone/>
              <a:defRPr sz="1200"/>
            </a:lvl7pPr>
            <a:lvl8pPr marL="2666253" indent="0">
              <a:buNone/>
              <a:defRPr sz="1200"/>
            </a:lvl8pPr>
            <a:lvl9pPr marL="3047146" indent="0">
              <a:buNone/>
              <a:defRPr sz="1200"/>
            </a:lvl9pPr>
          </a:lstStyle>
          <a:p>
            <a:pPr lvl="0"/>
            <a:r>
              <a:rPr lang="en-US" smtClean="0"/>
              <a:t>Click to edit Master text styles</a:t>
            </a:r>
          </a:p>
        </p:txBody>
      </p:sp>
      <p:sp>
        <p:nvSpPr>
          <p:cNvPr id="4" name="Rectangle 6"/>
          <p:cNvSpPr>
            <a:spLocks noGrp="1" noChangeArrowheads="1"/>
          </p:cNvSpPr>
          <p:nvPr>
            <p:ph type="sldNum" sz="quarter" idx="10"/>
          </p:nvPr>
        </p:nvSpPr>
        <p:spPr>
          <a:xfrm>
            <a:off x="6638925" y="4537472"/>
            <a:ext cx="2133600" cy="154782"/>
          </a:xfrm>
          <a:ln/>
        </p:spPr>
        <p:txBody>
          <a:bodyPr/>
          <a:lstStyle>
            <a:lvl1pPr>
              <a:defRPr/>
            </a:lvl1pPr>
          </a:lstStyle>
          <a:p>
            <a:pPr>
              <a:defRPr/>
            </a:pPr>
            <a:fld id="{4E6118DC-F0C3-4C61-9EEA-2C495CD0458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120071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333396" y="889399"/>
            <a:ext cx="4157663"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3438" y="889399"/>
            <a:ext cx="4157662" cy="3519488"/>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pPr>
              <a:defRPr/>
            </a:pPr>
            <a:fld id="{B53548F6-AAA9-4A8D-A869-511B3DFE32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0130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4" name="Content Placeholder 3"/>
          <p:cNvSpPr>
            <a:spLocks noGrp="1"/>
          </p:cNvSpPr>
          <p:nvPr>
            <p:ph sz="half" idx="2"/>
          </p:nvPr>
        </p:nvSpPr>
        <p:spPr>
          <a:xfrm>
            <a:off x="457200" y="1631157"/>
            <a:ext cx="4040188"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000" b="1"/>
            </a:lvl1pPr>
            <a:lvl2pPr marL="380895" indent="0">
              <a:buNone/>
              <a:defRPr sz="1700" b="1"/>
            </a:lvl2pPr>
            <a:lvl3pPr marL="761790" indent="0">
              <a:buNone/>
              <a:defRPr sz="1500" b="1"/>
            </a:lvl3pPr>
            <a:lvl4pPr marL="1142683" indent="0">
              <a:buNone/>
              <a:defRPr sz="1300" b="1"/>
            </a:lvl4pPr>
            <a:lvl5pPr marL="1523573" indent="0">
              <a:buNone/>
              <a:defRPr sz="1300" b="1"/>
            </a:lvl5pPr>
            <a:lvl6pPr marL="1904467" indent="0">
              <a:buNone/>
              <a:defRPr sz="1300" b="1"/>
            </a:lvl6pPr>
            <a:lvl7pPr marL="2285362" indent="0">
              <a:buNone/>
              <a:defRPr sz="1300" b="1"/>
            </a:lvl7pPr>
            <a:lvl8pPr marL="2666253" indent="0">
              <a:buNone/>
              <a:defRPr sz="1300" b="1"/>
            </a:lvl8pPr>
            <a:lvl9pPr marL="3047146" indent="0">
              <a:buNone/>
              <a:defRPr sz="1300" b="1"/>
            </a:lvl9pPr>
          </a:lstStyle>
          <a:p>
            <a:pPr lvl="0"/>
            <a:r>
              <a:rPr lang="en-US" smtClean="0"/>
              <a:t>Click to edit Master text styles</a:t>
            </a:r>
          </a:p>
        </p:txBody>
      </p:sp>
      <p:sp>
        <p:nvSpPr>
          <p:cNvPr id="6" name="Content Placeholder 5"/>
          <p:cNvSpPr>
            <a:spLocks noGrp="1"/>
          </p:cNvSpPr>
          <p:nvPr>
            <p:ph sz="quarter" idx="4"/>
          </p:nvPr>
        </p:nvSpPr>
        <p:spPr>
          <a:xfrm>
            <a:off x="4645033" y="1631157"/>
            <a:ext cx="4041775" cy="2963466"/>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700" smtClean="0">
                <a:solidFill>
                  <a:schemeClr val="tx1"/>
                </a:solidFill>
                <a:latin typeface="+mn-lt"/>
                <a:ea typeface="+mn-ea"/>
                <a:cs typeface="+mn-cs"/>
              </a:defRPr>
            </a:lvl2pPr>
            <a:lvl3pPr algn="l" rtl="0" eaLnBrk="0" fontAlgn="base" hangingPunct="0">
              <a:spcAft>
                <a:spcPct val="0"/>
              </a:spcAft>
              <a:defRPr lang="en-US" sz="1700" smtClean="0">
                <a:solidFill>
                  <a:schemeClr val="tx1"/>
                </a:solidFill>
                <a:latin typeface="+mn-lt"/>
                <a:ea typeface="+mn-ea"/>
                <a:cs typeface="+mn-cs"/>
              </a:defRPr>
            </a:lvl3pPr>
            <a:lvl4pPr algn="l" rtl="0" eaLnBrk="0" fontAlgn="base" hangingPunct="0">
              <a:spcAft>
                <a:spcPct val="0"/>
              </a:spcAft>
              <a:defRPr lang="en-US" sz="1700" smtClean="0">
                <a:solidFill>
                  <a:schemeClr val="tx1"/>
                </a:solidFill>
                <a:latin typeface="+mn-lt"/>
                <a:ea typeface="+mn-ea"/>
                <a:cs typeface="+mn-cs"/>
              </a:defRPr>
            </a:lvl4pPr>
            <a:lvl5pPr algn="l" rtl="0" eaLnBrk="0" fontAlgn="base" hangingPunct="0">
              <a:spcAft>
                <a:spcPct val="0"/>
              </a:spcAft>
              <a:defRPr lang="en-US" sz="1700">
                <a:solidFill>
                  <a:schemeClr val="tx1"/>
                </a:solidFill>
                <a:latin typeface="+mn-lt"/>
                <a:ea typeface="+mn-ea"/>
                <a:cs typeface="+mn-cs"/>
              </a:defRPr>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204C35C9-3222-4444-B33E-8AB075BE83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6621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a:ln/>
        </p:spPr>
        <p:txBody>
          <a:bodyPr/>
          <a:lstStyle>
            <a:lvl1pPr>
              <a:defRPr/>
            </a:lvl1pPr>
          </a:lstStyle>
          <a:p>
            <a:pPr>
              <a:defRPr/>
            </a:pPr>
            <a:fld id="{D4C52F08-588C-488E-A5AB-DF69250DE8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65639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D430B41-3034-4777-B6DE-71856D985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8499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04790"/>
            <a:ext cx="3008313" cy="871538"/>
          </a:xfrm>
        </p:spPr>
        <p:txBody>
          <a:bodyPr anchor="b"/>
          <a:lstStyle>
            <a:lvl1pPr algn="l">
              <a:defRPr sz="2700" b="1">
                <a:solidFill>
                  <a:schemeClr val="tx2"/>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807"/>
            <a:ext cx="5111750" cy="4389835"/>
          </a:xfrm>
          <a:noFill/>
          <a:ln w="9525" algn="ctr">
            <a:noFill/>
            <a:miter lim="800000"/>
            <a:headEnd/>
            <a:tailEnd/>
          </a:ln>
        </p:spPr>
        <p:txBody>
          <a:bodyPr vert="horz" wrap="square" lIns="76179" tIns="38088" rIns="76179" bIns="38088" numCol="1" anchor="t" anchorCtr="0" compatLnSpc="1">
            <a:prstTxWarp prst="textNoShape">
              <a:avLst/>
            </a:prstTxWarp>
          </a:bodyPr>
          <a:lstStyle>
            <a:lvl1pPr algn="l" rtl="0" eaLnBrk="0" fontAlgn="base" hangingPunct="0">
              <a:spcAft>
                <a:spcPct val="0"/>
              </a:spcAft>
              <a:defRPr lang="en-US" sz="1700" smtClean="0">
                <a:solidFill>
                  <a:schemeClr val="tx1"/>
                </a:solidFill>
                <a:latin typeface="+mn-lt"/>
                <a:ea typeface="+mn-ea"/>
                <a:cs typeface="+mn-cs"/>
              </a:defRPr>
            </a:lvl1pPr>
            <a:lvl2pPr algn="l" rtl="0" eaLnBrk="0" fontAlgn="base" hangingPunct="0">
              <a:spcAft>
                <a:spcPct val="0"/>
              </a:spcAft>
              <a:defRPr lang="en-US" sz="1500" smtClean="0">
                <a:solidFill>
                  <a:schemeClr val="tx1"/>
                </a:solidFill>
                <a:latin typeface="+mn-lt"/>
                <a:ea typeface="+mn-ea"/>
                <a:cs typeface="+mn-cs"/>
              </a:defRPr>
            </a:lvl2pPr>
            <a:lvl3pPr algn="l" rtl="0" eaLnBrk="0" fontAlgn="base" hangingPunct="0">
              <a:spcAft>
                <a:spcPct val="0"/>
              </a:spcAft>
              <a:defRPr lang="en-US" sz="1500" smtClean="0">
                <a:solidFill>
                  <a:schemeClr val="tx1"/>
                </a:solidFill>
                <a:latin typeface="+mn-lt"/>
                <a:ea typeface="+mn-ea"/>
                <a:cs typeface="+mn-cs"/>
              </a:defRPr>
            </a:lvl3pPr>
            <a:lvl4pPr algn="l" rtl="0" eaLnBrk="0" fontAlgn="base" hangingPunct="0">
              <a:spcAft>
                <a:spcPct val="0"/>
              </a:spcAft>
              <a:defRPr lang="en-US" sz="1500" smtClean="0">
                <a:solidFill>
                  <a:schemeClr val="tx1"/>
                </a:solidFill>
                <a:latin typeface="+mn-lt"/>
                <a:ea typeface="+mn-ea"/>
                <a:cs typeface="+mn-cs"/>
              </a:defRPr>
            </a:lvl4pPr>
            <a:lvl5pPr algn="l" rtl="0" eaLnBrk="0" fontAlgn="base" hangingPunct="0">
              <a:spcAft>
                <a:spcPct val="0"/>
              </a:spcAft>
              <a:defRPr lang="en-US" sz="1500">
                <a:solidFill>
                  <a:schemeClr val="tx1"/>
                </a:solidFill>
                <a:latin typeface="+mn-lt"/>
                <a:ea typeface="+mn-ea"/>
                <a:cs typeface="+mn-cs"/>
              </a:defRPr>
            </a:lvl5pPr>
            <a:lvl6pPr>
              <a:defRPr sz="1700"/>
            </a:lvl6pPr>
            <a:lvl7pPr>
              <a:defRPr sz="1700"/>
            </a:lvl7pPr>
            <a:lvl8pPr>
              <a:defRPr sz="1700"/>
            </a:lvl8pPr>
            <a:lvl9pPr>
              <a:defRPr sz="17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9" y="1076325"/>
            <a:ext cx="3008313" cy="3518298"/>
          </a:xfrm>
        </p:spPr>
        <p:txBody>
          <a:bodyPr/>
          <a:lstStyle>
            <a:lvl1pPr marL="0" indent="0">
              <a:buNone/>
              <a:defRPr sz="1700"/>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B97EEC-B5BC-42C5-B73F-31CC660D4D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0846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71"/>
            <a:ext cx="5486400" cy="425053"/>
          </a:xfrm>
        </p:spPr>
        <p:txBody>
          <a:bodyPr anchor="b"/>
          <a:lstStyle>
            <a:lvl1pPr algn="l">
              <a:defRPr sz="2300" b="1">
                <a:solidFill>
                  <a:schemeClr val="tx2"/>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2"/>
            <a:ext cx="5486400" cy="3086100"/>
          </a:xfrm>
        </p:spPr>
        <p:txBody>
          <a:bodyPr/>
          <a:lstStyle>
            <a:lvl1pPr marL="0" indent="0">
              <a:buNone/>
              <a:defRPr sz="2700"/>
            </a:lvl1pPr>
            <a:lvl2pPr marL="380895" indent="0">
              <a:buNone/>
              <a:defRPr sz="2300"/>
            </a:lvl2pPr>
            <a:lvl3pPr marL="761790" indent="0">
              <a:buNone/>
              <a:defRPr sz="2000"/>
            </a:lvl3pPr>
            <a:lvl4pPr marL="1142683" indent="0">
              <a:buNone/>
              <a:defRPr sz="1700"/>
            </a:lvl4pPr>
            <a:lvl5pPr marL="1523573" indent="0">
              <a:buNone/>
              <a:defRPr sz="1700"/>
            </a:lvl5pPr>
            <a:lvl6pPr marL="1904467" indent="0">
              <a:buNone/>
              <a:defRPr sz="1700"/>
            </a:lvl6pPr>
            <a:lvl7pPr marL="2285362" indent="0">
              <a:buNone/>
              <a:defRPr sz="1700"/>
            </a:lvl7pPr>
            <a:lvl8pPr marL="2666253" indent="0">
              <a:buNone/>
              <a:defRPr sz="1700"/>
            </a:lvl8pPr>
            <a:lvl9pPr marL="3047146" indent="0">
              <a:buNone/>
              <a:defRPr sz="1700"/>
            </a:lvl9pPr>
          </a:lstStyle>
          <a:p>
            <a:pPr lvl="0"/>
            <a:endParaRPr lang="en-US" noProof="0" smtClean="0"/>
          </a:p>
        </p:txBody>
      </p:sp>
      <p:sp>
        <p:nvSpPr>
          <p:cNvPr id="4" name="Text Placeholder 3"/>
          <p:cNvSpPr>
            <a:spLocks noGrp="1"/>
          </p:cNvSpPr>
          <p:nvPr>
            <p:ph type="body" sz="half" idx="2"/>
          </p:nvPr>
        </p:nvSpPr>
        <p:spPr>
          <a:xfrm>
            <a:off x="1792288" y="4025524"/>
            <a:ext cx="5486400" cy="603647"/>
          </a:xfrm>
          <a:noFill/>
          <a:ln w="9525" algn="ctr">
            <a:noFill/>
            <a:miter lim="800000"/>
            <a:headEnd/>
            <a:tailEnd/>
          </a:ln>
        </p:spPr>
        <p:txBody>
          <a:bodyPr vert="horz" wrap="square" lIns="76179" tIns="38088" rIns="76179" bIns="38088" numCol="1" anchor="t" anchorCtr="0" compatLnSpc="1">
            <a:prstTxWarp prst="textNoShape">
              <a:avLst/>
            </a:prstTxWarp>
          </a:bodyPr>
          <a:lstStyle>
            <a:lvl1pPr marL="0" indent="0" algn="l" rtl="0" eaLnBrk="0" fontAlgn="base" hangingPunct="0">
              <a:spcAft>
                <a:spcPct val="0"/>
              </a:spcAft>
              <a:buNone/>
              <a:defRPr lang="en-US" sz="1700" smtClean="0">
                <a:solidFill>
                  <a:schemeClr val="tx1"/>
                </a:solidFill>
                <a:latin typeface="+mn-lt"/>
                <a:ea typeface="+mn-ea"/>
                <a:cs typeface="+mn-cs"/>
              </a:defRPr>
            </a:lvl1pPr>
            <a:lvl2pPr marL="380895" indent="0">
              <a:buNone/>
              <a:defRPr sz="1000"/>
            </a:lvl2pPr>
            <a:lvl3pPr marL="761790" indent="0">
              <a:buNone/>
              <a:defRPr sz="800"/>
            </a:lvl3pPr>
            <a:lvl4pPr marL="1142683" indent="0">
              <a:buNone/>
              <a:defRPr sz="700"/>
            </a:lvl4pPr>
            <a:lvl5pPr marL="1523573" indent="0">
              <a:buNone/>
              <a:defRPr sz="700"/>
            </a:lvl5pPr>
            <a:lvl6pPr marL="1904467" indent="0">
              <a:buNone/>
              <a:defRPr sz="700"/>
            </a:lvl6pPr>
            <a:lvl7pPr marL="2285362" indent="0">
              <a:buNone/>
              <a:defRPr sz="700"/>
            </a:lvl7pPr>
            <a:lvl8pPr marL="2666253" indent="0">
              <a:buNone/>
              <a:defRPr sz="700"/>
            </a:lvl8pPr>
            <a:lvl9pPr marL="3047146" indent="0">
              <a:buNone/>
              <a:defRPr sz="7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E55F34B-1C25-4090-A4A7-9CEE84F43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2007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34FE2BCE-81FD-49AD-8F3F-8C803C0A89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8685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8" y="107157"/>
            <a:ext cx="2141537" cy="4301728"/>
          </a:xfrm>
        </p:spPr>
        <p:txBody>
          <a:bodyPr vert="eaVert"/>
          <a:lstStyle>
            <a:lvl1pPr>
              <a:defRPr>
                <a:solidFill>
                  <a:schemeClr val="tx2"/>
                </a:solidFill>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231775" y="107157"/>
            <a:ext cx="6275388" cy="430172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6"/>
          <p:cNvSpPr>
            <a:spLocks noGrp="1" noChangeArrowheads="1"/>
          </p:cNvSpPr>
          <p:nvPr>
            <p:ph type="sldNum" sz="quarter" idx="10"/>
          </p:nvPr>
        </p:nvSpPr>
        <p:spPr>
          <a:ln/>
        </p:spPr>
        <p:txBody>
          <a:bodyPr/>
          <a:lstStyle>
            <a:lvl1pPr>
              <a:defRPr/>
            </a:lvl1pPr>
          </a:lstStyle>
          <a:p>
            <a:pPr>
              <a:defRPr/>
            </a:pPr>
            <a:fld id="{9AB3E699-3BC5-4E82-A48B-54CC42B0E6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0114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03BA23CF-AA30-4A18-B744-605C3E9DBF07}"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08365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9AC919B-4D01-4240-BDFD-860B66B017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074"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dirty="0">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8058587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13" name="Picture 12">
            <a:extLst>
              <a:ext uri="{FF2B5EF4-FFF2-40B4-BE49-F238E27FC236}">
                <a16:creationId xmlns="" xmlns:a16="http://schemas.microsoft.com/office/drawing/2014/main" id="{3F557F9C-1201-3A47-8D2D-7E98BF45F0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075" name="Rectangle 3"/>
          <p:cNvSpPr>
            <a:spLocks noGrp="1" noChangeArrowheads="1"/>
          </p:cNvSpPr>
          <p:nvPr>
            <p:ph type="subTitle" idx="1"/>
          </p:nvPr>
        </p:nvSpPr>
        <p:spPr>
          <a:xfrm>
            <a:off x="342900" y="2774158"/>
            <a:ext cx="8458200" cy="1114425"/>
          </a:xfrm>
          <a:ln/>
        </p:spPr>
        <p:txBody>
          <a:bodyPr/>
          <a:lstStyle>
            <a:lvl1pPr marL="0" indent="0">
              <a:buFontTx/>
              <a:buNone/>
              <a:defRPr b="1"/>
            </a:lvl1pPr>
          </a:lstStyle>
          <a:p>
            <a:r>
              <a:rPr lang="en-US"/>
              <a:t>Click to edit Master subtitle style</a:t>
            </a:r>
          </a:p>
        </p:txBody>
      </p:sp>
      <p:sp>
        <p:nvSpPr>
          <p:cNvPr id="7" name="Rectangle 24"/>
          <p:cNvSpPr>
            <a:spLocks noGrp="1" noChangeArrowheads="1"/>
          </p:cNvSpPr>
          <p:nvPr>
            <p:ph type="sldNum" sz="quarter" idx="10"/>
          </p:nvPr>
        </p:nvSpPr>
        <p:spPr>
          <a:xfrm>
            <a:off x="6642100" y="4529137"/>
            <a:ext cx="2133600" cy="154782"/>
          </a:xfrm>
        </p:spPr>
        <p:txBody>
          <a:bodyPr/>
          <a:lstStyle>
            <a:lvl1pPr>
              <a:defRPr/>
            </a:lvl1pPr>
          </a:lstStyle>
          <a:p>
            <a:pPr>
              <a:defRPr/>
            </a:pPr>
            <a:fld id="{3C7E7816-A48B-4805-9A47-CE865F4F101F}" type="slidenum">
              <a:rPr lang="en-US">
                <a:solidFill>
                  <a:srgbClr val="000000"/>
                </a:solidFill>
              </a:rPr>
              <a:pPr>
                <a:defRPr/>
              </a:pPr>
              <a:t>‹#›</a:t>
            </a:fld>
            <a:endParaRPr lang="en-US" dirty="0">
              <a:solidFill>
                <a:srgbClr val="000000"/>
              </a:solidFill>
            </a:endParaRPr>
          </a:p>
        </p:txBody>
      </p:sp>
      <p:grpSp>
        <p:nvGrpSpPr>
          <p:cNvPr id="20" name="Group 19"/>
          <p:cNvGrpSpPr/>
          <p:nvPr userDrawn="1"/>
        </p:nvGrpSpPr>
        <p:grpSpPr>
          <a:xfrm>
            <a:off x="-6263" y="4706938"/>
            <a:ext cx="8826500" cy="388620"/>
            <a:chOff x="0" y="6321425"/>
            <a:chExt cx="10591800" cy="466344"/>
          </a:xfrm>
        </p:grpSpPr>
        <p:sp>
          <p:nvSpPr>
            <p:cNvPr id="21" name="Rectangle 20"/>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3" cstate="print"/>
            <a:srcRect/>
            <a:stretch>
              <a:fillRect/>
            </a:stretch>
          </p:blipFill>
          <p:spPr bwMode="auto">
            <a:xfrm>
              <a:off x="8593138" y="6440488"/>
              <a:ext cx="1874837" cy="231775"/>
            </a:xfrm>
            <a:prstGeom prst="rect">
              <a:avLst/>
            </a:prstGeom>
            <a:noFill/>
            <a:ln w="9525">
              <a:noFill/>
              <a:miter lim="800000"/>
              <a:headEnd/>
              <a:tailEnd/>
            </a:ln>
          </p:spPr>
        </p:pic>
      </p:grpSp>
      <p:sp>
        <p:nvSpPr>
          <p:cNvPr id="10" name="Rectangle 2"/>
          <p:cNvSpPr>
            <a:spLocks noGrp="1" noChangeArrowheads="1"/>
          </p:cNvSpPr>
          <p:nvPr>
            <p:ph type="ctrTitle"/>
          </p:nvPr>
        </p:nvSpPr>
        <p:spPr>
          <a:xfrm>
            <a:off x="342900" y="1457331"/>
            <a:ext cx="8458200" cy="1102519"/>
          </a:xfrm>
        </p:spPr>
        <p:txBody>
          <a:bodyPr/>
          <a:lstStyle>
            <a:lvl1pPr>
              <a:defRPr sz="3300">
                <a:solidFill>
                  <a:schemeClr val="tx2"/>
                </a:solidFill>
              </a:defRPr>
            </a:lvl1pPr>
          </a:lstStyle>
          <a:p>
            <a:r>
              <a:rPr lang="en-US" dirty="0"/>
              <a:t>Click to edit Master title style</a:t>
            </a:r>
          </a:p>
        </p:txBody>
      </p:sp>
      <p:sp>
        <p:nvSpPr>
          <p:cNvPr id="11" name="Text Box 31"/>
          <p:cNvSpPr txBox="1">
            <a:spLocks noChangeArrowheads="1"/>
          </p:cNvSpPr>
          <p:nvPr userDrawn="1"/>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spTree>
    <p:extLst>
      <p:ext uri="{BB962C8B-B14F-4D97-AF65-F5344CB8AC3E}">
        <p14:creationId xmlns:p14="http://schemas.microsoft.com/office/powerpoint/2010/main" val="1732583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image" Target="../media/image1.png"/><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theme" Target="../theme/theme10.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image" Target="../media/image1.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19" Type="http://schemas.openxmlformats.org/officeDocument/2006/relationships/theme" Target="../theme/theme11.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image" Target="../media/image1.png"/><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theme" Target="../theme/theme12.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slideLayout" Target="../slideLayouts/slideLayout177.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6" Type="http://schemas.openxmlformats.org/officeDocument/2006/relationships/image" Target="../media/image1.png"/><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5" Type="http://schemas.openxmlformats.org/officeDocument/2006/relationships/theme" Target="../theme/theme13.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 Id="rId14" Type="http://schemas.openxmlformats.org/officeDocument/2006/relationships/slideLayout" Target="../slideLayouts/slideLayout17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slideLayout" Target="../slideLayouts/slideLayout191.xml"/><Relationship Id="rId18" Type="http://schemas.openxmlformats.org/officeDocument/2006/relationships/slideLayout" Target="../slideLayouts/slideLayout19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17" Type="http://schemas.openxmlformats.org/officeDocument/2006/relationships/slideLayout" Target="../slideLayouts/slideLayout195.xml"/><Relationship Id="rId2" Type="http://schemas.openxmlformats.org/officeDocument/2006/relationships/slideLayout" Target="../slideLayouts/slideLayout180.xml"/><Relationship Id="rId16" Type="http://schemas.openxmlformats.org/officeDocument/2006/relationships/slideLayout" Target="../slideLayouts/slideLayout194.xml"/><Relationship Id="rId20" Type="http://schemas.openxmlformats.org/officeDocument/2006/relationships/image" Target="../media/image1.png"/><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5" Type="http://schemas.openxmlformats.org/officeDocument/2006/relationships/slideLayout" Target="../slideLayouts/slideLayout193.xml"/><Relationship Id="rId10" Type="http://schemas.openxmlformats.org/officeDocument/2006/relationships/slideLayout" Target="../slideLayouts/slideLayout188.xml"/><Relationship Id="rId19" Type="http://schemas.openxmlformats.org/officeDocument/2006/relationships/theme" Target="../theme/theme14.xml"/><Relationship Id="rId4" Type="http://schemas.openxmlformats.org/officeDocument/2006/relationships/slideLayout" Target="../slideLayouts/slideLayout182.xml"/><Relationship Id="rId9" Type="http://schemas.openxmlformats.org/officeDocument/2006/relationships/slideLayout" Target="../slideLayouts/slideLayout187.xml"/><Relationship Id="rId14" Type="http://schemas.openxmlformats.org/officeDocument/2006/relationships/slideLayout" Target="../slideLayouts/slideLayout19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slideLayout" Target="../slideLayouts/slideLayout21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image" Target="../media/image1.png"/><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10" Type="http://schemas.openxmlformats.org/officeDocument/2006/relationships/slideLayout" Target="../slideLayouts/slideLayout206.xml"/><Relationship Id="rId19" Type="http://schemas.openxmlformats.org/officeDocument/2006/relationships/theme" Target="../theme/theme15.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2.xml"/><Relationship Id="rId13" Type="http://schemas.openxmlformats.org/officeDocument/2006/relationships/slideLayout" Target="../slideLayouts/slideLayout227.xml"/><Relationship Id="rId18" Type="http://schemas.openxmlformats.org/officeDocument/2006/relationships/slideLayout" Target="../slideLayouts/slideLayout232.xml"/><Relationship Id="rId3" Type="http://schemas.openxmlformats.org/officeDocument/2006/relationships/slideLayout" Target="../slideLayouts/slideLayout217.xml"/><Relationship Id="rId7" Type="http://schemas.openxmlformats.org/officeDocument/2006/relationships/slideLayout" Target="../slideLayouts/slideLayout221.xml"/><Relationship Id="rId12" Type="http://schemas.openxmlformats.org/officeDocument/2006/relationships/slideLayout" Target="../slideLayouts/slideLayout226.xml"/><Relationship Id="rId17" Type="http://schemas.openxmlformats.org/officeDocument/2006/relationships/slideLayout" Target="../slideLayouts/slideLayout231.xml"/><Relationship Id="rId2" Type="http://schemas.openxmlformats.org/officeDocument/2006/relationships/slideLayout" Target="../slideLayouts/slideLayout216.xml"/><Relationship Id="rId16" Type="http://schemas.openxmlformats.org/officeDocument/2006/relationships/slideLayout" Target="../slideLayouts/slideLayout230.xml"/><Relationship Id="rId20" Type="http://schemas.openxmlformats.org/officeDocument/2006/relationships/image" Target="../media/image1.png"/><Relationship Id="rId1" Type="http://schemas.openxmlformats.org/officeDocument/2006/relationships/slideLayout" Target="../slideLayouts/slideLayout215.xml"/><Relationship Id="rId6" Type="http://schemas.openxmlformats.org/officeDocument/2006/relationships/slideLayout" Target="../slideLayouts/slideLayout220.xml"/><Relationship Id="rId11" Type="http://schemas.openxmlformats.org/officeDocument/2006/relationships/slideLayout" Target="../slideLayouts/slideLayout225.xml"/><Relationship Id="rId5" Type="http://schemas.openxmlformats.org/officeDocument/2006/relationships/slideLayout" Target="../slideLayouts/slideLayout219.xml"/><Relationship Id="rId15" Type="http://schemas.openxmlformats.org/officeDocument/2006/relationships/slideLayout" Target="../slideLayouts/slideLayout229.xml"/><Relationship Id="rId10" Type="http://schemas.openxmlformats.org/officeDocument/2006/relationships/slideLayout" Target="../slideLayouts/slideLayout224.xml"/><Relationship Id="rId19" Type="http://schemas.openxmlformats.org/officeDocument/2006/relationships/theme" Target="../theme/theme16.xml"/><Relationship Id="rId4" Type="http://schemas.openxmlformats.org/officeDocument/2006/relationships/slideLayout" Target="../slideLayouts/slideLayout218.xml"/><Relationship Id="rId9" Type="http://schemas.openxmlformats.org/officeDocument/2006/relationships/slideLayout" Target="../slideLayouts/slideLayout223.xml"/><Relationship Id="rId14" Type="http://schemas.openxmlformats.org/officeDocument/2006/relationships/slideLayout" Target="../slideLayouts/slideLayout2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slideLayout" Target="../slideLayouts/slideLayout245.xml"/><Relationship Id="rId18" Type="http://schemas.openxmlformats.org/officeDocument/2006/relationships/slideLayout" Target="../slideLayouts/slideLayout25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17" Type="http://schemas.openxmlformats.org/officeDocument/2006/relationships/slideLayout" Target="../slideLayouts/slideLayout249.xml"/><Relationship Id="rId2" Type="http://schemas.openxmlformats.org/officeDocument/2006/relationships/slideLayout" Target="../slideLayouts/slideLayout234.xml"/><Relationship Id="rId16" Type="http://schemas.openxmlformats.org/officeDocument/2006/relationships/slideLayout" Target="../slideLayouts/slideLayout248.xml"/><Relationship Id="rId20" Type="http://schemas.openxmlformats.org/officeDocument/2006/relationships/image" Target="../media/image1.png"/><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5" Type="http://schemas.openxmlformats.org/officeDocument/2006/relationships/slideLayout" Target="../slideLayouts/slideLayout247.xml"/><Relationship Id="rId10" Type="http://schemas.openxmlformats.org/officeDocument/2006/relationships/slideLayout" Target="../slideLayouts/slideLayout242.xml"/><Relationship Id="rId19" Type="http://schemas.openxmlformats.org/officeDocument/2006/relationships/theme" Target="../theme/theme17.xml"/><Relationship Id="rId4" Type="http://schemas.openxmlformats.org/officeDocument/2006/relationships/slideLayout" Target="../slideLayouts/slideLayout236.xml"/><Relationship Id="rId9" Type="http://schemas.openxmlformats.org/officeDocument/2006/relationships/slideLayout" Target="../slideLayouts/slideLayout241.xml"/><Relationship Id="rId14" Type="http://schemas.openxmlformats.org/officeDocument/2006/relationships/slideLayout" Target="../slideLayouts/slideLayout24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image" Target="../media/image1.png"/><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10" Type="http://schemas.openxmlformats.org/officeDocument/2006/relationships/slideLayout" Target="../slideLayouts/slideLayout260.xml"/><Relationship Id="rId19" Type="http://schemas.openxmlformats.org/officeDocument/2006/relationships/theme" Target="../theme/theme18.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image" Target="../media/image1.png"/><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10" Type="http://schemas.openxmlformats.org/officeDocument/2006/relationships/slideLayout" Target="../slideLayouts/slideLayout278.xml"/><Relationship Id="rId19" Type="http://schemas.openxmlformats.org/officeDocument/2006/relationships/theme" Target="../theme/theme19.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1.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 Type="http://schemas.openxmlformats.org/officeDocument/2006/relationships/slideLayout" Target="../slideLayouts/slideLayout288.xml"/><Relationship Id="rId16" Type="http://schemas.openxmlformats.org/officeDocument/2006/relationships/slideLayout" Target="../slideLayouts/slideLayout302.xml"/><Relationship Id="rId20" Type="http://schemas.openxmlformats.org/officeDocument/2006/relationships/image" Target="../media/image1.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slideLayout" Target="../slideLayouts/slideLayout301.xml"/><Relationship Id="rId10" Type="http://schemas.openxmlformats.org/officeDocument/2006/relationships/slideLayout" Target="../slideLayouts/slideLayout296.xml"/><Relationship Id="rId19" Type="http://schemas.openxmlformats.org/officeDocument/2006/relationships/theme" Target="../theme/theme20.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slideLayout" Target="../slideLayouts/slideLayout30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12.xml"/><Relationship Id="rId13" Type="http://schemas.openxmlformats.org/officeDocument/2006/relationships/slideLayout" Target="../slideLayouts/slideLayout317.xml"/><Relationship Id="rId18" Type="http://schemas.openxmlformats.org/officeDocument/2006/relationships/slideLayout" Target="../slideLayouts/slideLayout32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slideLayout" Target="../slideLayouts/slideLayout316.xml"/><Relationship Id="rId17" Type="http://schemas.openxmlformats.org/officeDocument/2006/relationships/slideLayout" Target="../slideLayouts/slideLayout321.xml"/><Relationship Id="rId2" Type="http://schemas.openxmlformats.org/officeDocument/2006/relationships/slideLayout" Target="../slideLayouts/slideLayout306.xml"/><Relationship Id="rId16" Type="http://schemas.openxmlformats.org/officeDocument/2006/relationships/slideLayout" Target="../slideLayouts/slideLayout320.xml"/><Relationship Id="rId20" Type="http://schemas.openxmlformats.org/officeDocument/2006/relationships/image" Target="../media/image1.png"/><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5" Type="http://schemas.openxmlformats.org/officeDocument/2006/relationships/slideLayout" Target="../slideLayouts/slideLayout319.xml"/><Relationship Id="rId10" Type="http://schemas.openxmlformats.org/officeDocument/2006/relationships/slideLayout" Target="../slideLayouts/slideLayout314.xml"/><Relationship Id="rId19" Type="http://schemas.openxmlformats.org/officeDocument/2006/relationships/theme" Target="../theme/theme21.xml"/><Relationship Id="rId4" Type="http://schemas.openxmlformats.org/officeDocument/2006/relationships/slideLayout" Target="../slideLayouts/slideLayout308.xml"/><Relationship Id="rId9" Type="http://schemas.openxmlformats.org/officeDocument/2006/relationships/slideLayout" Target="../slideLayouts/slideLayout313.xml"/><Relationship Id="rId14"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1.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1.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5.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6.xml"/><Relationship Id="rId1" Type="http://schemas.openxmlformats.org/officeDocument/2006/relationships/slideLayout" Target="../slideLayouts/slideLayout71.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6" Type="http://schemas.openxmlformats.org/officeDocument/2006/relationships/image" Target="../media/image1.png"/><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theme" Target="../theme/theme8.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image" Target="../media/image1.pn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theme" Target="../theme/theme9.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p>
        </p:txBody>
      </p:sp>
      <p:sp>
        <p:nvSpPr>
          <p:cNvPr id="1026" name="Rectangle 2"/>
          <p:cNvSpPr>
            <a:spLocks noGrp="1" noChangeArrowheads="1"/>
          </p:cNvSpPr>
          <p:nvPr>
            <p:ph type="title"/>
          </p:nvPr>
        </p:nvSpPr>
        <p:spPr bwMode="auto">
          <a:xfrm>
            <a:off x="231775" y="107165"/>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82" y="794153"/>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pPr>
                <a:defRPr/>
              </a:pPr>
              <a:t>‹#›</a:t>
            </a:fld>
            <a:endParaRPr lang="en-US"/>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339317863"/>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89655895"/>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6" tIns="38087" rIns="76176" bIns="38087"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6" tIns="38087" rIns="76176" bIns="38087"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4"/>
            <a:ext cx="8458200" cy="610791"/>
          </a:xfrm>
          <a:prstGeom prst="rect">
            <a:avLst/>
          </a:prstGeom>
          <a:noFill/>
          <a:ln w="9525">
            <a:noFill/>
            <a:miter lim="800000"/>
            <a:headEnd/>
            <a:tailEnd/>
          </a:ln>
        </p:spPr>
        <p:txBody>
          <a:bodyPr vert="horz" wrap="square" lIns="76176" tIns="38087" rIns="76176" bIns="38087"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6" tIns="38087" rIns="76176" bIns="38087"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6" tIns="38087" rIns="76176" bIns="38087"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cs typeface="Arial" charset="0"/>
              </a:rPr>
              <a:pPr>
                <a:defRPr/>
              </a:pPr>
              <a:t>‹#›</a:t>
            </a:fld>
            <a:endParaRPr lang="en-US">
              <a:solidFill>
                <a:srgbClr val="000000"/>
              </a:solidFill>
              <a:cs typeface="Arial" charset="0"/>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790745828"/>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7"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80" algn="l" rtl="0" fontAlgn="base">
        <a:lnSpc>
          <a:spcPct val="85000"/>
        </a:lnSpc>
        <a:spcBef>
          <a:spcPct val="0"/>
        </a:spcBef>
        <a:spcAft>
          <a:spcPct val="0"/>
        </a:spcAft>
        <a:defRPr sz="2700" b="1">
          <a:solidFill>
            <a:srgbClr val="FF0000"/>
          </a:solidFill>
          <a:latin typeface="Arial" charset="0"/>
        </a:defRPr>
      </a:lvl6pPr>
      <a:lvl7pPr marL="761760" algn="l" rtl="0" fontAlgn="base">
        <a:lnSpc>
          <a:spcPct val="85000"/>
        </a:lnSpc>
        <a:spcBef>
          <a:spcPct val="0"/>
        </a:spcBef>
        <a:spcAft>
          <a:spcPct val="0"/>
        </a:spcAft>
        <a:defRPr sz="2700" b="1">
          <a:solidFill>
            <a:srgbClr val="FF0000"/>
          </a:solidFill>
          <a:latin typeface="Arial" charset="0"/>
        </a:defRPr>
      </a:lvl7pPr>
      <a:lvl8pPr marL="1142638" algn="l" rtl="0" fontAlgn="base">
        <a:lnSpc>
          <a:spcPct val="85000"/>
        </a:lnSpc>
        <a:spcBef>
          <a:spcPct val="0"/>
        </a:spcBef>
        <a:spcAft>
          <a:spcPct val="0"/>
        </a:spcAft>
        <a:defRPr sz="2700" b="1">
          <a:solidFill>
            <a:srgbClr val="FF0000"/>
          </a:solidFill>
          <a:latin typeface="Arial" charset="0"/>
        </a:defRPr>
      </a:lvl8pPr>
      <a:lvl9pPr marL="1523512" algn="l" rtl="0" fontAlgn="base">
        <a:lnSpc>
          <a:spcPct val="85000"/>
        </a:lnSpc>
        <a:spcBef>
          <a:spcPct val="0"/>
        </a:spcBef>
        <a:spcAft>
          <a:spcPct val="0"/>
        </a:spcAft>
        <a:defRPr sz="2700" b="1">
          <a:solidFill>
            <a:srgbClr val="FF0000"/>
          </a:solidFill>
          <a:latin typeface="Arial" charset="0"/>
        </a:defRPr>
      </a:lvl9pPr>
    </p:titleStyle>
    <p:bodyStyle>
      <a:lvl1pPr marL="189117" indent="-189117" algn="l" rtl="0" eaLnBrk="0" fontAlgn="base" hangingPunct="0">
        <a:spcBef>
          <a:spcPts val="667"/>
        </a:spcBef>
        <a:spcAft>
          <a:spcPct val="0"/>
        </a:spcAft>
        <a:buChar char="•"/>
        <a:defRPr sz="1800">
          <a:solidFill>
            <a:schemeClr val="tx1"/>
          </a:solidFill>
          <a:latin typeface="+mn-lt"/>
          <a:ea typeface="+mn-ea"/>
          <a:cs typeface="+mn-cs"/>
        </a:defRPr>
      </a:lvl1pPr>
      <a:lvl2pPr marL="478744" indent="-194408" algn="l" rtl="0" eaLnBrk="0" fontAlgn="base" hangingPunct="0">
        <a:spcBef>
          <a:spcPct val="20000"/>
        </a:spcBef>
        <a:spcAft>
          <a:spcPct val="0"/>
        </a:spcAft>
        <a:buChar char="–"/>
        <a:defRPr sz="1600">
          <a:solidFill>
            <a:schemeClr val="tx1"/>
          </a:solidFill>
          <a:latin typeface="+mn-lt"/>
        </a:defRPr>
      </a:lvl2pPr>
      <a:lvl3pPr marL="711502" indent="-137543" algn="l" rtl="0" eaLnBrk="0" fontAlgn="base" hangingPunct="0">
        <a:spcBef>
          <a:spcPct val="15000"/>
        </a:spcBef>
        <a:spcAft>
          <a:spcPct val="0"/>
        </a:spcAft>
        <a:buChar char="•"/>
        <a:defRPr sz="1600">
          <a:solidFill>
            <a:schemeClr val="tx1"/>
          </a:solidFill>
          <a:latin typeface="+mn-lt"/>
        </a:defRPr>
      </a:lvl3pPr>
      <a:lvl4pPr marL="1001128" indent="-194408" algn="l" rtl="0" eaLnBrk="0" fontAlgn="base" hangingPunct="0">
        <a:spcBef>
          <a:spcPct val="5000"/>
        </a:spcBef>
        <a:spcAft>
          <a:spcPct val="0"/>
        </a:spcAft>
        <a:buChar char="–"/>
        <a:defRPr sz="1600">
          <a:solidFill>
            <a:schemeClr val="tx1"/>
          </a:solidFill>
          <a:latin typeface="+mn-lt"/>
        </a:defRPr>
      </a:lvl4pPr>
      <a:lvl5pPr marL="1240496" indent="-144158" algn="l" rtl="0" eaLnBrk="0" fontAlgn="base" hangingPunct="0">
        <a:spcBef>
          <a:spcPct val="0"/>
        </a:spcBef>
        <a:spcAft>
          <a:spcPct val="0"/>
        </a:spcAft>
        <a:buChar char="»"/>
        <a:defRPr sz="1600">
          <a:solidFill>
            <a:schemeClr val="tx1"/>
          </a:solidFill>
          <a:latin typeface="+mn-lt"/>
        </a:defRPr>
      </a:lvl5pPr>
      <a:lvl6pPr marL="1621376" indent="-144158" algn="l" rtl="0" fontAlgn="base">
        <a:spcBef>
          <a:spcPct val="0"/>
        </a:spcBef>
        <a:spcAft>
          <a:spcPct val="0"/>
        </a:spcAft>
        <a:buChar char="»"/>
        <a:defRPr sz="1300">
          <a:solidFill>
            <a:schemeClr val="tx1"/>
          </a:solidFill>
          <a:latin typeface="+mn-lt"/>
        </a:defRPr>
      </a:lvl6pPr>
      <a:lvl7pPr marL="2002256" indent="-144158" algn="l" rtl="0" fontAlgn="base">
        <a:spcBef>
          <a:spcPct val="0"/>
        </a:spcBef>
        <a:spcAft>
          <a:spcPct val="0"/>
        </a:spcAft>
        <a:buChar char="»"/>
        <a:defRPr sz="1300">
          <a:solidFill>
            <a:schemeClr val="tx1"/>
          </a:solidFill>
          <a:latin typeface="+mn-lt"/>
        </a:defRPr>
      </a:lvl7pPr>
      <a:lvl8pPr marL="2383135" indent="-144158" algn="l" rtl="0" fontAlgn="base">
        <a:spcBef>
          <a:spcPct val="0"/>
        </a:spcBef>
        <a:spcAft>
          <a:spcPct val="0"/>
        </a:spcAft>
        <a:buChar char="»"/>
        <a:defRPr sz="1300">
          <a:solidFill>
            <a:schemeClr val="tx1"/>
          </a:solidFill>
          <a:latin typeface="+mn-lt"/>
        </a:defRPr>
      </a:lvl8pPr>
      <a:lvl9pPr marL="2764014" indent="-144158" algn="l" rtl="0" fontAlgn="base">
        <a:spcBef>
          <a:spcPct val="0"/>
        </a:spcBef>
        <a:spcAft>
          <a:spcPct val="0"/>
        </a:spcAft>
        <a:buChar char="»"/>
        <a:defRPr sz="1300">
          <a:solidFill>
            <a:schemeClr val="tx1"/>
          </a:solidFill>
          <a:latin typeface="+mn-lt"/>
        </a:defRPr>
      </a:lvl9pPr>
    </p:bodyStyle>
    <p:otherStyle>
      <a:defPPr>
        <a:defRPr lang="en-US"/>
      </a:defPPr>
      <a:lvl1pPr marL="0" algn="l" defTabSz="761760" rtl="0" eaLnBrk="1" latinLnBrk="0" hangingPunct="1">
        <a:defRPr sz="1500" kern="1200">
          <a:solidFill>
            <a:schemeClr val="tx1"/>
          </a:solidFill>
          <a:latin typeface="+mn-lt"/>
          <a:ea typeface="+mn-ea"/>
          <a:cs typeface="+mn-cs"/>
        </a:defRPr>
      </a:lvl1pPr>
      <a:lvl2pPr marL="380880" algn="l" defTabSz="761760" rtl="0" eaLnBrk="1" latinLnBrk="0" hangingPunct="1">
        <a:defRPr sz="1500" kern="1200">
          <a:solidFill>
            <a:schemeClr val="tx1"/>
          </a:solidFill>
          <a:latin typeface="+mn-lt"/>
          <a:ea typeface="+mn-ea"/>
          <a:cs typeface="+mn-cs"/>
        </a:defRPr>
      </a:lvl2pPr>
      <a:lvl3pPr marL="761760" algn="l" defTabSz="761760" rtl="0" eaLnBrk="1" latinLnBrk="0" hangingPunct="1">
        <a:defRPr sz="1500" kern="1200">
          <a:solidFill>
            <a:schemeClr val="tx1"/>
          </a:solidFill>
          <a:latin typeface="+mn-lt"/>
          <a:ea typeface="+mn-ea"/>
          <a:cs typeface="+mn-cs"/>
        </a:defRPr>
      </a:lvl3pPr>
      <a:lvl4pPr marL="1142638" algn="l" defTabSz="761760" rtl="0" eaLnBrk="1" latinLnBrk="0" hangingPunct="1">
        <a:defRPr sz="1500" kern="1200">
          <a:solidFill>
            <a:schemeClr val="tx1"/>
          </a:solidFill>
          <a:latin typeface="+mn-lt"/>
          <a:ea typeface="+mn-ea"/>
          <a:cs typeface="+mn-cs"/>
        </a:defRPr>
      </a:lvl4pPr>
      <a:lvl5pPr marL="1523512" algn="l" defTabSz="761760" rtl="0" eaLnBrk="1" latinLnBrk="0" hangingPunct="1">
        <a:defRPr sz="1500" kern="1200">
          <a:solidFill>
            <a:schemeClr val="tx1"/>
          </a:solidFill>
          <a:latin typeface="+mn-lt"/>
          <a:ea typeface="+mn-ea"/>
          <a:cs typeface="+mn-cs"/>
        </a:defRPr>
      </a:lvl5pPr>
      <a:lvl6pPr marL="1904390" algn="l" defTabSz="761760" rtl="0" eaLnBrk="1" latinLnBrk="0" hangingPunct="1">
        <a:defRPr sz="1500" kern="1200">
          <a:solidFill>
            <a:schemeClr val="tx1"/>
          </a:solidFill>
          <a:latin typeface="+mn-lt"/>
          <a:ea typeface="+mn-ea"/>
          <a:cs typeface="+mn-cs"/>
        </a:defRPr>
      </a:lvl6pPr>
      <a:lvl7pPr marL="2285270" algn="l" defTabSz="761760" rtl="0" eaLnBrk="1" latinLnBrk="0" hangingPunct="1">
        <a:defRPr sz="1500" kern="1200">
          <a:solidFill>
            <a:schemeClr val="tx1"/>
          </a:solidFill>
          <a:latin typeface="+mn-lt"/>
          <a:ea typeface="+mn-ea"/>
          <a:cs typeface="+mn-cs"/>
        </a:defRPr>
      </a:lvl7pPr>
      <a:lvl8pPr marL="2666147" algn="l" defTabSz="761760" rtl="0" eaLnBrk="1" latinLnBrk="0" hangingPunct="1">
        <a:defRPr sz="1500" kern="1200">
          <a:solidFill>
            <a:schemeClr val="tx1"/>
          </a:solidFill>
          <a:latin typeface="+mn-lt"/>
          <a:ea typeface="+mn-ea"/>
          <a:cs typeface="+mn-cs"/>
        </a:defRPr>
      </a:lvl8pPr>
      <a:lvl9pPr marL="3047024" algn="l" defTabSz="761760" rtl="0" eaLnBrk="1" latinLnBrk="0" hangingPunct="1">
        <a:defRPr sz="1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410035161"/>
      </p:ext>
    </p:extLst>
  </p:cSld>
  <p:clrMap bg1="lt1" tx1="dk1" bg2="lt2" tx2="dk2" accent1="accent1" accent2="accent2" accent3="accent3" accent4="accent4" accent5="accent5" accent6="accent6" hlink="hlink" folHlink="folHlink"/>
  <p:sldLayoutIdLst>
    <p:sldLayoutId id="2147484019" r:id="rId1"/>
    <p:sldLayoutId id="2147484020" r:id="rId2"/>
    <p:sldLayoutId id="2147484021" r:id="rId3"/>
    <p:sldLayoutId id="2147484022" r:id="rId4"/>
    <p:sldLayoutId id="2147484023" r:id="rId5"/>
    <p:sldLayoutId id="2147484024" r:id="rId6"/>
    <p:sldLayoutId id="2147484025" r:id="rId7"/>
    <p:sldLayoutId id="2147484026" r:id="rId8"/>
    <p:sldLayoutId id="2147484027" r:id="rId9"/>
    <p:sldLayoutId id="2147484028" r:id="rId10"/>
    <p:sldLayoutId id="2147484029" r:id="rId11"/>
    <p:sldLayoutId id="2147484030" r:id="rId12"/>
    <p:sldLayoutId id="2147484031" r:id="rId13"/>
    <p:sldLayoutId id="2147484032"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896660039"/>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 id="2147484045" r:id="rId12"/>
    <p:sldLayoutId id="2147484046" r:id="rId13"/>
    <p:sldLayoutId id="2147484047" r:id="rId14"/>
    <p:sldLayoutId id="2147484048" r:id="rId15"/>
    <p:sldLayoutId id="2147484049" r:id="rId16"/>
    <p:sldLayoutId id="2147484050" r:id="rId17"/>
    <p:sldLayoutId id="2147484051"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204636459"/>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 id="2147484066" r:id="rId14"/>
    <p:sldLayoutId id="2147484067" r:id="rId15"/>
    <p:sldLayoutId id="2147484068" r:id="rId16"/>
    <p:sldLayoutId id="2147484069" r:id="rId17"/>
    <p:sldLayoutId id="2147484070"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148827563"/>
      </p:ext>
    </p:extLst>
  </p:cSld>
  <p:clrMap bg1="lt1" tx1="dk1" bg2="lt2" tx2="dk2" accent1="accent1" accent2="accent2" accent3="accent3" accent4="accent4" accent5="accent5" accent6="accent6" hlink="hlink" folHlink="folHlink"/>
  <p:sldLayoutIdLst>
    <p:sldLayoutId id="2147484072" r:id="rId1"/>
    <p:sldLayoutId id="2147484073" r:id="rId2"/>
    <p:sldLayoutId id="2147484074" r:id="rId3"/>
    <p:sldLayoutId id="2147484075" r:id="rId4"/>
    <p:sldLayoutId id="2147484076" r:id="rId5"/>
    <p:sldLayoutId id="2147484077" r:id="rId6"/>
    <p:sldLayoutId id="2147484078" r:id="rId7"/>
    <p:sldLayoutId id="2147484079" r:id="rId8"/>
    <p:sldLayoutId id="2147484080" r:id="rId9"/>
    <p:sldLayoutId id="2147484081" r:id="rId10"/>
    <p:sldLayoutId id="2147484082" r:id="rId11"/>
    <p:sldLayoutId id="2147484083" r:id="rId12"/>
    <p:sldLayoutId id="2147484084" r:id="rId13"/>
    <p:sldLayoutId id="2147484085" r:id="rId14"/>
    <p:sldLayoutId id="2147484086" r:id="rId15"/>
    <p:sldLayoutId id="2147484087" r:id="rId16"/>
    <p:sldLayoutId id="2147484088" r:id="rId17"/>
    <p:sldLayoutId id="2147484089"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81835534"/>
      </p:ext>
    </p:extLst>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 id="2147484102" r:id="rId12"/>
    <p:sldLayoutId id="2147484103" r:id="rId13"/>
    <p:sldLayoutId id="2147484104" r:id="rId14"/>
    <p:sldLayoutId id="2147484105" r:id="rId15"/>
    <p:sldLayoutId id="2147484106" r:id="rId16"/>
    <p:sldLayoutId id="2147484107" r:id="rId17"/>
    <p:sldLayoutId id="2147484108"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639227817"/>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1772070605"/>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 id="2147484140" r:id="rId12"/>
    <p:sldLayoutId id="2147484141" r:id="rId13"/>
    <p:sldLayoutId id="2147484142" r:id="rId14"/>
    <p:sldLayoutId id="2147484143" r:id="rId15"/>
    <p:sldLayoutId id="2147484144" r:id="rId16"/>
    <p:sldLayoutId id="2147484145" r:id="rId17"/>
    <p:sldLayoutId id="2147484146"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5"/>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82" y="794153"/>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33569623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968782815"/>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44925888"/>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 id="2147484184"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5"/>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82" y="794153"/>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295678153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5"/>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82" y="794153"/>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2615327240"/>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5"/>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82" y="794153"/>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834756850"/>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Bio_Backgroun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14" name="Group 13"/>
          <p:cNvGrpSpPr/>
          <p:nvPr/>
        </p:nvGrpSpPr>
        <p:grpSpPr>
          <a:xfrm>
            <a:off x="0" y="4658392"/>
            <a:ext cx="8826500" cy="388620"/>
            <a:chOff x="0" y="6321425"/>
            <a:chExt cx="10591800" cy="466344"/>
          </a:xfrm>
        </p:grpSpPr>
        <p:sp>
          <p:nvSpPr>
            <p:cNvPr id="15" name="Rectangle 14"/>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2" fontAlgn="auto">
                <a:spcBef>
                  <a:spcPts val="0"/>
                </a:spcBef>
                <a:spcAft>
                  <a:spcPts val="0"/>
                </a:spcAft>
              </a:pPr>
              <a:endParaRPr lang="en-US">
                <a:solidFill>
                  <a:prstClr val="white"/>
                </a:solidFill>
              </a:endParaRPr>
            </a:p>
          </p:txBody>
        </p:sp>
        <p:pic>
          <p:nvPicPr>
            <p:cNvPr id="16" name="Picture 27" descr="ti_logo_powerpoint_1_line.png"/>
            <p:cNvPicPr>
              <a:picLocks noChangeAspect="1"/>
            </p:cNvPicPr>
            <p:nvPr userDrawn="1"/>
          </p:nvPicPr>
          <p:blipFill>
            <a:blip r:embed="rId4" cstate="print"/>
            <a:srcRect/>
            <a:stretch>
              <a:fillRect/>
            </a:stretch>
          </p:blipFill>
          <p:spPr bwMode="auto">
            <a:xfrm>
              <a:off x="8593138" y="6440488"/>
              <a:ext cx="1874837" cy="231775"/>
            </a:xfrm>
            <a:prstGeom prst="rect">
              <a:avLst/>
            </a:prstGeom>
            <a:noFill/>
            <a:ln w="9525">
              <a:noFill/>
              <a:miter lim="800000"/>
              <a:headEnd/>
              <a:tailEnd/>
            </a:ln>
          </p:spPr>
        </p:pic>
      </p:grpSp>
      <p:cxnSp>
        <p:nvCxnSpPr>
          <p:cNvPr id="22" name="Straight Connector 21"/>
          <p:cNvCxnSpPr/>
          <p:nvPr/>
        </p:nvCxnSpPr>
        <p:spPr>
          <a:xfrm>
            <a:off x="2152426" y="1710774"/>
            <a:ext cx="776767"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2929193" y="526241"/>
            <a:ext cx="0" cy="1184534"/>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923901" y="526240"/>
            <a:ext cx="59228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7" name="Oval 26"/>
          <p:cNvSpPr/>
          <p:nvPr/>
        </p:nvSpPr>
        <p:spPr>
          <a:xfrm flipV="1">
            <a:off x="3463141" y="467904"/>
            <a:ext cx="116672" cy="116672"/>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82" fontAlgn="auto">
              <a:spcBef>
                <a:spcPts val="0"/>
              </a:spcBef>
              <a:spcAft>
                <a:spcPts val="0"/>
              </a:spcAft>
            </a:pPr>
            <a:endParaRPr lang="en-US">
              <a:solidFill>
                <a:prstClr val="white"/>
              </a:solidFill>
            </a:endParaRPr>
          </a:p>
        </p:txBody>
      </p:sp>
      <p:cxnSp>
        <p:nvCxnSpPr>
          <p:cNvPr id="30" name="Straight Connector 29"/>
          <p:cNvCxnSpPr/>
          <p:nvPr/>
        </p:nvCxnSpPr>
        <p:spPr>
          <a:xfrm>
            <a:off x="2923901" y="1002490"/>
            <a:ext cx="59228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flipV="1">
            <a:off x="3463141" y="944154"/>
            <a:ext cx="116672" cy="116672"/>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82" fontAlgn="auto">
              <a:spcBef>
                <a:spcPts val="0"/>
              </a:spcBef>
              <a:spcAft>
                <a:spcPts val="0"/>
              </a:spcAft>
            </a:pPr>
            <a:endParaRPr lang="en-US">
              <a:solidFill>
                <a:prstClr val="white"/>
              </a:solidFill>
            </a:endParaRPr>
          </a:p>
        </p:txBody>
      </p:sp>
      <p:cxnSp>
        <p:nvCxnSpPr>
          <p:cNvPr id="32" name="Straight Connector 31"/>
          <p:cNvCxnSpPr/>
          <p:nvPr/>
        </p:nvCxnSpPr>
        <p:spPr>
          <a:xfrm>
            <a:off x="2923901" y="1489323"/>
            <a:ext cx="592284" cy="0"/>
          </a:xfrm>
          <a:prstGeom prst="line">
            <a:avLst/>
          </a:prstGeom>
          <a:ln>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33" name="Oval 32"/>
          <p:cNvSpPr/>
          <p:nvPr/>
        </p:nvSpPr>
        <p:spPr>
          <a:xfrm flipV="1">
            <a:off x="3463141" y="1430987"/>
            <a:ext cx="116672" cy="116672"/>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82" fontAlgn="auto">
              <a:spcBef>
                <a:spcPts val="0"/>
              </a:spcBef>
              <a:spcAft>
                <a:spcPts val="0"/>
              </a:spcAft>
            </a:pPr>
            <a:endParaRPr lang="en-US">
              <a:solidFill>
                <a:prstClr val="white"/>
              </a:solidFill>
            </a:endParaRPr>
          </a:p>
        </p:txBody>
      </p:sp>
      <p:cxnSp>
        <p:nvCxnSpPr>
          <p:cNvPr id="35" name="Straight Connector 34"/>
          <p:cNvCxnSpPr/>
          <p:nvPr/>
        </p:nvCxnSpPr>
        <p:spPr>
          <a:xfrm>
            <a:off x="3180292" y="1489323"/>
            <a:ext cx="0" cy="537385"/>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flipV="1">
            <a:off x="2566331" y="2482044"/>
            <a:ext cx="116672" cy="116672"/>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lIns="76197" tIns="38098" rIns="76197" bIns="38098" rtlCol="0" anchor="ctr"/>
          <a:lstStyle/>
          <a:p>
            <a:pPr algn="ctr" defTabSz="457182" fontAlgn="auto">
              <a:spcBef>
                <a:spcPts val="0"/>
              </a:spcBef>
              <a:spcAft>
                <a:spcPts val="0"/>
              </a:spcAft>
            </a:pPr>
            <a:endParaRPr lang="en-US">
              <a:solidFill>
                <a:prstClr val="white"/>
              </a:solidFill>
            </a:endParaRPr>
          </a:p>
        </p:txBody>
      </p:sp>
      <p:cxnSp>
        <p:nvCxnSpPr>
          <p:cNvPr id="52" name="Straight Connector 51"/>
          <p:cNvCxnSpPr/>
          <p:nvPr/>
        </p:nvCxnSpPr>
        <p:spPr>
          <a:xfrm flipH="1">
            <a:off x="2624667" y="2026708"/>
            <a:ext cx="555625" cy="0"/>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2624667" y="2016505"/>
            <a:ext cx="0" cy="523875"/>
          </a:xfrm>
          <a:prstGeom prst="line">
            <a:avLst/>
          </a:prstGeom>
          <a:ln>
            <a:solidFill>
              <a:srgbClr val="7F7F7F"/>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3940295"/>
      </p:ext>
    </p:extLst>
  </p:cSld>
  <p:clrMap bg1="lt1" tx1="dk1" bg2="lt2" tx2="dk2" accent1="accent1" accent2="accent2" accent3="accent3" accent4="accent4" accent5="accent5" accent6="accent6" hlink="hlink" folHlink="folHlink"/>
  <p:sldLayoutIdLst>
    <p:sldLayoutId id="2147483918" r:id="rId1"/>
  </p:sldLayoutIdLst>
  <p:timing>
    <p:tnLst>
      <p:par>
        <p:cTn id="1" dur="indefinite" restart="never" nodeType="tmRoot"/>
      </p:par>
    </p:tnLst>
  </p:timing>
  <p:txStyles>
    <p:titleStyle>
      <a:lvl1pPr algn="ctr" defTabSz="457182"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9"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1"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1"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8" indent="-228591"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1"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1"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1"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5" indent="-228591"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pPr fontAlgn="auto">
              <a:spcBef>
                <a:spcPts val="0"/>
              </a:spcBef>
              <a:spcAft>
                <a:spcPts val="0"/>
              </a:spcAft>
            </a:pPr>
            <a:fld id="{F72FBAEE-9138-4307-998C-EAE3D68588B3}" type="datetime1">
              <a:rPr lang="en-US" smtClean="0">
                <a:solidFill>
                  <a:prstClr val="black">
                    <a:tint val="75000"/>
                  </a:prstClr>
                </a:solidFill>
                <a:latin typeface="Calibri"/>
                <a:cs typeface="Arial" charset="0"/>
              </a:rPr>
              <a:pPr fontAlgn="auto">
                <a:spcBef>
                  <a:spcPts val="0"/>
                </a:spcBef>
                <a:spcAft>
                  <a:spcPts val="0"/>
                </a:spcAft>
              </a:pPr>
              <a:t>10/30/2019</a:t>
            </a:fld>
            <a:endParaRPr lang="en-US">
              <a:solidFill>
                <a:prstClr val="black">
                  <a:tint val="75000"/>
                </a:prstClr>
              </a:solidFill>
              <a:latin typeface="Calibri"/>
              <a:cs typeface="Arial" charset="0"/>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Arial" charset="0"/>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pPr fontAlgn="auto">
              <a:spcBef>
                <a:spcPts val="0"/>
              </a:spcBef>
              <a:spcAft>
                <a:spcPts val="0"/>
              </a:spcAft>
            </a:pPr>
            <a:fld id="{D6C4D1E2-F88A-402C-8CC4-55A22B237881}" type="slidenum">
              <a:rPr lang="en-US" smtClean="0">
                <a:solidFill>
                  <a:prstClr val="black">
                    <a:tint val="75000"/>
                  </a:prstClr>
                </a:solidFill>
                <a:latin typeface="Calibri"/>
                <a:cs typeface="Arial" charset="0"/>
              </a:rPr>
              <a:pPr fontAlgn="auto">
                <a:spcBef>
                  <a:spcPts val="0"/>
                </a:spcBef>
                <a:spcAft>
                  <a:spcPts val="0"/>
                </a:spcAft>
              </a:pPr>
              <a:t>‹#›</a:t>
            </a:fld>
            <a:endParaRPr lang="en-US">
              <a:solidFill>
                <a:prstClr val="black">
                  <a:tint val="75000"/>
                </a:prstClr>
              </a:solidFill>
              <a:latin typeface="Calibri"/>
              <a:cs typeface="Arial" charset="0"/>
            </a:endParaRPr>
          </a:p>
        </p:txBody>
      </p:sp>
    </p:spTree>
    <p:extLst>
      <p:ext uri="{BB962C8B-B14F-4D97-AF65-F5344CB8AC3E}">
        <p14:creationId xmlns:p14="http://schemas.microsoft.com/office/powerpoint/2010/main" val="4038027724"/>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iming>
    <p:tnLst>
      <p:par>
        <p:cTn id="1" dur="indefinite" restart="never" nodeType="tmRoot"/>
      </p:par>
    </p:tnLst>
  </p:timing>
  <p:hf sldNum="0" hdr="0" ftr="0" dt="0"/>
  <p:txStyles>
    <p:titleStyle>
      <a:lvl1pPr algn="ctr" defTabSz="914363"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91436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20" indent="-285739" algn="l" defTabSz="91436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54" indent="-228591" algn="l" defTabSz="91436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36"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18"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99"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2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a:solidFill>
                <a:srgbClr val="FFFFFF"/>
              </a:solidFill>
            </a:endParaRPr>
          </a:p>
        </p:txBody>
      </p:sp>
      <p:sp>
        <p:nvSpPr>
          <p:cNvPr id="1026" name="Rectangle 2"/>
          <p:cNvSpPr>
            <a:spLocks noGrp="1" noChangeArrowheads="1"/>
          </p:cNvSpPr>
          <p:nvPr>
            <p:ph type="title"/>
          </p:nvPr>
        </p:nvSpPr>
        <p:spPr bwMode="auto">
          <a:xfrm>
            <a:off x="231775" y="107165"/>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402" y="794163"/>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2" name="Picture 27" descr="ti_logo_powerpoint_1_line.png"/>
            <p:cNvPicPr>
              <a:picLocks noChangeAspect="1"/>
            </p:cNvPicPr>
            <p:nvPr userDrawn="1"/>
          </p:nvPicPr>
          <p:blipFill>
            <a:blip r:embed="rId16"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3414631653"/>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dirty="0">
              <a:solidFill>
                <a:srgbClr val="FFFFFF"/>
              </a:solidFill>
            </a:endParaRPr>
          </a:p>
        </p:txBody>
      </p:sp>
      <p:sp>
        <p:nvSpPr>
          <p:cNvPr id="19" name="Rectangle 18"/>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9" tIns="38088" rIns="76179" bIns="38088" rtlCol="0" anchor="ctr"/>
          <a:lstStyle/>
          <a:p>
            <a:pPr algn="ctr"/>
            <a:endParaRPr lang="en-US" dirty="0">
              <a:solidFill>
                <a:srgbClr val="FFFFFF"/>
              </a:solidFill>
            </a:endParaRPr>
          </a:p>
        </p:txBody>
      </p:sp>
      <p:sp>
        <p:nvSpPr>
          <p:cNvPr id="1026" name="Rectangle 2"/>
          <p:cNvSpPr>
            <a:spLocks noGrp="1" noChangeArrowheads="1"/>
          </p:cNvSpPr>
          <p:nvPr>
            <p:ph type="title"/>
          </p:nvPr>
        </p:nvSpPr>
        <p:spPr bwMode="auto">
          <a:xfrm>
            <a:off x="231775" y="10716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333378" y="794149"/>
            <a:ext cx="8467725" cy="370165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6642100" y="4537472"/>
            <a:ext cx="2133600" cy="154782"/>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lvl1pPr algn="r">
              <a:defRPr sz="700"/>
            </a:lvl1pPr>
          </a:lstStyle>
          <a:p>
            <a:pPr>
              <a:defRPr/>
            </a:pPr>
            <a:fld id="{B6C70261-DCF8-4A97-9502-E8EEF2364CDE}" type="slidenum">
              <a:rPr lang="en-US">
                <a:solidFill>
                  <a:srgbClr val="000000"/>
                </a:solidFill>
              </a:rPr>
              <a:pPr>
                <a:defRPr/>
              </a:pPr>
              <a:t>‹#›</a:t>
            </a:fld>
            <a:endParaRPr lang="en-US" dirty="0">
              <a:solidFill>
                <a:srgbClr val="000000"/>
              </a:solidFill>
            </a:endParaRPr>
          </a:p>
        </p:txBody>
      </p:sp>
      <p:sp>
        <p:nvSpPr>
          <p:cNvPr id="23" name="Text Box 31"/>
          <p:cNvSpPr txBox="1">
            <a:spLocks noChangeArrowheads="1"/>
          </p:cNvSpPr>
          <p:nvPr/>
        </p:nvSpPr>
        <p:spPr bwMode="auto">
          <a:xfrm>
            <a:off x="334013" y="4511183"/>
            <a:ext cx="2111375" cy="184662"/>
          </a:xfrm>
          <a:prstGeom prst="rect">
            <a:avLst/>
          </a:prstGeom>
          <a:noFill/>
          <a:ln w="9525">
            <a:noFill/>
            <a:miter lim="800000"/>
            <a:headEnd/>
            <a:tailEnd/>
          </a:ln>
          <a:effectLst/>
        </p:spPr>
        <p:txBody>
          <a:bodyPr lIns="76179" tIns="38088" rIns="76179" bIns="38088">
            <a:spAutoFit/>
          </a:bodyPr>
          <a:lstStyle/>
          <a:p>
            <a:pPr defTabSz="761790">
              <a:spcBef>
                <a:spcPct val="50000"/>
              </a:spcBef>
              <a:defRPr/>
            </a:pPr>
            <a:r>
              <a:rPr lang="en-US" sz="700" dirty="0">
                <a:solidFill>
                  <a:srgbClr val="000000"/>
                </a:solidFill>
              </a:rPr>
              <a:t>TI </a:t>
            </a:r>
            <a:r>
              <a:rPr lang="en-US" sz="700" dirty="0" smtClean="0">
                <a:solidFill>
                  <a:srgbClr val="000000"/>
                </a:solidFill>
              </a:rPr>
              <a:t>Information – Selective Disclosure</a:t>
            </a:r>
            <a:endParaRPr lang="en-US" sz="700" dirty="0">
              <a:solidFill>
                <a:srgbClr val="000000"/>
              </a:solidFill>
            </a:endParaRPr>
          </a:p>
        </p:txBody>
      </p:sp>
      <p:grpSp>
        <p:nvGrpSpPr>
          <p:cNvPr id="16" name="Group 15"/>
          <p:cNvGrpSpPr/>
          <p:nvPr/>
        </p:nvGrpSpPr>
        <p:grpSpPr>
          <a:xfrm>
            <a:off x="0" y="4706938"/>
            <a:ext cx="8826500" cy="388620"/>
            <a:chOff x="0" y="6321425"/>
            <a:chExt cx="10591800" cy="466344"/>
          </a:xfrm>
        </p:grpSpPr>
        <p:sp>
          <p:nvSpPr>
            <p:cNvPr id="18" name="Rectangle 1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 name="Picture 27" descr="ti_logo_powerpoint_1_line.png"/>
            <p:cNvPicPr>
              <a:picLocks noChangeAspect="1"/>
            </p:cNvPicPr>
            <p:nvPr userDrawn="1"/>
          </p:nvPicPr>
          <p:blipFill>
            <a:blip r:embed="rId20" cstate="print"/>
            <a:srcRect/>
            <a:stretch>
              <a:fillRect/>
            </a:stretch>
          </p:blipFill>
          <p:spPr bwMode="auto">
            <a:xfrm>
              <a:off x="8593138" y="6440488"/>
              <a:ext cx="1874837" cy="231775"/>
            </a:xfrm>
            <a:prstGeom prst="rect">
              <a:avLst/>
            </a:prstGeom>
            <a:noFill/>
            <a:ln w="9525">
              <a:noFill/>
              <a:miter lim="800000"/>
              <a:headEnd/>
              <a:tailEnd/>
            </a:ln>
          </p:spPr>
        </p:pic>
      </p:grpSp>
    </p:spTree>
    <p:extLst>
      <p:ext uri="{BB962C8B-B14F-4D97-AF65-F5344CB8AC3E}">
        <p14:creationId xmlns:p14="http://schemas.microsoft.com/office/powerpoint/2010/main" val="220724372"/>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p:titleStyle>
    <p:body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p:bodyStyle>
    <p:otherStyle>
      <a:defPPr>
        <a:defRPr lang="en-US"/>
      </a:defPPr>
      <a:lvl1pPr marL="0" algn="l" defTabSz="761790" rtl="0" eaLnBrk="1" latinLnBrk="0" hangingPunct="1">
        <a:defRPr sz="1500" kern="1200">
          <a:solidFill>
            <a:schemeClr val="tx1"/>
          </a:solidFill>
          <a:latin typeface="+mn-lt"/>
          <a:ea typeface="+mn-ea"/>
          <a:cs typeface="+mn-cs"/>
        </a:defRPr>
      </a:lvl1pPr>
      <a:lvl2pPr marL="380895" algn="l" defTabSz="761790" rtl="0" eaLnBrk="1" latinLnBrk="0" hangingPunct="1">
        <a:defRPr sz="1500" kern="1200">
          <a:solidFill>
            <a:schemeClr val="tx1"/>
          </a:solidFill>
          <a:latin typeface="+mn-lt"/>
          <a:ea typeface="+mn-ea"/>
          <a:cs typeface="+mn-cs"/>
        </a:defRPr>
      </a:lvl2pPr>
      <a:lvl3pPr marL="761790" algn="l" defTabSz="761790" rtl="0" eaLnBrk="1" latinLnBrk="0" hangingPunct="1">
        <a:defRPr sz="1500" kern="1200">
          <a:solidFill>
            <a:schemeClr val="tx1"/>
          </a:solidFill>
          <a:latin typeface="+mn-lt"/>
          <a:ea typeface="+mn-ea"/>
          <a:cs typeface="+mn-cs"/>
        </a:defRPr>
      </a:lvl3pPr>
      <a:lvl4pPr marL="1142683" algn="l" defTabSz="761790" rtl="0" eaLnBrk="1" latinLnBrk="0" hangingPunct="1">
        <a:defRPr sz="1500" kern="1200">
          <a:solidFill>
            <a:schemeClr val="tx1"/>
          </a:solidFill>
          <a:latin typeface="+mn-lt"/>
          <a:ea typeface="+mn-ea"/>
          <a:cs typeface="+mn-cs"/>
        </a:defRPr>
      </a:lvl4pPr>
      <a:lvl5pPr marL="1523573" algn="l" defTabSz="761790" rtl="0" eaLnBrk="1" latinLnBrk="0" hangingPunct="1">
        <a:defRPr sz="1500" kern="1200">
          <a:solidFill>
            <a:schemeClr val="tx1"/>
          </a:solidFill>
          <a:latin typeface="+mn-lt"/>
          <a:ea typeface="+mn-ea"/>
          <a:cs typeface="+mn-cs"/>
        </a:defRPr>
      </a:lvl5pPr>
      <a:lvl6pPr marL="1904467" algn="l" defTabSz="761790" rtl="0" eaLnBrk="1" latinLnBrk="0" hangingPunct="1">
        <a:defRPr sz="1500" kern="1200">
          <a:solidFill>
            <a:schemeClr val="tx1"/>
          </a:solidFill>
          <a:latin typeface="+mn-lt"/>
          <a:ea typeface="+mn-ea"/>
          <a:cs typeface="+mn-cs"/>
        </a:defRPr>
      </a:lvl6pPr>
      <a:lvl7pPr marL="2285362" algn="l" defTabSz="761790" rtl="0" eaLnBrk="1" latinLnBrk="0" hangingPunct="1">
        <a:defRPr sz="1500" kern="1200">
          <a:solidFill>
            <a:schemeClr val="tx1"/>
          </a:solidFill>
          <a:latin typeface="+mn-lt"/>
          <a:ea typeface="+mn-ea"/>
          <a:cs typeface="+mn-cs"/>
        </a:defRPr>
      </a:lvl7pPr>
      <a:lvl8pPr marL="2666253" algn="l" defTabSz="761790" rtl="0" eaLnBrk="1" latinLnBrk="0" hangingPunct="1">
        <a:defRPr sz="1500" kern="1200">
          <a:solidFill>
            <a:schemeClr val="tx1"/>
          </a:solidFill>
          <a:latin typeface="+mn-lt"/>
          <a:ea typeface="+mn-ea"/>
          <a:cs typeface="+mn-cs"/>
        </a:defRPr>
      </a:lvl8pPr>
      <a:lvl9pPr marL="3047146" algn="l" defTabSz="76179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png"/><Relationship Id="rId1" Type="http://schemas.openxmlformats.org/officeDocument/2006/relationships/slideLayout" Target="../slideLayouts/slideLayout4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02.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png"/><Relationship Id="rId1" Type="http://schemas.openxmlformats.org/officeDocument/2006/relationships/slideLayout" Target="../slideLayouts/slideLayout246.xml"/></Relationships>
</file>

<file path=ppt/slides/_rels/slide10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4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3" Type="http://schemas.openxmlformats.org/officeDocument/2006/relationships/hyperlink" Target="https://training.ti.com/introduction-simplelink-sdk" TargetMode="External"/><Relationship Id="rId2" Type="http://schemas.openxmlformats.org/officeDocument/2006/relationships/hyperlink" Target="https://training.ti.com/ti-rtos-workshop-series" TargetMode="External"/><Relationship Id="rId1" Type="http://schemas.openxmlformats.org/officeDocument/2006/relationships/slideLayout" Target="../slideLayouts/slideLayout87.xml"/></Relationships>
</file>

<file path=ppt/slides/_rels/slide109.xml.rels><?xml version="1.0" encoding="UTF-8" standalone="yes"?>
<Relationships xmlns="http://schemas.openxmlformats.org/package/2006/relationships"><Relationship Id="rId2" Type="http://schemas.openxmlformats.org/officeDocument/2006/relationships/hyperlink" Target="https://www.edx.org/course/real-time-bluetooth-networks-shape-the-world" TargetMode="External"/><Relationship Id="rId1" Type="http://schemas.openxmlformats.org/officeDocument/2006/relationships/slideLayout" Target="../slideLayouts/slideLayout8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png"/><Relationship Id="rId1" Type="http://schemas.openxmlformats.org/officeDocument/2006/relationships/slideLayout" Target="../slideLayouts/slideLayout47.xml"/></Relationships>
</file>

<file path=ppt/slides/_rels/slide110.xml.rels><?xml version="1.0" encoding="UTF-8" standalone="yes"?>
<Relationships xmlns="http://schemas.openxmlformats.org/package/2006/relationships"><Relationship Id="rId3" Type="http://schemas.openxmlformats.org/officeDocument/2006/relationships/hyperlink" Target="https://training.ti.com/msp430-workshop-series" TargetMode="External"/><Relationship Id="rId2" Type="http://schemas.openxmlformats.org/officeDocument/2006/relationships/hyperlink" Target="https://training.ti.com/msp432-low-power-high-performance-mcus-training-series" TargetMode="External"/><Relationship Id="rId1" Type="http://schemas.openxmlformats.org/officeDocument/2006/relationships/slideLayout" Target="../slideLayouts/slideLayout87.xml"/><Relationship Id="rId4" Type="http://schemas.openxmlformats.org/officeDocument/2006/relationships/hyperlink" Target="https://university.ti.com/en/faculty/teaching-materials-and-classroom-resources/embedded-learning-materials"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training.ti.com/introduction-power-topologies" TargetMode="External"/><Relationship Id="rId2" Type="http://schemas.openxmlformats.org/officeDocument/2006/relationships/hyperlink" Target="http://www.ti.com/pmlk" TargetMode="External"/><Relationship Id="rId1" Type="http://schemas.openxmlformats.org/officeDocument/2006/relationships/slideLayout" Target="../slideLayouts/slideLayout87.xml"/><Relationship Id="rId6" Type="http://schemas.openxmlformats.org/officeDocument/2006/relationships/hyperlink" Target="https://training.ti.com/ti-precision-labs-overview" TargetMode="External"/><Relationship Id="rId5" Type="http://schemas.openxmlformats.org/officeDocument/2006/relationships/hyperlink" Target="http://www.ti.com/ww/en/power-training/login.shtml" TargetMode="External"/><Relationship Id="rId4" Type="http://schemas.openxmlformats.org/officeDocument/2006/relationships/hyperlink" Target="https://training.ti.com/psds" TargetMode="External"/></Relationships>
</file>

<file path=ppt/slides/_rels/slide112.xml.rels><?xml version="1.0" encoding="UTF-8" standalone="yes"?>
<Relationships xmlns="http://schemas.openxmlformats.org/package/2006/relationships"><Relationship Id="rId2" Type="http://schemas.openxmlformats.org/officeDocument/2006/relationships/hyperlink" Target="https://university.ti.com/en/faculty/teaching-materials-and-classroom-resources/embedded-learning-materials?category=digital-signal-processing" TargetMode="External"/><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4.png"/><Relationship Id="rId3" Type="http://schemas.openxmlformats.org/officeDocument/2006/relationships/image" Target="../media/image32.tiff"/><Relationship Id="rId7" Type="http://schemas.openxmlformats.org/officeDocument/2006/relationships/image" Target="../media/image35.png"/><Relationship Id="rId12" Type="http://schemas.openxmlformats.org/officeDocument/2006/relationships/image" Target="../media/image40.jpeg"/><Relationship Id="rId17" Type="http://schemas.microsoft.com/office/2007/relationships/hdphoto" Target="../media/hdphoto3.wdp"/><Relationship Id="rId2" Type="http://schemas.openxmlformats.org/officeDocument/2006/relationships/notesSlide" Target="../notesSlides/notesSlide4.xml"/><Relationship Id="rId16" Type="http://schemas.openxmlformats.org/officeDocument/2006/relationships/image" Target="../media/image43.png"/><Relationship Id="rId1" Type="http://schemas.openxmlformats.org/officeDocument/2006/relationships/slideLayout" Target="../slideLayouts/slideLayout173.xml"/><Relationship Id="rId6" Type="http://schemas.openxmlformats.org/officeDocument/2006/relationships/image" Target="../media/image34.png"/><Relationship Id="rId11" Type="http://schemas.openxmlformats.org/officeDocument/2006/relationships/image" Target="../media/image39.png"/><Relationship Id="rId5" Type="http://schemas.microsoft.com/office/2007/relationships/hdphoto" Target="../media/hdphoto1.wdp"/><Relationship Id="rId15" Type="http://schemas.openxmlformats.org/officeDocument/2006/relationships/image" Target="../media/image42.png"/><Relationship Id="rId10" Type="http://schemas.openxmlformats.org/officeDocument/2006/relationships/image" Target="../media/image38.png"/><Relationship Id="rId19" Type="http://schemas.microsoft.com/office/2007/relationships/hdphoto" Target="../media/hdphoto4.wdp"/><Relationship Id="rId4" Type="http://schemas.openxmlformats.org/officeDocument/2006/relationships/image" Target="../media/image33.png"/><Relationship Id="rId9" Type="http://schemas.openxmlformats.org/officeDocument/2006/relationships/image" Target="../media/image37.pn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pn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notesSlide" Target="../notesSlides/notesSlide5.xml"/><Relationship Id="rId1" Type="http://schemas.openxmlformats.org/officeDocument/2006/relationships/slideLayout" Target="../slideLayouts/slideLayout5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169.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8" Type="http://schemas.openxmlformats.org/officeDocument/2006/relationships/image" Target="../media/image70.jpeg"/><Relationship Id="rId13" Type="http://schemas.openxmlformats.org/officeDocument/2006/relationships/image" Target="../media/image75.jpeg"/><Relationship Id="rId18" Type="http://schemas.openxmlformats.org/officeDocument/2006/relationships/image" Target="../media/image80.png"/><Relationship Id="rId3" Type="http://schemas.openxmlformats.org/officeDocument/2006/relationships/image" Target="../media/image67.png"/><Relationship Id="rId21"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slideLayout" Target="../slideLayouts/slideLayout52.xml"/><Relationship Id="rId16" Type="http://schemas.openxmlformats.org/officeDocument/2006/relationships/image" Target="../media/image78.png"/><Relationship Id="rId20" Type="http://schemas.openxmlformats.org/officeDocument/2006/relationships/image" Target="../media/image82.jpeg"/><Relationship Id="rId1" Type="http://schemas.openxmlformats.org/officeDocument/2006/relationships/vmlDrawing" Target="../drawings/vmlDrawing1.vml"/><Relationship Id="rId6" Type="http://schemas.openxmlformats.org/officeDocument/2006/relationships/image" Target="../media/image68.jpeg"/><Relationship Id="rId11" Type="http://schemas.openxmlformats.org/officeDocument/2006/relationships/image" Target="../media/image73.jpeg"/><Relationship Id="rId5" Type="http://schemas.openxmlformats.org/officeDocument/2006/relationships/image" Target="../media/image66.png"/><Relationship Id="rId15" Type="http://schemas.openxmlformats.org/officeDocument/2006/relationships/image" Target="../media/image77.png"/><Relationship Id="rId23" Type="http://schemas.openxmlformats.org/officeDocument/2006/relationships/image" Target="../media/image85.jpeg"/><Relationship Id="rId10" Type="http://schemas.openxmlformats.org/officeDocument/2006/relationships/image" Target="../media/image72.jpeg"/><Relationship Id="rId19" Type="http://schemas.openxmlformats.org/officeDocument/2006/relationships/image" Target="../media/image81.png"/><Relationship Id="rId4" Type="http://schemas.openxmlformats.org/officeDocument/2006/relationships/oleObject" Target="../embeddings/oleObject1.bin"/><Relationship Id="rId9" Type="http://schemas.openxmlformats.org/officeDocument/2006/relationships/image" Target="../media/image71.jpeg"/><Relationship Id="rId14" Type="http://schemas.openxmlformats.org/officeDocument/2006/relationships/image" Target="../media/image76.png"/><Relationship Id="rId22"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7.xml"/><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9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94.jpeg"/></Relationships>
</file>

<file path=ppt/slides/_rels/slide2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2.xml"/><Relationship Id="rId1" Type="http://schemas.openxmlformats.org/officeDocument/2006/relationships/slideLayout" Target="../slideLayouts/slideLayout51.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xml"/><Relationship Id="rId1" Type="http://schemas.openxmlformats.org/officeDocument/2006/relationships/slideLayout" Target="../slideLayouts/slideLayout102.xml"/><Relationship Id="rId4" Type="http://schemas.openxmlformats.org/officeDocument/2006/relationships/image" Target="../media/image98.png"/></Relationships>
</file>

<file path=ppt/slides/_rels/slide27.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105.xml"/><Relationship Id="rId5" Type="http://schemas.openxmlformats.org/officeDocument/2006/relationships/image" Target="../media/image101.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6.jpeg"/><Relationship Id="rId2" Type="http://schemas.openxmlformats.org/officeDocument/2006/relationships/notesSlide" Target="../notesSlides/notesSlide15.xml"/><Relationship Id="rId1" Type="http://schemas.openxmlformats.org/officeDocument/2006/relationships/slideLayout" Target="../slideLayouts/slideLayout10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jp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105.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59.xml"/></Relationships>
</file>

<file path=ppt/slides/_rels/slide30.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118.jpe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jpeg"/><Relationship Id="rId2" Type="http://schemas.openxmlformats.org/officeDocument/2006/relationships/notesSlide" Target="../notesSlides/notesSlide17.xml"/><Relationship Id="rId16" Type="http://schemas.openxmlformats.org/officeDocument/2006/relationships/image" Target="../media/image121.jpeg"/><Relationship Id="rId1" Type="http://schemas.openxmlformats.org/officeDocument/2006/relationships/slideLayout" Target="../slideLayouts/slideLayout110.xml"/><Relationship Id="rId6" Type="http://schemas.openxmlformats.org/officeDocument/2006/relationships/image" Target="../media/image111.png"/><Relationship Id="rId11" Type="http://schemas.openxmlformats.org/officeDocument/2006/relationships/image" Target="../media/image116.jpeg"/><Relationship Id="rId5" Type="http://schemas.openxmlformats.org/officeDocument/2006/relationships/image" Target="../media/image110.png"/><Relationship Id="rId15" Type="http://schemas.openxmlformats.org/officeDocument/2006/relationships/image" Target="../media/image120.png"/><Relationship Id="rId10" Type="http://schemas.openxmlformats.org/officeDocument/2006/relationships/image" Target="../media/image115.jpeg"/><Relationship Id="rId4" Type="http://schemas.openxmlformats.org/officeDocument/2006/relationships/image" Target="../media/image109.png"/><Relationship Id="rId9" Type="http://schemas.openxmlformats.org/officeDocument/2006/relationships/image" Target="../media/image114.jpeg"/><Relationship Id="rId14" Type="http://schemas.openxmlformats.org/officeDocument/2006/relationships/image" Target="../media/image119.jpeg"/></Relationships>
</file>

<file path=ppt/slides/_rels/slide3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8.xml"/><Relationship Id="rId1" Type="http://schemas.openxmlformats.org/officeDocument/2006/relationships/slideLayout" Target="../slideLayouts/slideLayout109.xml"/></Relationships>
</file>

<file path=ppt/slides/_rels/slide3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9.xml"/><Relationship Id="rId1" Type="http://schemas.openxmlformats.org/officeDocument/2006/relationships/slideLayout" Target="../slideLayouts/slideLayout110.xml"/><Relationship Id="rId4" Type="http://schemas.openxmlformats.org/officeDocument/2006/relationships/image" Target="../media/image124.png"/></Relationships>
</file>

<file path=ppt/slides/_rels/slide3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0.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47.xml"/><Relationship Id="rId5" Type="http://schemas.openxmlformats.org/officeDocument/2006/relationships/image" Target="../media/image129.png"/><Relationship Id="rId4" Type="http://schemas.openxmlformats.org/officeDocument/2006/relationships/image" Target="../media/image128.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30.jpeg"/><Relationship Id="rId1" Type="http://schemas.openxmlformats.org/officeDocument/2006/relationships/slideLayout" Target="../slideLayouts/slideLayout47.xml"/><Relationship Id="rId5" Type="http://schemas.openxmlformats.org/officeDocument/2006/relationships/image" Target="../media/image132.jpeg"/><Relationship Id="rId4" Type="http://schemas.openxmlformats.org/officeDocument/2006/relationships/image" Target="../media/image131.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7.xml.rels><?xml version="1.0" encoding="UTF-8" standalone="yes"?>
<Relationships xmlns="http://schemas.openxmlformats.org/package/2006/relationships"><Relationship Id="rId3" Type="http://schemas.openxmlformats.org/officeDocument/2006/relationships/image" Target="../media/image133.wmf"/><Relationship Id="rId2" Type="http://schemas.openxmlformats.org/officeDocument/2006/relationships/image" Target="../media/image127.png"/><Relationship Id="rId1" Type="http://schemas.openxmlformats.org/officeDocument/2006/relationships/slideLayout" Target="../slideLayouts/slideLayout47.xml"/><Relationship Id="rId4" Type="http://schemas.openxmlformats.org/officeDocument/2006/relationships/image" Target="../media/image134.wmf"/></Relationships>
</file>

<file path=ppt/slides/_rels/slide3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27.png"/><Relationship Id="rId1" Type="http://schemas.openxmlformats.org/officeDocument/2006/relationships/slideLayout" Target="../slideLayouts/slideLayout47.xml"/><Relationship Id="rId5" Type="http://schemas.openxmlformats.org/officeDocument/2006/relationships/image" Target="../media/image137.jpeg"/><Relationship Id="rId4" Type="http://schemas.openxmlformats.org/officeDocument/2006/relationships/image" Target="../media/image136.jpeg"/></Relationships>
</file>

<file path=ppt/slides/_rels/slide3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7.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71.xml"/><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27.png"/><Relationship Id="rId1"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7.png"/><Relationship Id="rId1"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27.png"/><Relationship Id="rId1" Type="http://schemas.openxmlformats.org/officeDocument/2006/relationships/slideLayout" Target="../slideLayouts/slideLayout47.xml"/></Relationships>
</file>

<file path=ppt/slides/_rels/slide4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4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5.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47.xml"/></Relationships>
</file>

<file path=ppt/slides/_rels/slide4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47.xml"/></Relationships>
</file>

<file path=ppt/slides/_rels/slide47.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jpeg"/><Relationship Id="rId2" Type="http://schemas.openxmlformats.org/officeDocument/2006/relationships/image" Target="../media/image150.jpeg"/><Relationship Id="rId1" Type="http://schemas.openxmlformats.org/officeDocument/2006/relationships/slideLayout" Target="../slideLayouts/slideLayout47.xml"/><Relationship Id="rId6" Type="http://schemas.openxmlformats.org/officeDocument/2006/relationships/image" Target="../media/image154.png"/><Relationship Id="rId5" Type="http://schemas.openxmlformats.org/officeDocument/2006/relationships/image" Target="../media/image153.jpeg"/><Relationship Id="rId4" Type="http://schemas.openxmlformats.org/officeDocument/2006/relationships/image" Target="../media/image152.png"/></Relationships>
</file>

<file path=ppt/slides/_rels/slide4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56.jpeg"/><Relationship Id="rId1" Type="http://schemas.openxmlformats.org/officeDocument/2006/relationships/slideLayout" Target="../slideLayouts/slideLayout47.xml"/><Relationship Id="rId6" Type="http://schemas.openxmlformats.org/officeDocument/2006/relationships/image" Target="../media/image160.png"/><Relationship Id="rId5" Type="http://schemas.openxmlformats.org/officeDocument/2006/relationships/image" Target="../media/image159.png"/><Relationship Id="rId10" Type="http://schemas.openxmlformats.org/officeDocument/2006/relationships/image" Target="../media/image164.jpeg"/><Relationship Id="rId4" Type="http://schemas.openxmlformats.org/officeDocument/2006/relationships/image" Target="../media/image158.jpeg"/><Relationship Id="rId9" Type="http://schemas.openxmlformats.org/officeDocument/2006/relationships/image" Target="../media/image163.png"/></Relationships>
</file>

<file path=ppt/slides/_rels/slide49.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57.jpeg"/><Relationship Id="rId7" Type="http://schemas.openxmlformats.org/officeDocument/2006/relationships/image" Target="../media/image161.jpeg"/><Relationship Id="rId2" Type="http://schemas.openxmlformats.org/officeDocument/2006/relationships/image" Target="../media/image165.jpeg"/><Relationship Id="rId1" Type="http://schemas.openxmlformats.org/officeDocument/2006/relationships/slideLayout" Target="../slideLayouts/slideLayout47.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164.jpeg"/><Relationship Id="rId4" Type="http://schemas.openxmlformats.org/officeDocument/2006/relationships/image" Target="../media/image166.jpeg"/><Relationship Id="rId9" Type="http://schemas.openxmlformats.org/officeDocument/2006/relationships/image" Target="../media/image1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5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65.jpeg"/><Relationship Id="rId1" Type="http://schemas.openxmlformats.org/officeDocument/2006/relationships/slideLayout" Target="../slideLayouts/slideLayout47.xml"/><Relationship Id="rId4" Type="http://schemas.openxmlformats.org/officeDocument/2006/relationships/image" Target="../media/image166.jpeg"/></Relationships>
</file>

<file path=ppt/slides/_rels/slide51.xml.rels><?xml version="1.0" encoding="UTF-8" standalone="yes"?>
<Relationships xmlns="http://schemas.openxmlformats.org/package/2006/relationships"><Relationship Id="rId8" Type="http://schemas.openxmlformats.org/officeDocument/2006/relationships/image" Target="../media/image177.png"/><Relationship Id="rId13" Type="http://schemas.openxmlformats.org/officeDocument/2006/relationships/image" Target="../media/image182.png"/><Relationship Id="rId18" Type="http://schemas.openxmlformats.org/officeDocument/2006/relationships/image" Target="../media/image187.png"/><Relationship Id="rId3" Type="http://schemas.openxmlformats.org/officeDocument/2006/relationships/image" Target="../media/image172.png"/><Relationship Id="rId21" Type="http://schemas.openxmlformats.org/officeDocument/2006/relationships/image" Target="../media/image190.jpeg"/><Relationship Id="rId7" Type="http://schemas.openxmlformats.org/officeDocument/2006/relationships/image" Target="../media/image176.png"/><Relationship Id="rId12" Type="http://schemas.openxmlformats.org/officeDocument/2006/relationships/image" Target="../media/image181.png"/><Relationship Id="rId17" Type="http://schemas.openxmlformats.org/officeDocument/2006/relationships/image" Target="../media/image186.png"/><Relationship Id="rId2" Type="http://schemas.openxmlformats.org/officeDocument/2006/relationships/image" Target="../media/image171.png"/><Relationship Id="rId16" Type="http://schemas.openxmlformats.org/officeDocument/2006/relationships/image" Target="../media/image185.png"/><Relationship Id="rId20" Type="http://schemas.openxmlformats.org/officeDocument/2006/relationships/image" Target="../media/image189.png"/><Relationship Id="rId1" Type="http://schemas.openxmlformats.org/officeDocument/2006/relationships/slideLayout" Target="../slideLayouts/slideLayout47.xml"/><Relationship Id="rId6" Type="http://schemas.openxmlformats.org/officeDocument/2006/relationships/image" Target="../media/image175.pn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184.gif"/><Relationship Id="rId10" Type="http://schemas.openxmlformats.org/officeDocument/2006/relationships/image" Target="../media/image179.png"/><Relationship Id="rId19" Type="http://schemas.openxmlformats.org/officeDocument/2006/relationships/image" Target="../media/image188.png"/><Relationship Id="rId4" Type="http://schemas.openxmlformats.org/officeDocument/2006/relationships/image" Target="../media/image173.png"/><Relationship Id="rId9" Type="http://schemas.openxmlformats.org/officeDocument/2006/relationships/image" Target="../media/image178.jpeg"/><Relationship Id="rId14" Type="http://schemas.openxmlformats.org/officeDocument/2006/relationships/image" Target="../media/image183.png"/></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91.png"/><Relationship Id="rId1" Type="http://schemas.openxmlformats.org/officeDocument/2006/relationships/slideLayout" Target="../slideLayouts/slideLayout47.xml"/><Relationship Id="rId6" Type="http://schemas.openxmlformats.org/officeDocument/2006/relationships/image" Target="../media/image140.png"/><Relationship Id="rId5" Type="http://schemas.openxmlformats.org/officeDocument/2006/relationships/image" Target="../media/image193.png"/><Relationship Id="rId4" Type="http://schemas.openxmlformats.org/officeDocument/2006/relationships/image" Target="../media/image192.png"/></Relationships>
</file>

<file path=ppt/slides/_rels/slide5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40.png"/><Relationship Id="rId1" Type="http://schemas.openxmlformats.org/officeDocument/2006/relationships/slideLayout" Target="../slideLayouts/slideLayout47.xml"/><Relationship Id="rId5" Type="http://schemas.openxmlformats.org/officeDocument/2006/relationships/image" Target="../media/image196.jpeg"/><Relationship Id="rId4" Type="http://schemas.openxmlformats.org/officeDocument/2006/relationships/image" Target="../media/image195.png"/></Relationships>
</file>

<file path=ppt/slides/_rels/slide5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51.xml"/><Relationship Id="rId5" Type="http://schemas.openxmlformats.org/officeDocument/2006/relationships/image" Target="../media/image200.png"/><Relationship Id="rId4" Type="http://schemas.openxmlformats.org/officeDocument/2006/relationships/image" Target="../media/image199.png"/></Relationships>
</file>

<file path=ppt/slides/_rels/slide5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1.png"/><Relationship Id="rId1" Type="http://schemas.openxmlformats.org/officeDocument/2006/relationships/slideLayout" Target="../slideLayouts/slideLayout51.xml"/><Relationship Id="rId4" Type="http://schemas.openxmlformats.org/officeDocument/2006/relationships/image" Target="../media/image202.jpeg"/></Relationships>
</file>

<file path=ppt/slides/_rels/slide5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40.png"/><Relationship Id="rId1" Type="http://schemas.openxmlformats.org/officeDocument/2006/relationships/slideLayout" Target="../slideLayouts/slideLayout47.xml"/></Relationships>
</file>

<file path=ppt/slides/_rels/slide57.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ltKe6hPvLAhWlnYMKHUMlA8YQjRwIBw&amp;url=http://www.forbes.com/sites/jimhandy/2011/12/19/whats-it-like-in-a-semiconductor-fab/&amp;psig=AFQjCNEAirBRhhoFqs4PqhidQRLnYtNMdQ&amp;ust=1460067217753094" TargetMode="External"/><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24.jpeg"/></Relationships>
</file>

<file path=ppt/slides/_rels/slide60.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FreTboNjRAhXHNiYKHfroAvgQjRwIBw&amp;url=http://rlx.sk/en/175-beagleboard-beaglebone&amp;bvm=bv.144686652,d.eWE&amp;psig=AFQjCNG1nCeCUXjAZXsO48ajzi3EThK8VQ&amp;ust=1485260509732970" TargetMode="External"/><Relationship Id="rId2" Type="http://schemas.openxmlformats.org/officeDocument/2006/relationships/image" Target="../media/image207.png"/><Relationship Id="rId1" Type="http://schemas.openxmlformats.org/officeDocument/2006/relationships/slideLayout" Target="../slideLayouts/slideLayout47.xml"/><Relationship Id="rId6" Type="http://schemas.openxmlformats.org/officeDocument/2006/relationships/image" Target="../media/image209.png"/><Relationship Id="rId5" Type="http://schemas.openxmlformats.org/officeDocument/2006/relationships/hyperlink" Target="http://www.google.com/url?sa=i&amp;rct=j&amp;q=&amp;esrc=s&amp;source=images&amp;cd=&amp;cad=rja&amp;uact=8&amp;ved=0ahUKEwiNo-KWodjRAhVJOSYKHapYCoUQjRwIBw&amp;url=http://beagleboard.org/Green&amp;bvm=bv.144686652,d.eWE&amp;psig=AFQjCNGGQhfW9Xcb_rjGcqHrnEHQMB_I5Q&amp;ust=1485260611574554" TargetMode="External"/><Relationship Id="rId4" Type="http://schemas.openxmlformats.org/officeDocument/2006/relationships/image" Target="../media/image208.jpeg"/></Relationships>
</file>

<file path=ppt/slides/_rels/slide62.xml.rels><?xml version="1.0" encoding="UTF-8" standalone="yes"?>
<Relationships xmlns="http://schemas.openxmlformats.org/package/2006/relationships"><Relationship Id="rId3" Type="http://schemas.openxmlformats.org/officeDocument/2006/relationships/hyperlink" Target="http://www.ti.com/product/am3358" TargetMode="External"/><Relationship Id="rId2" Type="http://schemas.openxmlformats.org/officeDocument/2006/relationships/image" Target="../media/image210.pn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1.xml"/><Relationship Id="rId1" Type="http://schemas.openxmlformats.org/officeDocument/2006/relationships/slideLayout" Target="../slideLayouts/slideLayout47.xml"/><Relationship Id="rId4" Type="http://schemas.openxmlformats.org/officeDocument/2006/relationships/image" Target="../media/image213.png"/></Relationships>
</file>

<file path=ppt/slides/_rels/slide6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4.png"/><Relationship Id="rId1" Type="http://schemas.openxmlformats.org/officeDocument/2006/relationships/slideLayout" Target="../slideLayouts/slideLayout61.xml"/><Relationship Id="rId6" Type="http://schemas.openxmlformats.org/officeDocument/2006/relationships/image" Target="../media/image215.png"/><Relationship Id="rId5" Type="http://schemas.openxmlformats.org/officeDocument/2006/relationships/image" Target="../media/image140.png"/><Relationship Id="rId4" Type="http://schemas.openxmlformats.org/officeDocument/2006/relationships/image" Target="../media/image206.png"/></Relationships>
</file>

<file path=ppt/slides/_rels/slide6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8" Type="http://schemas.openxmlformats.org/officeDocument/2006/relationships/image" Target="../media/image223.png"/><Relationship Id="rId3" Type="http://schemas.openxmlformats.org/officeDocument/2006/relationships/image" Target="../media/image218.jpeg"/><Relationship Id="rId7" Type="http://schemas.openxmlformats.org/officeDocument/2006/relationships/image" Target="../media/image222.png"/><Relationship Id="rId2" Type="http://schemas.openxmlformats.org/officeDocument/2006/relationships/image" Target="../media/image217.png"/><Relationship Id="rId1" Type="http://schemas.openxmlformats.org/officeDocument/2006/relationships/slideLayout" Target="../slideLayouts/slideLayout33.xml"/><Relationship Id="rId6" Type="http://schemas.openxmlformats.org/officeDocument/2006/relationships/image" Target="../media/image221.jpeg"/><Relationship Id="rId5" Type="http://schemas.openxmlformats.org/officeDocument/2006/relationships/image" Target="../media/image220.jpeg"/><Relationship Id="rId4" Type="http://schemas.openxmlformats.org/officeDocument/2006/relationships/image" Target="../media/image219.png"/><Relationship Id="rId9" Type="http://schemas.openxmlformats.org/officeDocument/2006/relationships/image" Target="../media/image2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26.jpeg"/><Relationship Id="rId5" Type="http://schemas.openxmlformats.org/officeDocument/2006/relationships/hyperlink" Target="http://www.google.com/url?sa=i&amp;rct=j&amp;q=&amp;esrc=s&amp;source=images&amp;cd=&amp;cad=rja&amp;uact=8&amp;ved=0ahUKEwjltKe6hPvLAhWlnYMKHUMlA8YQjRwIBw&amp;url=http://www.forbes.com/sites/jimhandy/2011/12/19/whats-it-like-in-a-semiconductor-fab/&amp;psig=AFQjCNEAirBRhhoFqs4PqhidQRLnYtNMdQ&amp;ust=1460067217753094" TargetMode="External"/><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www.ti.com/ww/en/launchpad/dl/boosterpack-pinout-v3.pdf" TargetMode="Externa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hyperlink" Target="http://www.ti.com/ww/en/launchpad/dl/boosterpack-pinout-v3.pdf" TargetMode="External"/><Relationship Id="rId1" Type="http://schemas.openxmlformats.org/officeDocument/2006/relationships/slideLayout" Target="../slideLayouts/slideLayout5.xml"/><Relationship Id="rId4" Type="http://schemas.openxmlformats.org/officeDocument/2006/relationships/hyperlink" Target="http://www.ti.com/byob"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232.jpeg"/><Relationship Id="rId3" Type="http://schemas.openxmlformats.org/officeDocument/2006/relationships/image" Target="../media/image227.png"/><Relationship Id="rId7" Type="http://schemas.openxmlformats.org/officeDocument/2006/relationships/image" Target="../media/image231.png"/><Relationship Id="rId2" Type="http://schemas.openxmlformats.org/officeDocument/2006/relationships/image" Target="../media/image226.png"/><Relationship Id="rId1" Type="http://schemas.openxmlformats.org/officeDocument/2006/relationships/slideLayout" Target="../slideLayouts/slideLayout47.xml"/><Relationship Id="rId6" Type="http://schemas.openxmlformats.org/officeDocument/2006/relationships/image" Target="../media/image230.jpeg"/><Relationship Id="rId11" Type="http://schemas.microsoft.com/office/2007/relationships/hdphoto" Target="../media/hdphoto7.wdp"/><Relationship Id="rId5" Type="http://schemas.openxmlformats.org/officeDocument/2006/relationships/image" Target="../media/image229.png"/><Relationship Id="rId10" Type="http://schemas.openxmlformats.org/officeDocument/2006/relationships/image" Target="../media/image234.png"/><Relationship Id="rId4" Type="http://schemas.openxmlformats.org/officeDocument/2006/relationships/image" Target="../media/image228.png"/><Relationship Id="rId9" Type="http://schemas.openxmlformats.org/officeDocument/2006/relationships/image" Target="../media/image233.png"/></Relationships>
</file>

<file path=ppt/slides/_rels/slide7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5.png"/><Relationship Id="rId1" Type="http://schemas.openxmlformats.org/officeDocument/2006/relationships/slideLayout" Target="../slideLayouts/slideLayout205.xml"/><Relationship Id="rId5" Type="http://schemas.openxmlformats.org/officeDocument/2006/relationships/image" Target="../media/image237.png"/><Relationship Id="rId4" Type="http://schemas.openxmlformats.org/officeDocument/2006/relationships/image" Target="../media/image236.png"/></Relationships>
</file>

<file path=ppt/slides/_rels/slide74.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51.xml"/><Relationship Id="rId4" Type="http://schemas.openxmlformats.org/officeDocument/2006/relationships/image" Target="../media/image240.png"/></Relationships>
</file>

<file path=ppt/slides/_rels/slide75.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52.xml"/></Relationships>
</file>

<file path=ppt/slides/_rels/slide7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jpeg"/><Relationship Id="rId1" Type="http://schemas.openxmlformats.org/officeDocument/2006/relationships/slideLayout" Target="../slideLayouts/slideLayout52.xml"/><Relationship Id="rId4" Type="http://schemas.openxmlformats.org/officeDocument/2006/relationships/image" Target="../media/image244.png"/></Relationships>
</file>

<file path=ppt/slides/_rels/slide7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5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47.xml"/></Relationships>
</file>

<file path=ppt/slides/_rels/slide80.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1.xml"/></Relationships>
</file>

<file path=ppt/slides/_rels/slide8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127.xml"/><Relationship Id="rId6" Type="http://schemas.openxmlformats.org/officeDocument/2006/relationships/image" Target="../media/image251.jpeg"/><Relationship Id="rId5" Type="http://schemas.openxmlformats.org/officeDocument/2006/relationships/image" Target="../media/image250.jpeg"/><Relationship Id="rId4" Type="http://schemas.openxmlformats.org/officeDocument/2006/relationships/image" Target="../media/image249.jpeg"/></Relationships>
</file>

<file path=ppt/slides/_rels/slide82.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7.xml"/></Relationships>
</file>

<file path=ppt/slides/_rels/slide84.xml.rels><?xml version="1.0" encoding="UTF-8" standalone="yes"?>
<Relationships xmlns="http://schemas.openxmlformats.org/package/2006/relationships"><Relationship Id="rId3" Type="http://schemas.openxmlformats.org/officeDocument/2006/relationships/image" Target="../media/image254.emf"/><Relationship Id="rId2" Type="http://schemas.openxmlformats.org/officeDocument/2006/relationships/notesSlide" Target="../notesSlides/notesSlide23.xml"/><Relationship Id="rId1" Type="http://schemas.openxmlformats.org/officeDocument/2006/relationships/slideLayout" Target="../slideLayouts/slideLayout264.xml"/><Relationship Id="rId5" Type="http://schemas.openxmlformats.org/officeDocument/2006/relationships/image" Target="../media/image256.jpeg"/><Relationship Id="rId4" Type="http://schemas.openxmlformats.org/officeDocument/2006/relationships/image" Target="../media/image255.em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0.xml"/></Relationships>
</file>

<file path=ppt/slides/_rels/slide8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jpeg"/><Relationship Id="rId1" Type="http://schemas.openxmlformats.org/officeDocument/2006/relationships/slideLayout" Target="../slideLayouts/slideLayout318.xml"/><Relationship Id="rId4" Type="http://schemas.openxmlformats.org/officeDocument/2006/relationships/image" Target="../media/image259.jpeg"/></Relationships>
</file>

<file path=ppt/slides/_rels/slide88.xml.rels><?xml version="1.0" encoding="UTF-8" standalone="yes"?>
<Relationships xmlns="http://schemas.openxmlformats.org/package/2006/relationships"><Relationship Id="rId8" Type="http://schemas.openxmlformats.org/officeDocument/2006/relationships/image" Target="../media/image263.png"/><Relationship Id="rId13" Type="http://schemas.openxmlformats.org/officeDocument/2006/relationships/image" Target="../media/image268.png"/><Relationship Id="rId3" Type="http://schemas.openxmlformats.org/officeDocument/2006/relationships/image" Target="../media/image261.png"/><Relationship Id="rId7" Type="http://schemas.openxmlformats.org/officeDocument/2006/relationships/image" Target="../media/image262.png"/><Relationship Id="rId12" Type="http://schemas.openxmlformats.org/officeDocument/2006/relationships/image" Target="../media/image267.png"/><Relationship Id="rId2" Type="http://schemas.openxmlformats.org/officeDocument/2006/relationships/image" Target="../media/image260.jpeg"/><Relationship Id="rId16" Type="http://schemas.openxmlformats.org/officeDocument/2006/relationships/image" Target="../media/image270.png"/><Relationship Id="rId1" Type="http://schemas.openxmlformats.org/officeDocument/2006/relationships/slideLayout" Target="../slideLayouts/slideLayout47.xml"/><Relationship Id="rId6" Type="http://schemas.openxmlformats.org/officeDocument/2006/relationships/image" Target="../media/image220.jpeg"/><Relationship Id="rId11" Type="http://schemas.openxmlformats.org/officeDocument/2006/relationships/image" Target="../media/image266.png"/><Relationship Id="rId5" Type="http://schemas.openxmlformats.org/officeDocument/2006/relationships/image" Target="../media/image221.jpeg"/><Relationship Id="rId15" Type="http://schemas.openxmlformats.org/officeDocument/2006/relationships/image" Target="../media/image269.png"/><Relationship Id="rId10" Type="http://schemas.openxmlformats.org/officeDocument/2006/relationships/image" Target="../media/image265.png"/><Relationship Id="rId4" Type="http://schemas.openxmlformats.org/officeDocument/2006/relationships/image" Target="../media/image218.jpeg"/><Relationship Id="rId9" Type="http://schemas.openxmlformats.org/officeDocument/2006/relationships/image" Target="../media/image264.png"/><Relationship Id="rId14" Type="http://schemas.microsoft.com/office/2007/relationships/hdphoto" Target="../media/hdphoto9.wdp"/></Relationships>
</file>

<file path=ppt/slides/_rels/slide89.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47.xml"/></Relationships>
</file>

<file path=ppt/slides/_rels/slide9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image" Target="../media/image273.jpeg"/><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75.png"/><Relationship Id="rId1" Type="http://schemas.openxmlformats.org/officeDocument/2006/relationships/slideLayout" Target="../slideLayouts/slideLayout223.xml"/><Relationship Id="rId4" Type="http://schemas.openxmlformats.org/officeDocument/2006/relationships/image" Target="../media/image276.jpeg"/></Relationships>
</file>

<file path=ppt/slides/_rels/slide92.xml.rels><?xml version="1.0" encoding="UTF-8" standalone="yes"?>
<Relationships xmlns="http://schemas.openxmlformats.org/package/2006/relationships"><Relationship Id="rId8" Type="http://schemas.openxmlformats.org/officeDocument/2006/relationships/image" Target="../media/image281.jpeg"/><Relationship Id="rId13" Type="http://schemas.openxmlformats.org/officeDocument/2006/relationships/image" Target="../media/image286.jpeg"/><Relationship Id="rId3" Type="http://schemas.openxmlformats.org/officeDocument/2006/relationships/hyperlink" Target="http://e2e.ti.com/" TargetMode="External"/><Relationship Id="rId7" Type="http://schemas.openxmlformats.org/officeDocument/2006/relationships/image" Target="../media/image280.jpeg"/><Relationship Id="rId12" Type="http://schemas.openxmlformats.org/officeDocument/2006/relationships/image" Target="../media/image285.jpeg"/><Relationship Id="rId17" Type="http://schemas.openxmlformats.org/officeDocument/2006/relationships/hyperlink" Target="http://www.hackster.io/texasinstruments" TargetMode="External"/><Relationship Id="rId2" Type="http://schemas.openxmlformats.org/officeDocument/2006/relationships/image" Target="../media/image277.png"/><Relationship Id="rId16" Type="http://schemas.openxmlformats.org/officeDocument/2006/relationships/image" Target="../media/image224.png"/><Relationship Id="rId1" Type="http://schemas.openxmlformats.org/officeDocument/2006/relationships/slideLayout" Target="../slideLayouts/slideLayout52.xml"/><Relationship Id="rId6" Type="http://schemas.openxmlformats.org/officeDocument/2006/relationships/image" Target="../media/image279.jpeg"/><Relationship Id="rId11" Type="http://schemas.openxmlformats.org/officeDocument/2006/relationships/image" Target="../media/image284.jpeg"/><Relationship Id="rId5" Type="http://schemas.openxmlformats.org/officeDocument/2006/relationships/image" Target="../media/image223.png"/><Relationship Id="rId15" Type="http://schemas.openxmlformats.org/officeDocument/2006/relationships/image" Target="../media/image288.png"/><Relationship Id="rId10" Type="http://schemas.openxmlformats.org/officeDocument/2006/relationships/image" Target="../media/image283.jpeg"/><Relationship Id="rId4" Type="http://schemas.openxmlformats.org/officeDocument/2006/relationships/image" Target="../media/image278.gif"/><Relationship Id="rId9" Type="http://schemas.openxmlformats.org/officeDocument/2006/relationships/image" Target="../media/image282.png"/><Relationship Id="rId14" Type="http://schemas.openxmlformats.org/officeDocument/2006/relationships/image" Target="../media/image287.jpeg"/></Relationships>
</file>

<file path=ppt/slides/_rels/slide9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4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7.xml.rels><?xml version="1.0" encoding="UTF-8" standalone="yes"?>
<Relationships xmlns="http://schemas.openxmlformats.org/package/2006/relationships"><Relationship Id="rId3" Type="http://schemas.openxmlformats.org/officeDocument/2006/relationships/hyperlink" Target="http://www.ti.com/rslkdebugtool" TargetMode="External"/><Relationship Id="rId2" Type="http://schemas.openxmlformats.org/officeDocument/2006/relationships/hyperlink" Target="http://www.ti.com/rslk" TargetMode="External"/><Relationship Id="rId1" Type="http://schemas.openxmlformats.org/officeDocument/2006/relationships/slideLayout" Target="../slideLayouts/slideLayout4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99.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hyperlink" Target="my.ti.com" TargetMode="External"/><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1</a:t>
            </a:fld>
            <a:endParaRPr lang="en-US">
              <a:solidFill>
                <a:srgbClr val="000000"/>
              </a:solidFill>
            </a:endParaRPr>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899" y="1085850"/>
            <a:ext cx="8763002" cy="2054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0295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 y="4741069"/>
            <a:ext cx="8810625" cy="349758"/>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a:solidFill>
                <a:prstClr val="white"/>
              </a:solidFill>
            </a:endParaRPr>
          </a:p>
        </p:txBody>
      </p:sp>
      <p:pic>
        <p:nvPicPr>
          <p:cNvPr id="8" name="Picture 27" descr="ti_logo_powerpoint_1_line.png"/>
          <p:cNvPicPr>
            <a:picLocks noChangeAspect="1"/>
          </p:cNvPicPr>
          <p:nvPr/>
        </p:nvPicPr>
        <p:blipFill>
          <a:blip r:embed="rId3" cstate="print"/>
          <a:srcRect/>
          <a:stretch>
            <a:fillRect/>
          </a:stretch>
        </p:blipFill>
        <p:spPr bwMode="auto">
          <a:xfrm>
            <a:off x="7160949" y="4806158"/>
            <a:ext cx="1562364" cy="193146"/>
          </a:xfrm>
          <a:prstGeom prst="rect">
            <a:avLst/>
          </a:prstGeom>
          <a:noFill/>
          <a:ln w="9525">
            <a:noFill/>
            <a:miter lim="800000"/>
            <a:headEnd/>
            <a:tailEnd/>
          </a:ln>
        </p:spPr>
      </p:pic>
    </p:spTree>
    <p:extLst>
      <p:ext uri="{BB962C8B-B14F-4D97-AF65-F5344CB8AC3E}">
        <p14:creationId xmlns:p14="http://schemas.microsoft.com/office/powerpoint/2010/main" val="6400715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382" y="786358"/>
            <a:ext cx="8692085" cy="3709449"/>
          </a:xfrm>
        </p:spPr>
        <p:txBody>
          <a:bodyPr/>
          <a:lstStyle/>
          <a:p>
            <a:r>
              <a:rPr lang="en-US" sz="1800" dirty="0" smtClean="0"/>
              <a:t>Step 1: </a:t>
            </a:r>
            <a:r>
              <a:rPr lang="en-US" sz="1800" dirty="0"/>
              <a:t>Click the upload button and make sure your Red LED is blinking</a:t>
            </a:r>
          </a:p>
          <a:p>
            <a:pPr lvl="1"/>
            <a:r>
              <a:rPr lang="en-US" dirty="0"/>
              <a:t>If not or you get errors during compile, your system is not properly setup and you will not be able to proceed, so seek assistance from instructor or neighbors</a:t>
            </a:r>
          </a:p>
          <a:p>
            <a:pPr lvl="1"/>
            <a:r>
              <a:rPr lang="en-US" dirty="0"/>
              <a:t>If yes, then you can now test the </a:t>
            </a:r>
            <a:r>
              <a:rPr lang="en-US" dirty="0" smtClean="0"/>
              <a:t>integrated LCD screen</a:t>
            </a:r>
            <a:endParaRPr lang="en-US" dirty="0"/>
          </a:p>
          <a:p>
            <a:r>
              <a:rPr lang="en-US" sz="1800" dirty="0" smtClean="0"/>
              <a:t>Step 2: Open Dancing Robot example mentioned in the lab details</a:t>
            </a:r>
          </a:p>
          <a:p>
            <a:r>
              <a:rPr lang="en-US" sz="1800" dirty="0" smtClean="0"/>
              <a:t>Step 3: Click the upload button. You can use the pushbuttons and see results. Test it out!</a:t>
            </a:r>
          </a:p>
          <a:p>
            <a:r>
              <a:rPr lang="en-US" sz="1800" dirty="0" smtClean="0"/>
              <a:t>Examples </a:t>
            </a:r>
            <a:r>
              <a:rPr lang="en-US" sz="1800" dirty="0"/>
              <a:t>are located </a:t>
            </a:r>
            <a:r>
              <a:rPr lang="en-US" sz="1800" dirty="0" smtClean="0"/>
              <a:t>in the IDE, click </a:t>
            </a:r>
            <a:r>
              <a:rPr lang="en-US" sz="1800" dirty="0"/>
              <a:t>File &gt; Examples &gt; </a:t>
            </a:r>
            <a:r>
              <a:rPr lang="en-US" sz="1800" dirty="0" smtClean="0"/>
              <a:t>Robot Library</a:t>
            </a:r>
          </a:p>
          <a:p>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100</a:t>
            </a:fld>
            <a:endParaRPr lang="en-US"/>
          </a:p>
        </p:txBody>
      </p:sp>
      <p:sp>
        <p:nvSpPr>
          <p:cNvPr id="6" name="Title 1"/>
          <p:cNvSpPr txBox="1">
            <a:spLocks/>
          </p:cNvSpPr>
          <p:nvPr/>
        </p:nvSpPr>
        <p:spPr bwMode="auto">
          <a:xfrm>
            <a:off x="231774" y="107165"/>
            <a:ext cx="8750447"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smtClean="0"/>
              <a:t>Lab 2 </a:t>
            </a:r>
            <a:r>
              <a:rPr lang="en-US" kern="0" dirty="0" err="1" smtClean="0"/>
              <a:t>Energia</a:t>
            </a:r>
            <a:r>
              <a:rPr lang="en-US" kern="0" dirty="0" smtClean="0"/>
              <a:t> Introduction</a:t>
            </a:r>
            <a:endParaRPr lang="en-US" kern="0" dirty="0"/>
          </a:p>
        </p:txBody>
      </p:sp>
      <p:sp>
        <p:nvSpPr>
          <p:cNvPr id="5" name="TextBox 4"/>
          <p:cNvSpPr txBox="1"/>
          <p:nvPr/>
        </p:nvSpPr>
        <p:spPr>
          <a:xfrm>
            <a:off x="5799667" y="144102"/>
            <a:ext cx="3266961" cy="615553"/>
          </a:xfrm>
          <a:prstGeom prst="rect">
            <a:avLst/>
          </a:prstGeom>
          <a:noFill/>
        </p:spPr>
        <p:txBody>
          <a:bodyPr wrap="square" rtlCol="0">
            <a:spAutoFit/>
          </a:bodyPr>
          <a:lstStyle/>
          <a:p>
            <a:pPr marL="0" lvl="0" indent="0">
              <a:buNone/>
            </a:pPr>
            <a:r>
              <a:rPr lang="en-US" sz="1400" dirty="0">
                <a:solidFill>
                  <a:srgbClr val="000000"/>
                </a:solidFill>
              </a:rPr>
              <a:t>Lab</a:t>
            </a:r>
            <a:r>
              <a:rPr lang="en-US" dirty="0">
                <a:solidFill>
                  <a:srgbClr val="000000"/>
                </a:solidFill>
              </a:rPr>
              <a:t>: </a:t>
            </a:r>
            <a:r>
              <a:rPr lang="en-US" sz="1600" b="1" dirty="0" smtClean="0"/>
              <a:t>tinyurl.com/tihknworkshop2019</a:t>
            </a:r>
            <a:endParaRPr lang="en-US" sz="1600" b="1" dirty="0">
              <a:solidFill>
                <a:srgbClr val="000000"/>
              </a:solidFill>
            </a:endParaRPr>
          </a:p>
        </p:txBody>
      </p:sp>
    </p:spTree>
    <p:extLst>
      <p:ext uri="{BB962C8B-B14F-4D97-AF65-F5344CB8AC3E}">
        <p14:creationId xmlns:p14="http://schemas.microsoft.com/office/powerpoint/2010/main" val="186754147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3382" y="786358"/>
            <a:ext cx="8692085" cy="3709449"/>
          </a:xfrm>
        </p:spPr>
        <p:txBody>
          <a:bodyPr/>
          <a:lstStyle/>
          <a:p>
            <a:r>
              <a:rPr lang="en-US" sz="1800" dirty="0" smtClean="0"/>
              <a:t>Step </a:t>
            </a:r>
            <a:r>
              <a:rPr lang="en-US" sz="1800" dirty="0" smtClean="0"/>
              <a:t>4: test the line following capability on the line following track</a:t>
            </a:r>
          </a:p>
          <a:p>
            <a:pPr lvl="1"/>
            <a:r>
              <a:rPr lang="en-US" sz="1900" dirty="0" smtClean="0"/>
              <a:t>Calibrate your line sensor by running it on the line, it will go forward and then back, then click the button again to start it</a:t>
            </a:r>
            <a:endParaRPr lang="en-US" sz="1900" dirty="0" smtClean="0"/>
          </a:p>
          <a:p>
            <a:r>
              <a:rPr lang="en-US" sz="1800" dirty="0" smtClean="0"/>
              <a:t>Step 5: test the state machine code on the wall track or use your kit boxes to create your own obstacles</a:t>
            </a:r>
          </a:p>
          <a:p>
            <a:r>
              <a:rPr lang="en-US" sz="1800" dirty="0" smtClean="0"/>
              <a:t>Step 6: Add additional logic to improve the line following speed and usability</a:t>
            </a:r>
          </a:p>
          <a:p>
            <a:r>
              <a:rPr lang="en-US" sz="1800" dirty="0" smtClean="0"/>
              <a:t>Step 7: combine the line following with the state machine to create a robot that can handle walls and lines</a:t>
            </a:r>
            <a:endParaRPr lang="en-US" sz="1800" dirty="0" smtClean="0"/>
          </a:p>
          <a:p>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101</a:t>
            </a:fld>
            <a:endParaRPr lang="en-US"/>
          </a:p>
        </p:txBody>
      </p:sp>
      <p:sp>
        <p:nvSpPr>
          <p:cNvPr id="6" name="Title 1"/>
          <p:cNvSpPr txBox="1">
            <a:spLocks/>
          </p:cNvSpPr>
          <p:nvPr/>
        </p:nvSpPr>
        <p:spPr bwMode="auto">
          <a:xfrm>
            <a:off x="231774" y="107165"/>
            <a:ext cx="8750447"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smtClean="0"/>
              <a:t>Lab 2 </a:t>
            </a:r>
            <a:r>
              <a:rPr lang="en-US" kern="0" dirty="0" err="1" smtClean="0"/>
              <a:t>Energia</a:t>
            </a:r>
            <a:r>
              <a:rPr lang="en-US" kern="0" dirty="0" smtClean="0"/>
              <a:t> Introduction</a:t>
            </a:r>
            <a:endParaRPr lang="en-US" kern="0" dirty="0"/>
          </a:p>
        </p:txBody>
      </p:sp>
      <p:sp>
        <p:nvSpPr>
          <p:cNvPr id="5" name="TextBox 4"/>
          <p:cNvSpPr txBox="1"/>
          <p:nvPr/>
        </p:nvSpPr>
        <p:spPr>
          <a:xfrm>
            <a:off x="5799667" y="144102"/>
            <a:ext cx="3266961" cy="615553"/>
          </a:xfrm>
          <a:prstGeom prst="rect">
            <a:avLst/>
          </a:prstGeom>
          <a:noFill/>
        </p:spPr>
        <p:txBody>
          <a:bodyPr wrap="square" rtlCol="0">
            <a:spAutoFit/>
          </a:bodyPr>
          <a:lstStyle/>
          <a:p>
            <a:pPr marL="0" lvl="0" indent="0">
              <a:buNone/>
            </a:pPr>
            <a:r>
              <a:rPr lang="en-US" sz="1400" dirty="0">
                <a:solidFill>
                  <a:srgbClr val="000000"/>
                </a:solidFill>
              </a:rPr>
              <a:t>Lab</a:t>
            </a:r>
            <a:r>
              <a:rPr lang="en-US" dirty="0">
                <a:solidFill>
                  <a:srgbClr val="000000"/>
                </a:solidFill>
              </a:rPr>
              <a:t>: </a:t>
            </a:r>
            <a:r>
              <a:rPr lang="en-US" sz="1600" b="1" dirty="0" smtClean="0"/>
              <a:t>tinyurl.com/tihknworkshop2019</a:t>
            </a:r>
            <a:endParaRPr lang="en-US" sz="1600" b="1" dirty="0">
              <a:solidFill>
                <a:srgbClr val="000000"/>
              </a:solidFill>
            </a:endParaRPr>
          </a:p>
        </p:txBody>
      </p:sp>
    </p:spTree>
    <p:extLst>
      <p:ext uri="{BB962C8B-B14F-4D97-AF65-F5344CB8AC3E}">
        <p14:creationId xmlns:p14="http://schemas.microsoft.com/office/powerpoint/2010/main" val="3993835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102</a:t>
            </a:fld>
            <a:endParaRPr lang="en-US">
              <a:solidFill>
                <a:srgbClr val="000000"/>
              </a:solidFill>
            </a:endParaRPr>
          </a:p>
        </p:txBody>
      </p:sp>
      <p:pic>
        <p:nvPicPr>
          <p:cNvPr id="1026" name="Picture 2"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656" y="367547"/>
            <a:ext cx="3419338" cy="3976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9328" y="367547"/>
            <a:ext cx="4095923" cy="3976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14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103</a:t>
            </a:fld>
            <a:endParaRPr lang="en-US">
              <a:solidFill>
                <a:srgbClr val="000000"/>
              </a:solidFill>
            </a:endParaRPr>
          </a:p>
        </p:txBody>
      </p:sp>
      <p:pic>
        <p:nvPicPr>
          <p:cNvPr id="2050" name="Picture 3"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4565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80715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3 Autonomous Mechatronics</a:t>
            </a:r>
            <a:endParaRPr lang="en-US" dirty="0"/>
          </a:p>
        </p:txBody>
      </p:sp>
      <p:sp>
        <p:nvSpPr>
          <p:cNvPr id="3" name="Content Placeholder 2"/>
          <p:cNvSpPr>
            <a:spLocks noGrp="1"/>
          </p:cNvSpPr>
          <p:nvPr>
            <p:ph idx="1"/>
          </p:nvPr>
        </p:nvSpPr>
        <p:spPr>
          <a:xfrm>
            <a:off x="333382" y="786358"/>
            <a:ext cx="8692085" cy="3709449"/>
          </a:xfrm>
        </p:spPr>
        <p:txBody>
          <a:bodyPr/>
          <a:lstStyle/>
          <a:p>
            <a:pPr marL="0" indent="0">
              <a:buNone/>
            </a:pPr>
            <a:r>
              <a:rPr lang="en-US" dirty="0" smtClean="0"/>
              <a:t>We will break here to get to the heart of the </a:t>
            </a:r>
            <a:r>
              <a:rPr lang="en-US" dirty="0" smtClean="0"/>
              <a:t>competition portion</a:t>
            </a:r>
            <a:r>
              <a:rPr lang="en-US" dirty="0" smtClean="0"/>
              <a:t>!</a:t>
            </a:r>
          </a:p>
          <a:p>
            <a:r>
              <a:rPr lang="en-US" sz="1800" dirty="0" smtClean="0"/>
              <a:t>Step 1: Navigate to the lab details or refer to handout</a:t>
            </a:r>
          </a:p>
          <a:p>
            <a:r>
              <a:rPr lang="en-US" sz="1800" dirty="0" smtClean="0"/>
              <a:t>Step 2: Follow the instructions for setting up your robot chassis</a:t>
            </a:r>
          </a:p>
          <a:p>
            <a:r>
              <a:rPr lang="en-US" sz="1800" dirty="0" smtClean="0"/>
              <a:t>Step 3: Follow the lab details</a:t>
            </a:r>
          </a:p>
          <a:p>
            <a:r>
              <a:rPr lang="en-US" sz="1800" dirty="0" smtClean="0"/>
              <a:t>Step 4: Raise your hand if you need </a:t>
            </a:r>
            <a:r>
              <a:rPr lang="en-US" sz="1800" dirty="0" smtClean="0"/>
              <a:t>assistance</a:t>
            </a:r>
          </a:p>
          <a:p>
            <a:pPr marL="0" indent="0">
              <a:buNone/>
            </a:pPr>
            <a:endParaRPr lang="en-US" sz="1800" dirty="0" smtClean="0"/>
          </a:p>
          <a:p>
            <a:pPr marL="0" lvl="0" indent="0">
              <a:buNone/>
            </a:pPr>
            <a:r>
              <a:rPr lang="en-US" sz="3200" dirty="0" smtClean="0">
                <a:solidFill>
                  <a:srgbClr val="000000"/>
                </a:solidFill>
              </a:rPr>
              <a:t>Lab</a:t>
            </a:r>
            <a:r>
              <a:rPr lang="en-US" dirty="0">
                <a:solidFill>
                  <a:srgbClr val="000000"/>
                </a:solidFill>
              </a:rPr>
              <a:t>: </a:t>
            </a:r>
            <a:r>
              <a:rPr lang="en-US" sz="4000" b="1" dirty="0" smtClean="0"/>
              <a:t>tinyurl.com/tihknworkshop2019</a:t>
            </a:r>
            <a:endParaRPr lang="en-US" sz="4000" b="1" dirty="0">
              <a:solidFill>
                <a:srgbClr val="000000"/>
              </a:solidFill>
            </a:endParaRP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104</a:t>
            </a:fld>
            <a:endParaRPr lang="en-US">
              <a:solidFill>
                <a:srgbClr val="000000"/>
              </a:solidFill>
            </a:endParaRPr>
          </a:p>
        </p:txBody>
      </p:sp>
    </p:spTree>
    <p:extLst>
      <p:ext uri="{BB962C8B-B14F-4D97-AF65-F5344CB8AC3E}">
        <p14:creationId xmlns:p14="http://schemas.microsoft.com/office/powerpoint/2010/main" val="3328548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a:xfrm>
            <a:off x="333382" y="786358"/>
            <a:ext cx="8692085" cy="3709449"/>
          </a:xfrm>
        </p:spPr>
        <p:txBody>
          <a:bodyPr/>
          <a:lstStyle/>
          <a:p>
            <a:pPr marL="0" indent="0">
              <a:buNone/>
            </a:pPr>
            <a:r>
              <a:rPr lang="en-US" sz="1800" dirty="0" smtClean="0"/>
              <a:t>Maze Solving</a:t>
            </a:r>
            <a:endParaRPr lang="en-US" sz="1800" dirty="0" smtClean="0"/>
          </a:p>
          <a:p>
            <a:r>
              <a:rPr lang="en-US" sz="1800" dirty="0" smtClean="0"/>
              <a:t>Traverse the line following and wall maze sections as </a:t>
            </a:r>
            <a:r>
              <a:rPr lang="en-US" sz="1800" dirty="0" smtClean="0"/>
              <a:t>quickly as possible</a:t>
            </a:r>
          </a:p>
          <a:p>
            <a:r>
              <a:rPr lang="en-US" sz="1800" dirty="0" smtClean="0"/>
              <a:t>Fastest time wins</a:t>
            </a:r>
          </a:p>
          <a:p>
            <a:endParaRPr lang="en-US" sz="1800" dirty="0" smtClean="0"/>
          </a:p>
          <a:p>
            <a:pPr marL="0" indent="0">
              <a:buNone/>
            </a:pPr>
            <a:r>
              <a:rPr lang="en-US" sz="1800" dirty="0" smtClean="0"/>
              <a:t>Relay Race</a:t>
            </a:r>
          </a:p>
          <a:p>
            <a:r>
              <a:rPr lang="en-US" sz="1800" dirty="0" smtClean="0"/>
              <a:t>Race in a straight line, detect the wall, turn 180 and race back to the start line, detect the wall, turn 180 and race the final stretch</a:t>
            </a:r>
          </a:p>
          <a:p>
            <a:r>
              <a:rPr lang="en-US" sz="1800" dirty="0" smtClean="0"/>
              <a:t>Fastest time to complete three legs or furthest distance completed wins</a:t>
            </a:r>
          </a:p>
          <a:p>
            <a:pPr marL="0" indent="0">
              <a:buNone/>
            </a:pPr>
            <a:endParaRPr lang="en-US" sz="1800" dirty="0" smtClean="0"/>
          </a:p>
          <a:p>
            <a:pPr marL="0" lvl="0" indent="0">
              <a:buNone/>
            </a:pPr>
            <a:r>
              <a:rPr lang="en-US" sz="3200" dirty="0" smtClean="0">
                <a:solidFill>
                  <a:srgbClr val="000000"/>
                </a:solidFill>
              </a:rPr>
              <a:t>Lab</a:t>
            </a:r>
            <a:r>
              <a:rPr lang="en-US" dirty="0">
                <a:solidFill>
                  <a:srgbClr val="000000"/>
                </a:solidFill>
              </a:rPr>
              <a:t>: </a:t>
            </a:r>
            <a:r>
              <a:rPr lang="en-US" sz="4000" b="1" dirty="0" smtClean="0"/>
              <a:t>tinyurl.com/tihknworkshop2019</a:t>
            </a:r>
            <a:endParaRPr lang="en-US" sz="4000" b="1" dirty="0">
              <a:solidFill>
                <a:srgbClr val="000000"/>
              </a:solidFill>
            </a:endParaRP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105</a:t>
            </a:fld>
            <a:endParaRPr lang="en-US">
              <a:solidFill>
                <a:srgbClr val="000000"/>
              </a:solidFill>
            </a:endParaRPr>
          </a:p>
        </p:txBody>
      </p:sp>
    </p:spTree>
    <p:extLst>
      <p:ext uri="{BB962C8B-B14F-4D97-AF65-F5344CB8AC3E}">
        <p14:creationId xmlns:p14="http://schemas.microsoft.com/office/powerpoint/2010/main" val="39469372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4 Wi-Fi IoT </a:t>
            </a:r>
            <a:r>
              <a:rPr lang="en-US" dirty="0" smtClean="0"/>
              <a:t>Control (Optional)</a:t>
            </a:r>
            <a:endParaRPr lang="en-US" dirty="0"/>
          </a:p>
        </p:txBody>
      </p:sp>
      <p:sp>
        <p:nvSpPr>
          <p:cNvPr id="3" name="Content Placeholder 2"/>
          <p:cNvSpPr>
            <a:spLocks noGrp="1"/>
          </p:cNvSpPr>
          <p:nvPr>
            <p:ph idx="1"/>
          </p:nvPr>
        </p:nvSpPr>
        <p:spPr>
          <a:xfrm>
            <a:off x="333382" y="786358"/>
            <a:ext cx="8692085" cy="3709449"/>
          </a:xfrm>
        </p:spPr>
        <p:txBody>
          <a:bodyPr/>
          <a:lstStyle/>
          <a:p>
            <a:pPr marL="0" indent="0">
              <a:buNone/>
            </a:pPr>
            <a:r>
              <a:rPr lang="en-US" dirty="0" smtClean="0"/>
              <a:t>We will break here to get to the bonus lab portion!</a:t>
            </a:r>
          </a:p>
          <a:p>
            <a:r>
              <a:rPr lang="en-US" sz="1800" dirty="0" smtClean="0"/>
              <a:t>Step 1: Navigate to the lab details or refer to handout</a:t>
            </a:r>
          </a:p>
          <a:p>
            <a:r>
              <a:rPr lang="en-US" sz="1800" dirty="0" smtClean="0"/>
              <a:t>Step 2: Follow the instructions for the Wi-Fi example</a:t>
            </a:r>
          </a:p>
          <a:p>
            <a:r>
              <a:rPr lang="en-US" sz="1800" dirty="0" smtClean="0"/>
              <a:t>Step 3: Follow the lab details</a:t>
            </a:r>
          </a:p>
          <a:p>
            <a:r>
              <a:rPr lang="en-US" sz="1800" dirty="0" smtClean="0"/>
              <a:t>Step 4: Raise your hand if you need assistance</a:t>
            </a:r>
          </a:p>
          <a:p>
            <a:endParaRPr lang="en-US" sz="1800" dirty="0" smtClean="0"/>
          </a:p>
          <a:p>
            <a:pPr marL="0" lvl="0" indent="0">
              <a:buNone/>
            </a:pPr>
            <a:r>
              <a:rPr lang="en-US" sz="3200" dirty="0" smtClean="0">
                <a:solidFill>
                  <a:srgbClr val="000000"/>
                </a:solidFill>
              </a:rPr>
              <a:t>Lab</a:t>
            </a:r>
            <a:r>
              <a:rPr lang="en-US" dirty="0">
                <a:solidFill>
                  <a:srgbClr val="000000"/>
                </a:solidFill>
              </a:rPr>
              <a:t>: </a:t>
            </a:r>
            <a:r>
              <a:rPr lang="en-US" sz="4000" b="1" dirty="0" smtClean="0"/>
              <a:t>tinyurl.com/tihknworkshop2019</a:t>
            </a:r>
            <a:endParaRPr lang="en-US" sz="4000" b="1" dirty="0" smtClean="0"/>
          </a:p>
          <a:p>
            <a:pPr marL="0" lvl="0" indent="0">
              <a:buNone/>
            </a:pPr>
            <a:r>
              <a:rPr lang="en-US" sz="2800" dirty="0" smtClean="0">
                <a:solidFill>
                  <a:srgbClr val="000000"/>
                </a:solidFill>
              </a:rPr>
              <a:t>SSID: </a:t>
            </a:r>
            <a:r>
              <a:rPr lang="en-US" sz="2800" b="1" dirty="0" smtClean="0">
                <a:solidFill>
                  <a:srgbClr val="000000"/>
                </a:solidFill>
              </a:rPr>
              <a:t>rslk1</a:t>
            </a:r>
          </a:p>
          <a:p>
            <a:pPr marL="0" lvl="0" indent="0">
              <a:buNone/>
            </a:pPr>
            <a:r>
              <a:rPr lang="en-US" sz="2800" dirty="0" smtClean="0">
                <a:solidFill>
                  <a:srgbClr val="000000"/>
                </a:solidFill>
              </a:rPr>
              <a:t>PASS</a:t>
            </a:r>
            <a:r>
              <a:rPr lang="en-US" sz="2800" dirty="0">
                <a:solidFill>
                  <a:srgbClr val="000000"/>
                </a:solidFill>
              </a:rPr>
              <a:t>: </a:t>
            </a:r>
            <a:r>
              <a:rPr lang="en-US" sz="2800" b="1" dirty="0" err="1" smtClean="0">
                <a:solidFill>
                  <a:srgbClr val="000000"/>
                </a:solidFill>
              </a:rPr>
              <a:t>rslkwifi</a:t>
            </a:r>
            <a:endParaRPr lang="en-US" sz="2800" b="1" dirty="0">
              <a:solidFill>
                <a:srgbClr val="000000"/>
              </a:solidFill>
            </a:endParaRPr>
          </a:p>
          <a:p>
            <a:endParaRPr lang="en-US" sz="1800"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106</a:t>
            </a:fld>
            <a:endParaRPr lang="en-US">
              <a:solidFill>
                <a:srgbClr val="000000"/>
              </a:solidFill>
            </a:endParaRPr>
          </a:p>
        </p:txBody>
      </p:sp>
      <p:sp>
        <p:nvSpPr>
          <p:cNvPr id="5" name="TextBox 4"/>
          <p:cNvSpPr txBox="1"/>
          <p:nvPr/>
        </p:nvSpPr>
        <p:spPr>
          <a:xfrm>
            <a:off x="3730412" y="3871870"/>
            <a:ext cx="410633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smtClean="0"/>
              <a:t>Wi-Fi Connection for your </a:t>
            </a:r>
            <a:r>
              <a:rPr lang="en-US" dirty="0" err="1" smtClean="0"/>
              <a:t>LaunchPad</a:t>
            </a:r>
            <a:r>
              <a:rPr lang="en-US" dirty="0" smtClean="0"/>
              <a:t>, not your laptop, thanks!</a:t>
            </a:r>
          </a:p>
        </p:txBody>
      </p:sp>
    </p:spTree>
    <p:extLst>
      <p:ext uri="{BB962C8B-B14F-4D97-AF65-F5344CB8AC3E}">
        <p14:creationId xmlns:p14="http://schemas.microsoft.com/office/powerpoint/2010/main" val="28766389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Competition</a:t>
            </a:r>
            <a:endParaRPr lang="en-US" dirty="0"/>
          </a:p>
        </p:txBody>
      </p:sp>
      <p:sp>
        <p:nvSpPr>
          <p:cNvPr id="3" name="Content Placeholder 2"/>
          <p:cNvSpPr>
            <a:spLocks noGrp="1"/>
          </p:cNvSpPr>
          <p:nvPr>
            <p:ph idx="1"/>
          </p:nvPr>
        </p:nvSpPr>
        <p:spPr>
          <a:xfrm>
            <a:off x="333382" y="786358"/>
            <a:ext cx="8692085" cy="3709449"/>
          </a:xfrm>
        </p:spPr>
        <p:txBody>
          <a:bodyPr/>
          <a:lstStyle/>
          <a:p>
            <a:pPr marL="0" indent="0">
              <a:buNone/>
            </a:pPr>
            <a:r>
              <a:rPr lang="en-US" sz="1800" dirty="0" smtClean="0"/>
              <a:t>Remote control race</a:t>
            </a:r>
            <a:endParaRPr lang="en-US" sz="1800" dirty="0" smtClean="0"/>
          </a:p>
          <a:p>
            <a:r>
              <a:rPr lang="en-US" sz="1800" dirty="0" smtClean="0"/>
              <a:t>Race in a straight line, round the object, and race back to the start line</a:t>
            </a:r>
          </a:p>
          <a:p>
            <a:r>
              <a:rPr lang="en-US" sz="1800" dirty="0" smtClean="0"/>
              <a:t>Fastest time wins</a:t>
            </a:r>
          </a:p>
          <a:p>
            <a:pPr marL="0" indent="0">
              <a:buNone/>
            </a:pPr>
            <a:endParaRPr lang="en-US" sz="1800" dirty="0" smtClean="0"/>
          </a:p>
          <a:p>
            <a:pPr marL="0" lvl="0" indent="0">
              <a:buNone/>
            </a:pPr>
            <a:r>
              <a:rPr lang="en-US" sz="3200" dirty="0" smtClean="0">
                <a:solidFill>
                  <a:srgbClr val="000000"/>
                </a:solidFill>
              </a:rPr>
              <a:t>Lab</a:t>
            </a:r>
            <a:r>
              <a:rPr lang="en-US" dirty="0">
                <a:solidFill>
                  <a:srgbClr val="000000"/>
                </a:solidFill>
              </a:rPr>
              <a:t>: </a:t>
            </a:r>
            <a:r>
              <a:rPr lang="en-US" sz="4000" b="1" dirty="0" smtClean="0"/>
              <a:t>tinyurl.com/tihknworkshop2019</a:t>
            </a:r>
            <a:endParaRPr lang="en-US" sz="4000" b="1" dirty="0">
              <a:solidFill>
                <a:srgbClr val="000000"/>
              </a:solidFill>
            </a:endParaRP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107</a:t>
            </a:fld>
            <a:endParaRPr lang="en-US">
              <a:solidFill>
                <a:srgbClr val="000000"/>
              </a:solidFill>
            </a:endParaRPr>
          </a:p>
        </p:txBody>
      </p:sp>
    </p:spTree>
    <p:extLst>
      <p:ext uri="{BB962C8B-B14F-4D97-AF65-F5344CB8AC3E}">
        <p14:creationId xmlns:p14="http://schemas.microsoft.com/office/powerpoint/2010/main" val="2680842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RTOS </a:t>
            </a:r>
            <a:r>
              <a:rPr lang="en-US" dirty="0" smtClean="0">
                <a:solidFill>
                  <a:schemeClr val="tx1"/>
                </a:solidFill>
              </a:rPr>
              <a:t>kernel </a:t>
            </a:r>
            <a:r>
              <a:rPr lang="en-US" dirty="0">
                <a:solidFill>
                  <a:schemeClr val="tx1"/>
                </a:solidFill>
              </a:rPr>
              <a:t>w</a:t>
            </a:r>
            <a:r>
              <a:rPr lang="en-US" dirty="0" smtClean="0">
                <a:solidFill>
                  <a:schemeClr val="tx1"/>
                </a:solidFill>
              </a:rPr>
              <a:t>orkshop</a:t>
            </a:r>
            <a:endParaRPr lang="en-US" dirty="0">
              <a:solidFill>
                <a:schemeClr val="tx1"/>
              </a:solidFill>
            </a:endParaRPr>
          </a:p>
        </p:txBody>
      </p:sp>
      <p:sp>
        <p:nvSpPr>
          <p:cNvPr id="3" name="Content Placeholder 2"/>
          <p:cNvSpPr>
            <a:spLocks noGrp="1"/>
          </p:cNvSpPr>
          <p:nvPr>
            <p:ph idx="1"/>
          </p:nvPr>
        </p:nvSpPr>
        <p:spPr>
          <a:xfrm>
            <a:off x="333391" y="786359"/>
            <a:ext cx="8372728" cy="3709449"/>
          </a:xfrm>
        </p:spPr>
        <p:txBody>
          <a:bodyPr/>
          <a:lstStyle/>
          <a:p>
            <a:r>
              <a:rPr lang="en-US" dirty="0">
                <a:hlinkClick r:id="rId2"/>
              </a:rPr>
              <a:t>https://</a:t>
            </a:r>
            <a:r>
              <a:rPr lang="en-US" dirty="0" smtClean="0">
                <a:hlinkClick r:id="rId2"/>
              </a:rPr>
              <a:t>training.ti.com/ti-rtos-workshop-series</a:t>
            </a:r>
            <a:r>
              <a:rPr lang="en-US" dirty="0" smtClean="0"/>
              <a:t> </a:t>
            </a:r>
          </a:p>
          <a:p>
            <a:r>
              <a:rPr lang="en-US" dirty="0" smtClean="0"/>
              <a:t>Covers getting started with TI-RTOS and guts of the OS </a:t>
            </a:r>
          </a:p>
          <a:p>
            <a:r>
              <a:rPr lang="en-US" dirty="0" smtClean="0"/>
              <a:t>How it interacts with the hardware</a:t>
            </a:r>
          </a:p>
          <a:p>
            <a:endParaRPr lang="en-US" dirty="0"/>
          </a:p>
          <a:p>
            <a:endParaRPr lang="en-US" dirty="0" smtClean="0"/>
          </a:p>
          <a:p>
            <a:endParaRPr lang="en-US" dirty="0" smtClean="0"/>
          </a:p>
          <a:p>
            <a:endParaRPr lang="en-US" dirty="0"/>
          </a:p>
          <a:p>
            <a:r>
              <a:rPr lang="en-US" dirty="0">
                <a:hlinkClick r:id="rId3"/>
              </a:rPr>
              <a:t>https://</a:t>
            </a:r>
            <a:r>
              <a:rPr lang="en-US" dirty="0" smtClean="0">
                <a:hlinkClick r:id="rId3"/>
              </a:rPr>
              <a:t>training.ti.com/introduction-simplelink-sdk</a:t>
            </a:r>
            <a:endParaRPr lang="en-US" dirty="0"/>
          </a:p>
          <a:p>
            <a:r>
              <a:rPr lang="en-US" dirty="0" smtClean="0"/>
              <a:t>Covers </a:t>
            </a:r>
            <a:r>
              <a:rPr lang="en-US" dirty="0" err="1" smtClean="0"/>
              <a:t>SimpleLink</a:t>
            </a:r>
            <a:r>
              <a:rPr lang="en-US" dirty="0" smtClean="0"/>
              <a:t> Software Development Kit basics</a:t>
            </a:r>
          </a:p>
          <a:p>
            <a:r>
              <a:rPr lang="en-US" dirty="0"/>
              <a:t>H</a:t>
            </a:r>
            <a:r>
              <a:rPr lang="en-US" dirty="0" smtClean="0"/>
              <a:t>ow the SDK relies on RTOS to deliver its features</a:t>
            </a:r>
            <a:endParaRPr lang="en-US" dirty="0"/>
          </a:p>
          <a:p>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108</a:t>
            </a:fld>
            <a:endParaRPr lang="en-US">
              <a:solidFill>
                <a:srgbClr val="000000"/>
              </a:solidFill>
            </a:endParaRPr>
          </a:p>
        </p:txBody>
      </p:sp>
      <p:sp>
        <p:nvSpPr>
          <p:cNvPr id="7" name="Title 1"/>
          <p:cNvSpPr txBox="1">
            <a:spLocks/>
          </p:cNvSpPr>
          <p:nvPr/>
        </p:nvSpPr>
        <p:spPr bwMode="auto">
          <a:xfrm>
            <a:off x="199622" y="2591673"/>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err="1" smtClean="0">
                <a:solidFill>
                  <a:srgbClr val="DE0000"/>
                </a:solidFill>
              </a:rPr>
              <a:t>SimpleLink</a:t>
            </a:r>
            <a:r>
              <a:rPr lang="en-US" kern="0" dirty="0" smtClean="0">
                <a:solidFill>
                  <a:srgbClr val="DE0000"/>
                </a:solidFill>
              </a:rPr>
              <a:t>™ </a:t>
            </a:r>
            <a:r>
              <a:rPr lang="en-US" kern="0" dirty="0" smtClean="0">
                <a:solidFill>
                  <a:srgbClr val="000000"/>
                </a:solidFill>
              </a:rPr>
              <a:t>SDK training</a:t>
            </a:r>
            <a:endParaRPr lang="en-US" kern="0" dirty="0">
              <a:solidFill>
                <a:srgbClr val="000000"/>
              </a:solidFill>
            </a:endParaRPr>
          </a:p>
        </p:txBody>
      </p:sp>
    </p:spTree>
    <p:extLst>
      <p:ext uri="{BB962C8B-B14F-4D97-AF65-F5344CB8AC3E}">
        <p14:creationId xmlns:p14="http://schemas.microsoft.com/office/powerpoint/2010/main" val="1609554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SimpleLink</a:t>
            </a:r>
            <a:r>
              <a:rPr lang="en-US" dirty="0" smtClean="0"/>
              <a:t> Academy </a:t>
            </a:r>
            <a:r>
              <a:rPr lang="en-US" dirty="0" smtClean="0">
                <a:solidFill>
                  <a:schemeClr val="tx1"/>
                </a:solidFill>
              </a:rPr>
              <a:t>training</a:t>
            </a:r>
            <a:endParaRPr lang="en-US" dirty="0">
              <a:solidFill>
                <a:schemeClr val="tx1"/>
              </a:solidFill>
            </a:endParaRPr>
          </a:p>
        </p:txBody>
      </p:sp>
      <p:sp>
        <p:nvSpPr>
          <p:cNvPr id="3" name="Content Placeholder 2"/>
          <p:cNvSpPr>
            <a:spLocks noGrp="1"/>
          </p:cNvSpPr>
          <p:nvPr>
            <p:ph idx="1"/>
          </p:nvPr>
        </p:nvSpPr>
        <p:spPr>
          <a:xfrm>
            <a:off x="333390" y="786359"/>
            <a:ext cx="8692085" cy="3709449"/>
          </a:xfrm>
        </p:spPr>
        <p:txBody>
          <a:bodyPr/>
          <a:lstStyle/>
          <a:p>
            <a:r>
              <a:rPr lang="en-US" dirty="0" smtClean="0"/>
              <a:t>Covers tutorials on getting started with TI Hardware with numerous topics touching on RTOS </a:t>
            </a:r>
          </a:p>
          <a:p>
            <a:endParaRPr lang="en-US" dirty="0" smtClean="0"/>
          </a:p>
          <a:p>
            <a:endParaRPr lang="en-US" dirty="0"/>
          </a:p>
          <a:p>
            <a:endParaRPr lang="en-US" dirty="0" smtClean="0"/>
          </a:p>
          <a:p>
            <a:r>
              <a:rPr lang="en-US" dirty="0">
                <a:hlinkClick r:id="rId2"/>
              </a:rPr>
              <a:t>https://</a:t>
            </a:r>
            <a:r>
              <a:rPr lang="en-US" dirty="0" smtClean="0">
                <a:hlinkClick r:id="rId2"/>
              </a:rPr>
              <a:t>www.edx.org/course/real-time-bluetooth-networks-shape-the-world</a:t>
            </a:r>
            <a:endParaRPr lang="en-US" dirty="0" smtClean="0"/>
          </a:p>
          <a:p>
            <a:endParaRPr lang="en-US" dirty="0"/>
          </a:p>
          <a:p>
            <a:r>
              <a:rPr lang="en-US" dirty="0" smtClean="0"/>
              <a:t>Taught by professors at University of Texas Austin</a:t>
            </a:r>
          </a:p>
          <a:p>
            <a:r>
              <a:rPr lang="en-US" dirty="0" smtClean="0"/>
              <a:t>Comprehensive, self paced, hands-on course on RTOS and IoT</a:t>
            </a: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109</a:t>
            </a:fld>
            <a:endParaRPr lang="en-US">
              <a:solidFill>
                <a:srgbClr val="000000"/>
              </a:solidFill>
            </a:endParaRPr>
          </a:p>
        </p:txBody>
      </p:sp>
      <p:sp>
        <p:nvSpPr>
          <p:cNvPr id="8" name="Title 1"/>
          <p:cNvSpPr txBox="1">
            <a:spLocks/>
          </p:cNvSpPr>
          <p:nvPr/>
        </p:nvSpPr>
        <p:spPr bwMode="auto">
          <a:xfrm>
            <a:off x="294024" y="1723306"/>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err="1" smtClean="0">
                <a:solidFill>
                  <a:srgbClr val="DE0000"/>
                </a:solidFill>
              </a:rPr>
              <a:t>EdX</a:t>
            </a:r>
            <a:r>
              <a:rPr lang="en-US" kern="0" dirty="0" smtClean="0">
                <a:solidFill>
                  <a:srgbClr val="DE0000"/>
                </a:solidFill>
              </a:rPr>
              <a:t> course: </a:t>
            </a:r>
            <a:r>
              <a:rPr lang="en-US" kern="0" dirty="0" smtClean="0">
                <a:solidFill>
                  <a:srgbClr val="000000"/>
                </a:solidFill>
              </a:rPr>
              <a:t>Real-Time Bluetooth networks </a:t>
            </a:r>
            <a:endParaRPr lang="en-US" kern="0" dirty="0">
              <a:solidFill>
                <a:srgbClr val="000000"/>
              </a:solidFill>
            </a:endParaRPr>
          </a:p>
        </p:txBody>
      </p:sp>
    </p:spTree>
    <p:extLst>
      <p:ext uri="{BB962C8B-B14F-4D97-AF65-F5344CB8AC3E}">
        <p14:creationId xmlns:p14="http://schemas.microsoft.com/office/powerpoint/2010/main" val="1931794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 y="4741069"/>
            <a:ext cx="8810625" cy="349758"/>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a:solidFill>
                <a:prstClr val="white"/>
              </a:solidFill>
            </a:endParaRPr>
          </a:p>
        </p:txBody>
      </p:sp>
      <p:pic>
        <p:nvPicPr>
          <p:cNvPr id="8" name="Picture 27" descr="ti_logo_powerpoint_1_line.png"/>
          <p:cNvPicPr>
            <a:picLocks noChangeAspect="1"/>
          </p:cNvPicPr>
          <p:nvPr/>
        </p:nvPicPr>
        <p:blipFill>
          <a:blip r:embed="rId3" cstate="print"/>
          <a:srcRect/>
          <a:stretch>
            <a:fillRect/>
          </a:stretch>
        </p:blipFill>
        <p:spPr bwMode="auto">
          <a:xfrm>
            <a:off x="7160949" y="4806158"/>
            <a:ext cx="1562364" cy="193146"/>
          </a:xfrm>
          <a:prstGeom prst="rect">
            <a:avLst/>
          </a:prstGeom>
          <a:noFill/>
          <a:ln w="9525">
            <a:noFill/>
            <a:miter lim="800000"/>
            <a:headEnd/>
            <a:tailEnd/>
          </a:ln>
        </p:spPr>
      </p:pic>
    </p:spTree>
    <p:extLst>
      <p:ext uri="{BB962C8B-B14F-4D97-AF65-F5344CB8AC3E}">
        <p14:creationId xmlns:p14="http://schemas.microsoft.com/office/powerpoint/2010/main" val="275338999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MSP432 </a:t>
            </a:r>
            <a:r>
              <a:rPr lang="en-US" dirty="0" smtClean="0">
                <a:solidFill>
                  <a:schemeClr val="tx1"/>
                </a:solidFill>
              </a:rPr>
              <a:t>training</a:t>
            </a:r>
            <a:endParaRPr lang="en-US" dirty="0">
              <a:solidFill>
                <a:schemeClr val="tx1"/>
              </a:solidFill>
            </a:endParaRPr>
          </a:p>
        </p:txBody>
      </p:sp>
      <p:sp>
        <p:nvSpPr>
          <p:cNvPr id="3" name="Content Placeholder 2"/>
          <p:cNvSpPr>
            <a:spLocks noGrp="1"/>
          </p:cNvSpPr>
          <p:nvPr>
            <p:ph idx="1"/>
          </p:nvPr>
        </p:nvSpPr>
        <p:spPr>
          <a:xfrm>
            <a:off x="333390" y="786359"/>
            <a:ext cx="8692085" cy="3709449"/>
          </a:xfrm>
        </p:spPr>
        <p:txBody>
          <a:bodyPr/>
          <a:lstStyle/>
          <a:p>
            <a:r>
              <a:rPr lang="en-US" dirty="0">
                <a:hlinkClick r:id="rId2"/>
              </a:rPr>
              <a:t>https://</a:t>
            </a:r>
            <a:r>
              <a:rPr lang="en-US" dirty="0" smtClean="0">
                <a:hlinkClick r:id="rId2"/>
              </a:rPr>
              <a:t>training.ti.com/msp432-low-power-high-performance-mcus-training-series</a:t>
            </a:r>
            <a:endParaRPr lang="en-US" dirty="0" smtClean="0"/>
          </a:p>
          <a:p>
            <a:r>
              <a:rPr lang="en-US" dirty="0" smtClean="0"/>
              <a:t>Covers MSP432 architecture and peripherals</a:t>
            </a:r>
          </a:p>
          <a:p>
            <a:endParaRPr lang="en-US" sz="1200" dirty="0" smtClean="0"/>
          </a:p>
          <a:p>
            <a:r>
              <a:rPr lang="en-US" dirty="0">
                <a:hlinkClick r:id="rId3"/>
              </a:rPr>
              <a:t>https://</a:t>
            </a:r>
            <a:r>
              <a:rPr lang="en-US" dirty="0" smtClean="0">
                <a:hlinkClick r:id="rId3"/>
              </a:rPr>
              <a:t>training.ti.com/msp430-workshop-series</a:t>
            </a:r>
            <a:endParaRPr lang="en-US" dirty="0" smtClean="0"/>
          </a:p>
          <a:p>
            <a:r>
              <a:rPr lang="en-US" dirty="0" smtClean="0"/>
              <a:t>Online workshop compatible with MSP432P401R</a:t>
            </a:r>
            <a:br>
              <a:rPr lang="en-US" dirty="0" smtClean="0"/>
            </a:br>
            <a:endParaRPr lang="en-US" dirty="0"/>
          </a:p>
          <a:p>
            <a:pPr marL="0" indent="0">
              <a:buNone/>
            </a:pPr>
            <a:endParaRPr lang="en-US" dirty="0" smtClean="0"/>
          </a:p>
          <a:p>
            <a:pPr marL="0" indent="0">
              <a:buNone/>
            </a:pPr>
            <a:endParaRPr lang="en-US" dirty="0" smtClean="0"/>
          </a:p>
          <a:p>
            <a:r>
              <a:rPr lang="en-US" dirty="0">
                <a:hlinkClick r:id="rId4"/>
              </a:rPr>
              <a:t>https://</a:t>
            </a:r>
            <a:r>
              <a:rPr lang="en-US" dirty="0" smtClean="0">
                <a:hlinkClick r:id="rId4"/>
              </a:rPr>
              <a:t>university.ti.com/en/faculty/teaching-materials-and-classroom-resources/embedded-learning-materials</a:t>
            </a:r>
            <a:endParaRPr lang="en-US" sz="1200" dirty="0"/>
          </a:p>
          <a:p>
            <a:r>
              <a:rPr lang="en-US" dirty="0" smtClean="0"/>
              <a:t>Many print resources available for the MSP43x chipset</a:t>
            </a: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110</a:t>
            </a:fld>
            <a:endParaRPr lang="en-US">
              <a:solidFill>
                <a:srgbClr val="000000"/>
              </a:solidFill>
            </a:endParaRPr>
          </a:p>
        </p:txBody>
      </p:sp>
      <p:sp>
        <p:nvSpPr>
          <p:cNvPr id="8" name="Title 1"/>
          <p:cNvSpPr txBox="1">
            <a:spLocks/>
          </p:cNvSpPr>
          <p:nvPr/>
        </p:nvSpPr>
        <p:spPr bwMode="auto">
          <a:xfrm>
            <a:off x="294024" y="2747341"/>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smtClean="0">
                <a:solidFill>
                  <a:srgbClr val="DE0000"/>
                </a:solidFill>
              </a:rPr>
              <a:t>MSP432 </a:t>
            </a:r>
            <a:r>
              <a:rPr lang="en-US" kern="0" dirty="0" smtClean="0">
                <a:solidFill>
                  <a:srgbClr val="000000"/>
                </a:solidFill>
              </a:rPr>
              <a:t>textbooks</a:t>
            </a:r>
            <a:endParaRPr lang="en-US" kern="0" dirty="0">
              <a:solidFill>
                <a:srgbClr val="000000"/>
              </a:solidFill>
            </a:endParaRPr>
          </a:p>
        </p:txBody>
      </p:sp>
    </p:spTree>
    <p:extLst>
      <p:ext uri="{BB962C8B-B14F-4D97-AF65-F5344CB8AC3E}">
        <p14:creationId xmlns:p14="http://schemas.microsoft.com/office/powerpoint/2010/main" val="2888660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Power </a:t>
            </a:r>
            <a:r>
              <a:rPr lang="en-US" dirty="0" smtClean="0">
                <a:solidFill>
                  <a:schemeClr val="tx1"/>
                </a:solidFill>
              </a:rPr>
              <a:t>and analog</a:t>
            </a:r>
            <a:endParaRPr lang="en-US" dirty="0">
              <a:solidFill>
                <a:schemeClr val="tx1"/>
              </a:solidFill>
            </a:endParaRPr>
          </a:p>
        </p:txBody>
      </p:sp>
      <p:sp>
        <p:nvSpPr>
          <p:cNvPr id="3" name="Content Placeholder 2"/>
          <p:cNvSpPr>
            <a:spLocks noGrp="1"/>
          </p:cNvSpPr>
          <p:nvPr>
            <p:ph idx="1"/>
          </p:nvPr>
        </p:nvSpPr>
        <p:spPr>
          <a:xfrm>
            <a:off x="333390" y="786359"/>
            <a:ext cx="8692085" cy="3709449"/>
          </a:xfrm>
        </p:spPr>
        <p:txBody>
          <a:bodyPr/>
          <a:lstStyle/>
          <a:p>
            <a:pPr marL="0" indent="0">
              <a:buNone/>
            </a:pPr>
            <a:r>
              <a:rPr lang="en-US" b="1" dirty="0" smtClean="0"/>
              <a:t>Comprehensive supplemental learning!</a:t>
            </a:r>
            <a:endParaRPr lang="en-US" b="1" dirty="0"/>
          </a:p>
          <a:p>
            <a:r>
              <a:rPr lang="en-US" dirty="0" smtClean="0"/>
              <a:t>TI-PMLK </a:t>
            </a:r>
            <a:r>
              <a:rPr lang="en-US" dirty="0" smtClean="0">
                <a:hlinkClick r:id="rId2"/>
              </a:rPr>
              <a:t>www.ti.com/pmlk</a:t>
            </a:r>
            <a:r>
              <a:rPr lang="en-US" dirty="0" smtClean="0"/>
              <a:t> </a:t>
            </a:r>
          </a:p>
          <a:p>
            <a:r>
              <a:rPr lang="en-US" dirty="0"/>
              <a:t>Power Design </a:t>
            </a:r>
            <a:r>
              <a:rPr lang="en-US" dirty="0" smtClean="0"/>
              <a:t>videos </a:t>
            </a:r>
            <a:r>
              <a:rPr lang="en-US" dirty="0">
                <a:hlinkClick r:id="rId3"/>
              </a:rPr>
              <a:t>https://</a:t>
            </a:r>
            <a:r>
              <a:rPr lang="en-US" dirty="0" smtClean="0">
                <a:hlinkClick r:id="rId3"/>
              </a:rPr>
              <a:t>training.ti.com/introduction-power-topologies</a:t>
            </a:r>
            <a:endParaRPr lang="en-US" dirty="0" smtClean="0"/>
          </a:p>
          <a:p>
            <a:r>
              <a:rPr lang="en-US" dirty="0" smtClean="0"/>
              <a:t>Power Supply Design Training </a:t>
            </a:r>
            <a:r>
              <a:rPr lang="en-US" dirty="0">
                <a:hlinkClick r:id="rId4"/>
              </a:rPr>
              <a:t>https://training.ti.com/psds</a:t>
            </a:r>
            <a:endParaRPr lang="en-US" dirty="0" smtClean="0"/>
          </a:p>
          <a:p>
            <a:r>
              <a:rPr lang="en-US" dirty="0" smtClean="0"/>
              <a:t>Power Supply Design Seminars </a:t>
            </a:r>
            <a:r>
              <a:rPr lang="en-US" dirty="0">
                <a:hlinkClick r:id="rId5"/>
              </a:rPr>
              <a:t>http://www.ti.com/ww/en/power-training/login.shtml</a:t>
            </a:r>
            <a:endParaRPr lang="en-US" dirty="0" smtClean="0"/>
          </a:p>
          <a:p>
            <a:r>
              <a:rPr lang="en-US" dirty="0" smtClean="0"/>
              <a:t>TI Precision Labs </a:t>
            </a:r>
            <a:r>
              <a:rPr lang="en-US" dirty="0">
                <a:hlinkClick r:id="rId6"/>
              </a:rPr>
              <a:t>https://</a:t>
            </a:r>
            <a:r>
              <a:rPr lang="en-US" dirty="0" smtClean="0">
                <a:hlinkClick r:id="rId6"/>
              </a:rPr>
              <a:t>training.ti.com/ti-precision-labs-overview</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9985261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DSP</a:t>
            </a:r>
            <a:endParaRPr lang="en-US" dirty="0"/>
          </a:p>
        </p:txBody>
      </p:sp>
      <p:sp>
        <p:nvSpPr>
          <p:cNvPr id="3" name="Content Placeholder 2"/>
          <p:cNvSpPr>
            <a:spLocks noGrp="1"/>
          </p:cNvSpPr>
          <p:nvPr>
            <p:ph idx="1"/>
          </p:nvPr>
        </p:nvSpPr>
        <p:spPr>
          <a:xfrm>
            <a:off x="333390" y="786359"/>
            <a:ext cx="8692085" cy="3709449"/>
          </a:xfrm>
        </p:spPr>
        <p:txBody>
          <a:bodyPr/>
          <a:lstStyle/>
          <a:p>
            <a:pPr marL="0" indent="0">
              <a:buNone/>
            </a:pPr>
            <a:r>
              <a:rPr lang="en-US" b="1" dirty="0" smtClean="0"/>
              <a:t>Comprehensive supplemental learning!</a:t>
            </a:r>
            <a:endParaRPr lang="en-US" b="1" dirty="0"/>
          </a:p>
          <a:p>
            <a:r>
              <a:rPr lang="en-US" dirty="0" smtClean="0"/>
              <a:t>TI DSP Textbooks </a:t>
            </a:r>
            <a:r>
              <a:rPr lang="en-US" dirty="0">
                <a:hlinkClick r:id="rId2"/>
              </a:rPr>
              <a:t>https://university.ti.com/en/faculty/teaching-materials-and-classroom-resources/embedded-learning-materials?category=digital-signal-processing</a:t>
            </a:r>
            <a:endParaRPr lang="en-US" dirty="0" smtClean="0"/>
          </a:p>
          <a:p>
            <a:r>
              <a:rPr lang="en-US" dirty="0" smtClean="0"/>
              <a:t>Latest DSP Boards</a:t>
            </a:r>
          </a:p>
          <a:p>
            <a:pPr lvl="1"/>
            <a:r>
              <a:rPr lang="en-US" dirty="0" smtClean="0"/>
              <a:t>OMAPL138 (TMDSLCDK138) + XDS200 </a:t>
            </a:r>
            <a:r>
              <a:rPr lang="en-US" dirty="0"/>
              <a:t>FET Tool (</a:t>
            </a:r>
            <a:r>
              <a:rPr lang="en-US" dirty="0" smtClean="0"/>
              <a:t>TMDSEMU200-U)</a:t>
            </a:r>
          </a:p>
          <a:p>
            <a:pPr lvl="1"/>
            <a:r>
              <a:rPr lang="en-US" dirty="0" smtClean="0"/>
              <a:t>C2000 LAUNCHXL-F28379D</a:t>
            </a:r>
          </a:p>
          <a:p>
            <a:r>
              <a:rPr lang="en-US" dirty="0" smtClean="0"/>
              <a:t>Lower performance DSP options</a:t>
            </a:r>
          </a:p>
          <a:p>
            <a:pPr lvl="1"/>
            <a:r>
              <a:rPr lang="en-US" dirty="0" smtClean="0"/>
              <a:t>MSP432 and other ARM Cortex M devices</a:t>
            </a:r>
          </a:p>
          <a:p>
            <a:pPr lvl="1"/>
            <a:r>
              <a:rPr lang="en-US" dirty="0" smtClean="0"/>
              <a:t>MSP430FR5994 with LEA</a:t>
            </a:r>
            <a:endParaRPr lang="en-US" dirty="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112</a:t>
            </a:fld>
            <a:endParaRPr lang="en-US">
              <a:solidFill>
                <a:srgbClr val="000000"/>
              </a:solidFill>
            </a:endParaRPr>
          </a:p>
        </p:txBody>
      </p:sp>
    </p:spTree>
    <p:extLst>
      <p:ext uri="{BB962C8B-B14F-4D97-AF65-F5344CB8AC3E}">
        <p14:creationId xmlns:p14="http://schemas.microsoft.com/office/powerpoint/2010/main" val="33205338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 xmlns:a16="http://schemas.microsoft.com/office/drawing/2014/main" id="{81567ECC-C06C-E742-ABB9-1037A6C7DEA4}"/>
              </a:ext>
            </a:extLst>
          </p:cNvPr>
          <p:cNvSpPr>
            <a:spLocks noGrp="1"/>
          </p:cNvSpPr>
          <p:nvPr>
            <p:ph type="title"/>
          </p:nvPr>
        </p:nvSpPr>
        <p:spPr/>
        <p:txBody>
          <a:bodyPr/>
          <a:lstStyle/>
          <a:p>
            <a:r>
              <a:rPr lang="en-US" dirty="0"/>
              <a:t>Our history of reinvention</a:t>
            </a:r>
          </a:p>
        </p:txBody>
      </p:sp>
      <p:grpSp>
        <p:nvGrpSpPr>
          <p:cNvPr id="3" name="Group 2">
            <a:extLst>
              <a:ext uri="{FF2B5EF4-FFF2-40B4-BE49-F238E27FC236}">
                <a16:creationId xmlns="" xmlns:a16="http://schemas.microsoft.com/office/drawing/2014/main" id="{DA0B0F5E-3F74-0C48-8399-C2B8AAFD4F8A}"/>
              </a:ext>
            </a:extLst>
          </p:cNvPr>
          <p:cNvGrpSpPr/>
          <p:nvPr/>
        </p:nvGrpSpPr>
        <p:grpSpPr>
          <a:xfrm>
            <a:off x="111372" y="1828807"/>
            <a:ext cx="8920020" cy="1326649"/>
            <a:chOff x="111372" y="1733383"/>
            <a:chExt cx="7904247" cy="1175576"/>
          </a:xfrm>
        </p:grpSpPr>
        <p:pic>
          <p:nvPicPr>
            <p:cNvPr id="69" name="Picture 68">
              <a:extLst>
                <a:ext uri="{FF2B5EF4-FFF2-40B4-BE49-F238E27FC236}">
                  <a16:creationId xmlns="" xmlns:a16="http://schemas.microsoft.com/office/drawing/2014/main" id="{2AB905AB-507C-BD4D-A183-E5EE654D4963}"/>
                </a:ext>
              </a:extLst>
            </p:cNvPr>
            <p:cNvPicPr>
              <a:picLocks noChangeAspect="1"/>
            </p:cNvPicPr>
            <p:nvPr/>
          </p:nvPicPr>
          <p:blipFill rotWithShape="1">
            <a:blip r:embed="rId3"/>
            <a:srcRect l="3611" r="25833" b="21609"/>
            <a:stretch/>
          </p:blipFill>
          <p:spPr>
            <a:xfrm>
              <a:off x="4099104" y="1733383"/>
              <a:ext cx="929905" cy="578104"/>
            </a:xfrm>
            <a:prstGeom prst="rect">
              <a:avLst/>
            </a:prstGeom>
            <a:ln w="3175">
              <a:noFill/>
            </a:ln>
          </p:spPr>
        </p:pic>
        <p:pic>
          <p:nvPicPr>
            <p:cNvPr id="71" name="Picture 70">
              <a:extLst>
                <a:ext uri="{FF2B5EF4-FFF2-40B4-BE49-F238E27FC236}">
                  <a16:creationId xmlns="" xmlns:a16="http://schemas.microsoft.com/office/drawing/2014/main" id="{0A268D40-CAAC-D645-BF60-0F01DB3BD54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10000"/>
                      </a14:imgEffect>
                    </a14:imgLayer>
                  </a14:imgProps>
                </a:ext>
                <a:ext uri="{28A0092B-C50C-407E-A947-70E740481C1C}">
                  <a14:useLocalDpi xmlns:a14="http://schemas.microsoft.com/office/drawing/2010/main" val="0"/>
                </a:ext>
              </a:extLst>
            </a:blip>
            <a:srcRect l="7143" t="4049" r="7143" b="15354"/>
            <a:stretch/>
          </p:blipFill>
          <p:spPr>
            <a:xfrm>
              <a:off x="6094109" y="1736237"/>
              <a:ext cx="922525" cy="580135"/>
            </a:xfrm>
            <a:prstGeom prst="rect">
              <a:avLst/>
            </a:prstGeom>
          </p:spPr>
        </p:pic>
        <p:grpSp>
          <p:nvGrpSpPr>
            <p:cNvPr id="73" name="Group 72">
              <a:extLst>
                <a:ext uri="{FF2B5EF4-FFF2-40B4-BE49-F238E27FC236}">
                  <a16:creationId xmlns="" xmlns:a16="http://schemas.microsoft.com/office/drawing/2014/main" id="{37DFBA9D-CC9F-CF43-BEB6-DACFEC7A5C75}"/>
                </a:ext>
              </a:extLst>
            </p:cNvPr>
            <p:cNvGrpSpPr/>
            <p:nvPr/>
          </p:nvGrpSpPr>
          <p:grpSpPr>
            <a:xfrm>
              <a:off x="7120266" y="2428028"/>
              <a:ext cx="883868" cy="480931"/>
              <a:chOff x="457275" y="1397078"/>
              <a:chExt cx="4471391" cy="2462348"/>
            </a:xfrm>
          </p:grpSpPr>
          <p:pic>
            <p:nvPicPr>
              <p:cNvPr id="74" name="Picture 73">
                <a:extLst>
                  <a:ext uri="{FF2B5EF4-FFF2-40B4-BE49-F238E27FC236}">
                    <a16:creationId xmlns="" xmlns:a16="http://schemas.microsoft.com/office/drawing/2014/main" id="{3FD1C6BC-3A4E-E048-8282-783C0BADFA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95385" y="1471135"/>
                <a:ext cx="1479768" cy="606348"/>
              </a:xfrm>
              <a:prstGeom prst="rect">
                <a:avLst/>
              </a:prstGeom>
            </p:spPr>
          </p:pic>
          <p:pic>
            <p:nvPicPr>
              <p:cNvPr id="75" name="Picture 74">
                <a:extLst>
                  <a:ext uri="{FF2B5EF4-FFF2-40B4-BE49-F238E27FC236}">
                    <a16:creationId xmlns="" xmlns:a16="http://schemas.microsoft.com/office/drawing/2014/main" id="{EDAD8DB8-FA83-D044-8E3F-B20DD92B56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293" y="1853299"/>
                <a:ext cx="2279005" cy="881433"/>
              </a:xfrm>
              <a:prstGeom prst="rect">
                <a:avLst/>
              </a:prstGeom>
            </p:spPr>
          </p:pic>
          <p:pic>
            <p:nvPicPr>
              <p:cNvPr id="76" name="Picture 75">
                <a:extLst>
                  <a:ext uri="{FF2B5EF4-FFF2-40B4-BE49-F238E27FC236}">
                    <a16:creationId xmlns="" xmlns:a16="http://schemas.microsoft.com/office/drawing/2014/main" id="{9EC91360-4D08-9541-B793-C80685DEEA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9771" y="1397078"/>
                <a:ext cx="2974648" cy="2462348"/>
              </a:xfrm>
              <a:prstGeom prst="rect">
                <a:avLst/>
              </a:prstGeom>
            </p:spPr>
          </p:pic>
          <p:pic>
            <p:nvPicPr>
              <p:cNvPr id="77" name="Picture 76">
                <a:extLst>
                  <a:ext uri="{FF2B5EF4-FFF2-40B4-BE49-F238E27FC236}">
                    <a16:creationId xmlns="" xmlns:a16="http://schemas.microsoft.com/office/drawing/2014/main" id="{0CBF9C22-6E8F-BE49-916C-5477FE8A67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5804" y="2582461"/>
                <a:ext cx="1348384" cy="420314"/>
              </a:xfrm>
              <a:prstGeom prst="rect">
                <a:avLst/>
              </a:prstGeom>
            </p:spPr>
          </p:pic>
          <p:pic>
            <p:nvPicPr>
              <p:cNvPr id="78" name="Picture 77">
                <a:extLst>
                  <a:ext uri="{FF2B5EF4-FFF2-40B4-BE49-F238E27FC236}">
                    <a16:creationId xmlns="" xmlns:a16="http://schemas.microsoft.com/office/drawing/2014/main" id="{EBE5407E-218D-ED44-B835-292BAFAFAC9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7275" y="2576406"/>
                <a:ext cx="1777625" cy="1072070"/>
              </a:xfrm>
              <a:prstGeom prst="rect">
                <a:avLst/>
              </a:prstGeom>
            </p:spPr>
          </p:pic>
          <p:pic>
            <p:nvPicPr>
              <p:cNvPr id="79" name="Picture 78">
                <a:extLst>
                  <a:ext uri="{FF2B5EF4-FFF2-40B4-BE49-F238E27FC236}">
                    <a16:creationId xmlns="" xmlns:a16="http://schemas.microsoft.com/office/drawing/2014/main" id="{69D3768B-7A3F-A442-9622-A7083427AB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95385" y="1882910"/>
                <a:ext cx="1933281" cy="1355684"/>
              </a:xfrm>
              <a:prstGeom prst="rect">
                <a:avLst/>
              </a:prstGeom>
            </p:spPr>
          </p:pic>
        </p:grpSp>
        <p:pic>
          <p:nvPicPr>
            <p:cNvPr id="70" name="Picture 69">
              <a:extLst>
                <a:ext uri="{FF2B5EF4-FFF2-40B4-BE49-F238E27FC236}">
                  <a16:creationId xmlns="" xmlns:a16="http://schemas.microsoft.com/office/drawing/2014/main" id="{6A9EED27-5B16-854D-AC39-168984763A11}"/>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1008" t="22972" r="21008" b="26722"/>
            <a:stretch/>
          </p:blipFill>
          <p:spPr>
            <a:xfrm>
              <a:off x="5099266" y="2314166"/>
              <a:ext cx="915145" cy="575033"/>
            </a:xfrm>
            <a:prstGeom prst="rect">
              <a:avLst/>
            </a:prstGeom>
            <a:ln w="3175">
              <a:solidFill>
                <a:schemeClr val="bg2">
                  <a:lumMod val="60000"/>
                  <a:lumOff val="40000"/>
                </a:schemeClr>
              </a:solidFill>
            </a:ln>
          </p:spPr>
        </p:pic>
        <p:pic>
          <p:nvPicPr>
            <p:cNvPr id="56" name="Picture 55">
              <a:extLst>
                <a:ext uri="{FF2B5EF4-FFF2-40B4-BE49-F238E27FC236}">
                  <a16:creationId xmlns="" xmlns:a16="http://schemas.microsoft.com/office/drawing/2014/main" id="{40C98F95-85B5-B94B-ADFE-E5B3821A8CBF}"/>
                </a:ext>
              </a:extLst>
            </p:cNvPr>
            <p:cNvPicPr>
              <a:picLocks/>
            </p:cNvPicPr>
            <p:nvPr/>
          </p:nvPicPr>
          <p:blipFill rotWithShape="1">
            <a:blip r:embed="rId13" cstate="print">
              <a:extLst>
                <a:ext uri="{BEBA8EAE-BF5A-486C-A8C5-ECC9F3942E4B}">
                  <a14:imgProps xmlns:a14="http://schemas.microsoft.com/office/drawing/2010/main">
                    <a14:imgLayer r:embed="rId14">
                      <a14:imgEffect>
                        <a14:colorTemperature colorTemp="6170"/>
                      </a14:imgEffect>
                      <a14:imgEffect>
                        <a14:saturation sat="98000"/>
                      </a14:imgEffect>
                      <a14:imgEffect>
                        <a14:brightnessContrast bright="2000" contrast="-14000"/>
                      </a14:imgEffect>
                    </a14:imgLayer>
                  </a14:imgProps>
                </a:ext>
                <a:ext uri="{28A0092B-C50C-407E-A947-70E740481C1C}">
                  <a14:useLocalDpi xmlns:a14="http://schemas.microsoft.com/office/drawing/2010/main" val="0"/>
                </a:ext>
              </a:extLst>
            </a:blip>
            <a:srcRect l="7869" t="-152" r="23626" b="19909"/>
            <a:stretch/>
          </p:blipFill>
          <p:spPr>
            <a:xfrm>
              <a:off x="3101353" y="2322266"/>
              <a:ext cx="922525" cy="573506"/>
            </a:xfrm>
            <a:prstGeom prst="rect">
              <a:avLst/>
            </a:prstGeom>
            <a:ln w="3175">
              <a:noFill/>
            </a:ln>
          </p:spPr>
        </p:pic>
        <p:pic>
          <p:nvPicPr>
            <p:cNvPr id="36" name="Picture 35">
              <a:extLst>
                <a:ext uri="{FF2B5EF4-FFF2-40B4-BE49-F238E27FC236}">
                  <a16:creationId xmlns="" xmlns:a16="http://schemas.microsoft.com/office/drawing/2014/main" id="{89DAC911-D9AB-D244-8CFE-51573B9C6369}"/>
                </a:ext>
              </a:extLst>
            </p:cNvPr>
            <p:cNvPicPr>
              <a:picLocks/>
            </p:cNvPicPr>
            <p:nvPr/>
          </p:nvPicPr>
          <p:blipFill rotWithShape="1">
            <a:blip r:embed="rId15" cstate="print">
              <a:extLst>
                <a:ext uri="{28A0092B-C50C-407E-A947-70E740481C1C}">
                  <a14:useLocalDpi xmlns:a14="http://schemas.microsoft.com/office/drawing/2010/main" val="0"/>
                </a:ext>
              </a:extLst>
            </a:blip>
            <a:srcRect l="-7726" t="-11930" r="14525" b="-6251"/>
            <a:stretch/>
          </p:blipFill>
          <p:spPr>
            <a:xfrm>
              <a:off x="1110048" y="2315007"/>
              <a:ext cx="922525" cy="580766"/>
            </a:xfrm>
            <a:prstGeom prst="rect">
              <a:avLst/>
            </a:prstGeom>
            <a:ln w="6350">
              <a:solidFill>
                <a:schemeClr val="bg2"/>
              </a:solidFill>
            </a:ln>
          </p:spPr>
        </p:pic>
        <p:pic>
          <p:nvPicPr>
            <p:cNvPr id="39" name="Picture 38">
              <a:extLst>
                <a:ext uri="{FF2B5EF4-FFF2-40B4-BE49-F238E27FC236}">
                  <a16:creationId xmlns="" xmlns:a16="http://schemas.microsoft.com/office/drawing/2014/main" id="{9A22299D-773B-0847-AB17-0CF4F89127A3}"/>
                </a:ext>
              </a:extLst>
            </p:cNvPr>
            <p:cNvPicPr>
              <a:picLocks noChangeAspect="1"/>
            </p:cNvPicPr>
            <p:nvPr/>
          </p:nvPicPr>
          <p:blipFill rotWithShape="1">
            <a:blip r:embed="rId16" cstate="print">
              <a:alphaModFix amt="77000"/>
              <a:extLst>
                <a:ext uri="{BEBA8EAE-BF5A-486C-A8C5-ECC9F3942E4B}">
                  <a14:imgProps xmlns:a14="http://schemas.microsoft.com/office/drawing/2010/main">
                    <a14:imgLayer r:embed="rId17">
                      <a14:imgEffect>
                        <a14:brightnessContrast bright="22000" contrast="-17000"/>
                      </a14:imgEffect>
                    </a14:imgLayer>
                  </a14:imgProps>
                </a:ext>
                <a:ext uri="{28A0092B-C50C-407E-A947-70E740481C1C}">
                  <a14:useLocalDpi xmlns:a14="http://schemas.microsoft.com/office/drawing/2010/main" val="0"/>
                </a:ext>
              </a:extLst>
            </a:blip>
            <a:srcRect t="407" b="407"/>
            <a:stretch/>
          </p:blipFill>
          <p:spPr>
            <a:xfrm>
              <a:off x="2111124" y="1733383"/>
              <a:ext cx="919937" cy="584307"/>
            </a:xfrm>
            <a:prstGeom prst="rect">
              <a:avLst/>
            </a:prstGeom>
            <a:ln w="3175">
              <a:solidFill>
                <a:schemeClr val="tx1">
                  <a:lumMod val="50000"/>
                  <a:lumOff val="50000"/>
                </a:schemeClr>
              </a:solidFill>
            </a:ln>
          </p:spPr>
        </p:pic>
        <p:pic>
          <p:nvPicPr>
            <p:cNvPr id="44" name="Picture 43">
              <a:extLst>
                <a:ext uri="{FF2B5EF4-FFF2-40B4-BE49-F238E27FC236}">
                  <a16:creationId xmlns="" xmlns:a16="http://schemas.microsoft.com/office/drawing/2014/main" id="{6C6D1508-8405-6A49-BCD6-01B7FA78CC17}"/>
                </a:ext>
              </a:extLst>
            </p:cNvPr>
            <p:cNvPicPr>
              <a:picLocks noChangeAspect="1"/>
            </p:cNvPicPr>
            <p:nvPr/>
          </p:nvPicPr>
          <p:blipFill rotWithShape="1">
            <a:blip r:embed="rId18" cstate="print">
              <a:extLst>
                <a:ext uri="{BEBA8EAE-BF5A-486C-A8C5-ECC9F3942E4B}">
                  <a14:imgProps xmlns:a14="http://schemas.microsoft.com/office/drawing/2010/main">
                    <a14:imgLayer r:embed="rId19">
                      <a14:imgEffect>
                        <a14:brightnessContrast bright="15000" contrast="8000"/>
                      </a14:imgEffect>
                    </a14:imgLayer>
                  </a14:imgProps>
                </a:ext>
                <a:ext uri="{28A0092B-C50C-407E-A947-70E740481C1C}">
                  <a14:useLocalDpi xmlns:a14="http://schemas.microsoft.com/office/drawing/2010/main" val="0"/>
                </a:ext>
              </a:extLst>
            </a:blip>
            <a:srcRect l="124" t="2375" r="7270" b="2375"/>
            <a:stretch/>
          </p:blipFill>
          <p:spPr>
            <a:xfrm>
              <a:off x="111372" y="1734241"/>
              <a:ext cx="922525" cy="581981"/>
            </a:xfrm>
            <a:prstGeom prst="rect">
              <a:avLst/>
            </a:prstGeom>
            <a:ln w="6350">
              <a:solidFill>
                <a:schemeClr val="bg1">
                  <a:lumMod val="50000"/>
                </a:schemeClr>
              </a:solidFill>
            </a:ln>
          </p:spPr>
        </p:pic>
        <p:sp>
          <p:nvSpPr>
            <p:cNvPr id="19" name="Rectangular Callout 18">
              <a:extLst>
                <a:ext uri="{FF2B5EF4-FFF2-40B4-BE49-F238E27FC236}">
                  <a16:creationId xmlns="" xmlns:a16="http://schemas.microsoft.com/office/drawing/2014/main" id="{C0189191-4800-C348-BB8C-8EA3717D75A2}"/>
                </a:ext>
              </a:extLst>
            </p:cNvPr>
            <p:cNvSpPr/>
            <p:nvPr/>
          </p:nvSpPr>
          <p:spPr>
            <a:xfrm rot="10800000">
              <a:off x="112297" y="2315007"/>
              <a:ext cx="922525" cy="580766"/>
            </a:xfrm>
            <a:prstGeom prst="wedgeRectCallout">
              <a:avLst>
                <a:gd name="adj1" fmla="val 19870"/>
                <a:gd name="adj2" fmla="val 65992"/>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5" name="TextBox 24">
              <a:extLst>
                <a:ext uri="{FF2B5EF4-FFF2-40B4-BE49-F238E27FC236}">
                  <a16:creationId xmlns="" xmlns:a16="http://schemas.microsoft.com/office/drawing/2014/main" id="{1CF9812C-DE0B-3242-879E-F9D17D591D2F}"/>
                </a:ext>
              </a:extLst>
            </p:cNvPr>
            <p:cNvSpPr txBox="1"/>
            <p:nvPr/>
          </p:nvSpPr>
          <p:spPr>
            <a:xfrm>
              <a:off x="140564" y="2418309"/>
              <a:ext cx="882773"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1930s</a:t>
              </a:r>
              <a:endParaRPr lang="en-US" sz="1000" dirty="0">
                <a:solidFill>
                  <a:srgbClr val="FFFFFF"/>
                </a:solidFill>
              </a:endParaRPr>
            </a:p>
            <a:p>
              <a:pPr algn="ctr"/>
              <a:r>
                <a:rPr lang="en-US" sz="1000" dirty="0">
                  <a:solidFill>
                    <a:srgbClr val="FFFFFF"/>
                  </a:solidFill>
                </a:rPr>
                <a:t>Oil exploration</a:t>
              </a:r>
            </a:p>
          </p:txBody>
        </p:sp>
        <p:sp>
          <p:nvSpPr>
            <p:cNvPr id="37" name="Rectangular Callout 36">
              <a:extLst>
                <a:ext uri="{FF2B5EF4-FFF2-40B4-BE49-F238E27FC236}">
                  <a16:creationId xmlns="" xmlns:a16="http://schemas.microsoft.com/office/drawing/2014/main" id="{8A8A7FD7-0A14-8F47-AC95-E2388C725E3F}"/>
                </a:ext>
              </a:extLst>
            </p:cNvPr>
            <p:cNvSpPr/>
            <p:nvPr/>
          </p:nvSpPr>
          <p:spPr>
            <a:xfrm>
              <a:off x="1110048" y="1736601"/>
              <a:ext cx="922525" cy="580766"/>
            </a:xfrm>
            <a:prstGeom prst="wedgeRectCallout">
              <a:avLst>
                <a:gd name="adj1" fmla="val 19870"/>
                <a:gd name="adj2" fmla="val 65992"/>
              </a:avLst>
            </a:prstGeom>
            <a:solidFill>
              <a:schemeClr val="bg2"/>
            </a:solidFill>
            <a:ln w="158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38" name="TextBox 37">
              <a:extLst>
                <a:ext uri="{FF2B5EF4-FFF2-40B4-BE49-F238E27FC236}">
                  <a16:creationId xmlns="" xmlns:a16="http://schemas.microsoft.com/office/drawing/2014/main" id="{B20C1E0D-FDC3-BF4A-9AA8-F956B384E2CB}"/>
                </a:ext>
              </a:extLst>
            </p:cNvPr>
            <p:cNvSpPr txBox="1"/>
            <p:nvPr/>
          </p:nvSpPr>
          <p:spPr>
            <a:xfrm>
              <a:off x="1138315" y="1839903"/>
              <a:ext cx="882773"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1940s</a:t>
              </a:r>
              <a:endParaRPr lang="en-US" sz="1000" dirty="0">
                <a:solidFill>
                  <a:srgbClr val="FFFFFF"/>
                </a:solidFill>
              </a:endParaRPr>
            </a:p>
            <a:p>
              <a:pPr algn="ctr"/>
              <a:r>
                <a:rPr lang="en-US" sz="1000" dirty="0">
                  <a:solidFill>
                    <a:srgbClr val="FFFFFF"/>
                  </a:solidFill>
                </a:rPr>
                <a:t>Defense systems</a:t>
              </a:r>
            </a:p>
          </p:txBody>
        </p:sp>
        <p:sp>
          <p:nvSpPr>
            <p:cNvPr id="46" name="Rectangular Callout 45">
              <a:extLst>
                <a:ext uri="{FF2B5EF4-FFF2-40B4-BE49-F238E27FC236}">
                  <a16:creationId xmlns="" xmlns:a16="http://schemas.microsoft.com/office/drawing/2014/main" id="{BC2ED939-EF34-0F49-BA00-8A65721B9A05}"/>
                </a:ext>
              </a:extLst>
            </p:cNvPr>
            <p:cNvSpPr/>
            <p:nvPr/>
          </p:nvSpPr>
          <p:spPr>
            <a:xfrm rot="10800000">
              <a:off x="2108536" y="2315007"/>
              <a:ext cx="922525" cy="580766"/>
            </a:xfrm>
            <a:prstGeom prst="wedgeRectCallout">
              <a:avLst>
                <a:gd name="adj1" fmla="val 19870"/>
                <a:gd name="adj2" fmla="val 65992"/>
              </a:avLst>
            </a:prstGeom>
            <a:solidFill>
              <a:schemeClr val="accent3"/>
            </a:solidFill>
            <a:ln w="31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48" name="TextBox 47">
              <a:extLst>
                <a:ext uri="{FF2B5EF4-FFF2-40B4-BE49-F238E27FC236}">
                  <a16:creationId xmlns="" xmlns:a16="http://schemas.microsoft.com/office/drawing/2014/main" id="{20831723-7520-8841-A57A-F63067BEA8BF}"/>
                </a:ext>
              </a:extLst>
            </p:cNvPr>
            <p:cNvSpPr txBox="1"/>
            <p:nvPr/>
          </p:nvSpPr>
          <p:spPr>
            <a:xfrm>
              <a:off x="2139609" y="2418309"/>
              <a:ext cx="882773"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1950s</a:t>
              </a:r>
              <a:endParaRPr lang="en-US" sz="1000" dirty="0">
                <a:solidFill>
                  <a:srgbClr val="FFFFFF"/>
                </a:solidFill>
              </a:endParaRPr>
            </a:p>
            <a:p>
              <a:pPr algn="ctr"/>
              <a:r>
                <a:rPr lang="en-US" sz="1000" dirty="0">
                  <a:solidFill>
                    <a:srgbClr val="FFFFFF"/>
                  </a:solidFill>
                </a:rPr>
                <a:t>Integrated circuit</a:t>
              </a:r>
            </a:p>
          </p:txBody>
        </p:sp>
        <p:sp>
          <p:nvSpPr>
            <p:cNvPr id="54" name="Rectangular Callout 53">
              <a:extLst>
                <a:ext uri="{FF2B5EF4-FFF2-40B4-BE49-F238E27FC236}">
                  <a16:creationId xmlns="" xmlns:a16="http://schemas.microsoft.com/office/drawing/2014/main" id="{7958C11A-6DF3-3449-BA49-DF44FBED31EB}"/>
                </a:ext>
              </a:extLst>
            </p:cNvPr>
            <p:cNvSpPr/>
            <p:nvPr/>
          </p:nvSpPr>
          <p:spPr>
            <a:xfrm>
              <a:off x="3106287" y="1736601"/>
              <a:ext cx="907765" cy="580766"/>
            </a:xfrm>
            <a:prstGeom prst="wedgeRectCallout">
              <a:avLst>
                <a:gd name="adj1" fmla="val 19870"/>
                <a:gd name="adj2" fmla="val 65992"/>
              </a:avLst>
            </a:prstGeom>
            <a:solidFill>
              <a:schemeClr val="bg2">
                <a:lumMod val="60000"/>
                <a:lumOff val="40000"/>
              </a:schemeClr>
            </a:solidFill>
            <a:ln w="1587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5" name="TextBox 54">
              <a:extLst>
                <a:ext uri="{FF2B5EF4-FFF2-40B4-BE49-F238E27FC236}">
                  <a16:creationId xmlns="" xmlns:a16="http://schemas.microsoft.com/office/drawing/2014/main" id="{838C3D4A-9A5F-E14D-ACDA-9EFD30D17B99}"/>
                </a:ext>
              </a:extLst>
            </p:cNvPr>
            <p:cNvSpPr txBox="1"/>
            <p:nvPr/>
          </p:nvSpPr>
          <p:spPr>
            <a:xfrm>
              <a:off x="3110771" y="1839903"/>
              <a:ext cx="916807"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1970s</a:t>
              </a:r>
              <a:endParaRPr lang="en-US" sz="1000" dirty="0">
                <a:solidFill>
                  <a:srgbClr val="FFFFFF"/>
                </a:solidFill>
              </a:endParaRPr>
            </a:p>
            <a:p>
              <a:pPr algn="ctr"/>
              <a:r>
                <a:rPr lang="en-US" sz="1000" spc="-50" dirty="0">
                  <a:solidFill>
                    <a:srgbClr val="FFFFFF"/>
                  </a:solidFill>
                </a:rPr>
                <a:t>Microprocessors</a:t>
              </a:r>
            </a:p>
          </p:txBody>
        </p:sp>
        <p:sp>
          <p:nvSpPr>
            <p:cNvPr id="61" name="Rectangular Callout 60">
              <a:extLst>
                <a:ext uri="{FF2B5EF4-FFF2-40B4-BE49-F238E27FC236}">
                  <a16:creationId xmlns="" xmlns:a16="http://schemas.microsoft.com/office/drawing/2014/main" id="{E4049530-9433-384C-819F-25151CB754A2}"/>
                </a:ext>
              </a:extLst>
            </p:cNvPr>
            <p:cNvSpPr/>
            <p:nvPr/>
          </p:nvSpPr>
          <p:spPr>
            <a:xfrm rot="10800000">
              <a:off x="4103895" y="2314643"/>
              <a:ext cx="915145" cy="580766"/>
            </a:xfrm>
            <a:prstGeom prst="wedgeRectCallout">
              <a:avLst>
                <a:gd name="adj1" fmla="val 20431"/>
                <a:gd name="adj2" fmla="val 64238"/>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2" name="TextBox 61">
              <a:extLst>
                <a:ext uri="{FF2B5EF4-FFF2-40B4-BE49-F238E27FC236}">
                  <a16:creationId xmlns="" xmlns:a16="http://schemas.microsoft.com/office/drawing/2014/main" id="{1A6F3C81-A48C-B740-92C8-17A83A5863AF}"/>
                </a:ext>
              </a:extLst>
            </p:cNvPr>
            <p:cNvSpPr txBox="1"/>
            <p:nvPr/>
          </p:nvSpPr>
          <p:spPr>
            <a:xfrm>
              <a:off x="4127372" y="2417945"/>
              <a:ext cx="882773"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1980s</a:t>
              </a:r>
              <a:endParaRPr lang="en-US" sz="1000" dirty="0">
                <a:solidFill>
                  <a:srgbClr val="FFFFFF"/>
                </a:solidFill>
              </a:endParaRPr>
            </a:p>
            <a:p>
              <a:pPr algn="ctr"/>
              <a:r>
                <a:rPr lang="en-US" sz="1000" dirty="0">
                  <a:solidFill>
                    <a:srgbClr val="FFFFFF"/>
                  </a:solidFill>
                </a:rPr>
                <a:t>DSP, DLP</a:t>
              </a:r>
              <a:r>
                <a:rPr lang="en-US" sz="1000" baseline="30000" dirty="0">
                  <a:solidFill>
                    <a:srgbClr val="FFFFFF"/>
                  </a:solidFill>
                </a:rPr>
                <a:t>®</a:t>
              </a:r>
              <a:r>
                <a:rPr lang="en-US" sz="1000" dirty="0">
                  <a:solidFill>
                    <a:srgbClr val="FFFFFF"/>
                  </a:solidFill>
                </a:rPr>
                <a:t> Cinema</a:t>
              </a:r>
            </a:p>
          </p:txBody>
        </p:sp>
        <p:sp>
          <p:nvSpPr>
            <p:cNvPr id="63" name="Rectangular Callout 62">
              <a:extLst>
                <a:ext uri="{FF2B5EF4-FFF2-40B4-BE49-F238E27FC236}">
                  <a16:creationId xmlns="" xmlns:a16="http://schemas.microsoft.com/office/drawing/2014/main" id="{23FC1B71-DD12-E147-8C24-027C7EBA4C67}"/>
                </a:ext>
              </a:extLst>
            </p:cNvPr>
            <p:cNvSpPr/>
            <p:nvPr/>
          </p:nvSpPr>
          <p:spPr>
            <a:xfrm>
              <a:off x="5096855" y="1736237"/>
              <a:ext cx="922525" cy="580766"/>
            </a:xfrm>
            <a:prstGeom prst="wedgeRectCallout">
              <a:avLst>
                <a:gd name="adj1" fmla="val 19870"/>
                <a:gd name="adj2" fmla="val 65992"/>
              </a:avLst>
            </a:prstGeom>
            <a:solidFill>
              <a:schemeClr val="bg2"/>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4" name="TextBox 63">
              <a:extLst>
                <a:ext uri="{FF2B5EF4-FFF2-40B4-BE49-F238E27FC236}">
                  <a16:creationId xmlns="" xmlns:a16="http://schemas.microsoft.com/office/drawing/2014/main" id="{32A9D819-8714-BB45-9200-E26165111E7A}"/>
                </a:ext>
              </a:extLst>
            </p:cNvPr>
            <p:cNvSpPr txBox="1"/>
            <p:nvPr/>
          </p:nvSpPr>
          <p:spPr>
            <a:xfrm>
              <a:off x="5125122" y="1839539"/>
              <a:ext cx="882773"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2000s</a:t>
              </a:r>
              <a:endParaRPr lang="en-US" sz="1000" dirty="0">
                <a:solidFill>
                  <a:srgbClr val="FFFFFF"/>
                </a:solidFill>
              </a:endParaRPr>
            </a:p>
            <a:p>
              <a:pPr algn="ctr"/>
              <a:r>
                <a:rPr lang="en-US" sz="1000" dirty="0">
                  <a:solidFill>
                    <a:srgbClr val="FFFFFF"/>
                  </a:solidFill>
                </a:rPr>
                <a:t>Analog and Embedded</a:t>
              </a:r>
            </a:p>
          </p:txBody>
        </p:sp>
        <p:sp>
          <p:nvSpPr>
            <p:cNvPr id="65" name="Rectangular Callout 64">
              <a:extLst>
                <a:ext uri="{FF2B5EF4-FFF2-40B4-BE49-F238E27FC236}">
                  <a16:creationId xmlns="" xmlns:a16="http://schemas.microsoft.com/office/drawing/2014/main" id="{47AFEE4F-7C25-3146-B262-A11561FAB573}"/>
                </a:ext>
              </a:extLst>
            </p:cNvPr>
            <p:cNvSpPr/>
            <p:nvPr/>
          </p:nvSpPr>
          <p:spPr>
            <a:xfrm rot="10800000">
              <a:off x="6095343" y="2314643"/>
              <a:ext cx="922525" cy="580766"/>
            </a:xfrm>
            <a:prstGeom prst="wedgeRectCallout">
              <a:avLst>
                <a:gd name="adj1" fmla="val 19870"/>
                <a:gd name="adj2" fmla="val 65992"/>
              </a:avLst>
            </a:prstGeom>
            <a:solidFill>
              <a:schemeClr val="accent3"/>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6" name="TextBox 65">
              <a:extLst>
                <a:ext uri="{FF2B5EF4-FFF2-40B4-BE49-F238E27FC236}">
                  <a16:creationId xmlns="" xmlns:a16="http://schemas.microsoft.com/office/drawing/2014/main" id="{BCDC36AA-D1EB-FA4C-8B4C-4E61DCAA4C25}"/>
                </a:ext>
              </a:extLst>
            </p:cNvPr>
            <p:cNvSpPr txBox="1"/>
            <p:nvPr/>
          </p:nvSpPr>
          <p:spPr>
            <a:xfrm>
              <a:off x="6100468" y="2422986"/>
              <a:ext cx="913847"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2000s</a:t>
              </a:r>
              <a:endParaRPr lang="en-US" sz="1000" dirty="0">
                <a:solidFill>
                  <a:srgbClr val="FFFFFF"/>
                </a:solidFill>
              </a:endParaRPr>
            </a:p>
            <a:p>
              <a:pPr algn="ctr"/>
              <a:r>
                <a:rPr lang="en-US" sz="1000" dirty="0">
                  <a:solidFill>
                    <a:srgbClr val="FFFFFF"/>
                  </a:solidFill>
                </a:rPr>
                <a:t>Applied research – Kilby Labs</a:t>
              </a:r>
            </a:p>
          </p:txBody>
        </p:sp>
        <p:sp>
          <p:nvSpPr>
            <p:cNvPr id="67" name="Rectangular Callout 66">
              <a:extLst>
                <a:ext uri="{FF2B5EF4-FFF2-40B4-BE49-F238E27FC236}">
                  <a16:creationId xmlns="" xmlns:a16="http://schemas.microsoft.com/office/drawing/2014/main" id="{9F8B64BF-57AA-684C-8806-2CB39609994F}"/>
                </a:ext>
              </a:extLst>
            </p:cNvPr>
            <p:cNvSpPr/>
            <p:nvPr/>
          </p:nvSpPr>
          <p:spPr>
            <a:xfrm>
              <a:off x="7093094" y="1736237"/>
              <a:ext cx="922525" cy="580766"/>
            </a:xfrm>
            <a:prstGeom prst="wedgeRectCallout">
              <a:avLst>
                <a:gd name="adj1" fmla="val 19870"/>
                <a:gd name="adj2" fmla="val 65992"/>
              </a:avLst>
            </a:prstGeom>
            <a:solidFill>
              <a:schemeClr val="tx2"/>
            </a:solid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8" name="TextBox 67">
              <a:extLst>
                <a:ext uri="{FF2B5EF4-FFF2-40B4-BE49-F238E27FC236}">
                  <a16:creationId xmlns="" xmlns:a16="http://schemas.microsoft.com/office/drawing/2014/main" id="{BC38CBF6-29E5-6242-9C2D-D404FF66CED0}"/>
                </a:ext>
              </a:extLst>
            </p:cNvPr>
            <p:cNvSpPr txBox="1"/>
            <p:nvPr/>
          </p:nvSpPr>
          <p:spPr>
            <a:xfrm>
              <a:off x="7097578" y="1839539"/>
              <a:ext cx="916807" cy="371803"/>
            </a:xfrm>
            <a:prstGeom prst="rect">
              <a:avLst/>
            </a:prstGeom>
            <a:noFill/>
            <a:ln>
              <a:noFill/>
            </a:ln>
            <a:effectLst/>
          </p:spPr>
          <p:style>
            <a:lnRef idx="1">
              <a:schemeClr val="accent3"/>
            </a:lnRef>
            <a:fillRef idx="3">
              <a:schemeClr val="accent3"/>
            </a:fillRef>
            <a:effectRef idx="2">
              <a:schemeClr val="accent3"/>
            </a:effectRef>
            <a:fontRef idx="minor">
              <a:schemeClr val="lt1"/>
            </a:fontRef>
          </p:style>
          <p:txBody>
            <a:bodyPr wrap="square" lIns="91432" tIns="45717" rIns="91432" bIns="45717" rtlCol="0" anchor="ctr">
              <a:noAutofit/>
            </a:bodyPr>
            <a:lstStyle>
              <a:defPPr>
                <a:defRPr lang="en-US"/>
              </a:defPPr>
              <a:lvl1pPr lvl="0">
                <a:defRPr>
                  <a:solidFill>
                    <a:schemeClr val="lt1"/>
                  </a:solidFill>
                  <a:latin typeface="+mn-lt"/>
                  <a:cs typeface="+mn-cs"/>
                </a:defRPr>
              </a:lvl1pPr>
              <a:lvl2pPr>
                <a:defRPr>
                  <a:solidFill>
                    <a:schemeClr val="lt1"/>
                  </a:solidFill>
                  <a:latin typeface="+mn-lt"/>
                  <a:cs typeface="+mn-cs"/>
                </a:defRPr>
              </a:lvl2pPr>
              <a:lvl3pPr>
                <a:defRPr>
                  <a:solidFill>
                    <a:schemeClr val="lt1"/>
                  </a:solidFill>
                  <a:latin typeface="+mn-lt"/>
                  <a:cs typeface="+mn-cs"/>
                </a:defRPr>
              </a:lvl3pPr>
              <a:lvl4pPr>
                <a:defRPr>
                  <a:solidFill>
                    <a:schemeClr val="lt1"/>
                  </a:solidFill>
                  <a:latin typeface="+mn-lt"/>
                  <a:cs typeface="+mn-cs"/>
                </a:defRPr>
              </a:lvl4pPr>
              <a:lvl5pPr>
                <a:defRPr>
                  <a:solidFill>
                    <a:schemeClr val="lt1"/>
                  </a:solidFill>
                  <a:latin typeface="+mn-lt"/>
                  <a:cs typeface="+mn-cs"/>
                </a:defRPr>
              </a:lvl5pPr>
              <a:lvl6pPr>
                <a:defRPr>
                  <a:solidFill>
                    <a:schemeClr val="lt1"/>
                  </a:solidFill>
                  <a:latin typeface="+mn-lt"/>
                  <a:cs typeface="+mn-cs"/>
                </a:defRPr>
              </a:lvl6pPr>
              <a:lvl7pPr>
                <a:defRPr>
                  <a:solidFill>
                    <a:schemeClr val="lt1"/>
                  </a:solidFill>
                  <a:latin typeface="+mn-lt"/>
                  <a:cs typeface="+mn-cs"/>
                </a:defRPr>
              </a:lvl7pPr>
              <a:lvl8pPr>
                <a:defRPr>
                  <a:solidFill>
                    <a:schemeClr val="lt1"/>
                  </a:solidFill>
                  <a:latin typeface="+mn-lt"/>
                  <a:cs typeface="+mn-cs"/>
                </a:defRPr>
              </a:lvl8pPr>
              <a:lvl9pPr>
                <a:defRPr>
                  <a:solidFill>
                    <a:schemeClr val="lt1"/>
                  </a:solidFill>
                  <a:latin typeface="+mn-lt"/>
                  <a:cs typeface="+mn-cs"/>
                </a:defRPr>
              </a:lvl9pPr>
            </a:lstStyle>
            <a:p>
              <a:pPr algn="ctr"/>
              <a:r>
                <a:rPr lang="en-US" sz="1000" b="1" dirty="0">
                  <a:solidFill>
                    <a:srgbClr val="FFFFFF"/>
                  </a:solidFill>
                </a:rPr>
                <a:t>Present day</a:t>
              </a:r>
              <a:endParaRPr lang="en-US" sz="1000" dirty="0">
                <a:solidFill>
                  <a:srgbClr val="FFFFFF"/>
                </a:solidFill>
              </a:endParaRPr>
            </a:p>
            <a:p>
              <a:pPr algn="ctr"/>
              <a:r>
                <a:rPr lang="en-US" sz="1000" dirty="0">
                  <a:solidFill>
                    <a:srgbClr val="FFFFFF"/>
                  </a:solidFill>
                </a:rPr>
                <a:t>Industrial and automotive technologies</a:t>
              </a:r>
            </a:p>
          </p:txBody>
        </p:sp>
      </p:grpSp>
      <p:sp>
        <p:nvSpPr>
          <p:cNvPr id="4" name="Rectangle 3">
            <a:extLst>
              <a:ext uri="{FF2B5EF4-FFF2-40B4-BE49-F238E27FC236}">
                <a16:creationId xmlns="" xmlns:a16="http://schemas.microsoft.com/office/drawing/2014/main" id="{F8C54603-9CD3-6F4F-9217-BAE6B089F185}"/>
              </a:ext>
            </a:extLst>
          </p:cNvPr>
          <p:cNvSpPr/>
          <p:nvPr/>
        </p:nvSpPr>
        <p:spPr>
          <a:xfrm>
            <a:off x="111375" y="1176796"/>
            <a:ext cx="8907059" cy="5645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solidFill>
                <a:srgbClr val="FFFFFF"/>
              </a:solidFill>
            </a:endParaRPr>
          </a:p>
        </p:txBody>
      </p:sp>
      <p:sp>
        <p:nvSpPr>
          <p:cNvPr id="40" name="Rectangle 39">
            <a:extLst>
              <a:ext uri="{FF2B5EF4-FFF2-40B4-BE49-F238E27FC236}">
                <a16:creationId xmlns="" xmlns:a16="http://schemas.microsoft.com/office/drawing/2014/main" id="{F616A54F-F240-3349-BEF7-CDABEAAD08D9}"/>
              </a:ext>
            </a:extLst>
          </p:cNvPr>
          <p:cNvSpPr/>
          <p:nvPr/>
        </p:nvSpPr>
        <p:spPr>
          <a:xfrm>
            <a:off x="111375" y="3244135"/>
            <a:ext cx="8907059" cy="56454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solidFill>
                <a:srgbClr val="FFFFFF"/>
              </a:solidFill>
            </a:endParaRPr>
          </a:p>
        </p:txBody>
      </p:sp>
      <p:sp>
        <p:nvSpPr>
          <p:cNvPr id="2" name="Slide Number Placeholder 1">
            <a:extLst>
              <a:ext uri="{FF2B5EF4-FFF2-40B4-BE49-F238E27FC236}">
                <a16:creationId xmlns="" xmlns:a16="http://schemas.microsoft.com/office/drawing/2014/main" id="{39261552-0A59-4072-8F24-8EE53FF413C2}"/>
              </a:ext>
            </a:extLst>
          </p:cNvPr>
          <p:cNvSpPr>
            <a:spLocks noGrp="1"/>
          </p:cNvSpPr>
          <p:nvPr>
            <p:ph type="sldNum" sz="quarter" idx="10"/>
          </p:nvPr>
        </p:nvSpPr>
        <p:spPr/>
        <p:txBody>
          <a:bodyPr/>
          <a:lstStyle/>
          <a:p>
            <a:pPr>
              <a:defRPr/>
            </a:pPr>
            <a:fld id="{D4C52F08-588C-488E-A5AB-DF69250DE862}" type="slidenum">
              <a:rPr lang="en-US" smtClean="0">
                <a:solidFill>
                  <a:srgbClr val="000000"/>
                </a:solidFill>
              </a:rPr>
              <a:pPr>
                <a:defRPr/>
              </a:pPr>
              <a:t>12</a:t>
            </a:fld>
            <a:endParaRPr lang="en-US">
              <a:solidFill>
                <a:srgbClr val="000000"/>
              </a:solidFill>
            </a:endParaRPr>
          </a:p>
        </p:txBody>
      </p:sp>
    </p:spTree>
    <p:extLst>
      <p:ext uri="{BB962C8B-B14F-4D97-AF65-F5344CB8AC3E}">
        <p14:creationId xmlns:p14="http://schemas.microsoft.com/office/powerpoint/2010/main" val="1239280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3"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078" t="20688" r="18064"/>
          <a:stretch/>
        </p:blipFill>
        <p:spPr bwMode="auto">
          <a:xfrm>
            <a:off x="-7938" y="1275272"/>
            <a:ext cx="9144000" cy="3926871"/>
          </a:xfrm>
          <a:prstGeom prst="rect">
            <a:avLst/>
          </a:prstGeom>
          <a:noFill/>
          <a:extLst>
            <a:ext uri="{909E8E84-426E-40DD-AFC4-6F175D3DCCD1}">
              <a14:hiddenFill xmlns:a14="http://schemas.microsoft.com/office/drawing/2010/main">
                <a:solidFill>
                  <a:srgbClr val="FFFFFF"/>
                </a:solidFill>
              </a14:hiddenFill>
            </a:ext>
          </a:extLst>
        </p:spPr>
      </p:pic>
      <p:sp>
        <p:nvSpPr>
          <p:cNvPr id="194" name="Rectangle 193"/>
          <p:cNvSpPr/>
          <p:nvPr/>
        </p:nvSpPr>
        <p:spPr>
          <a:xfrm>
            <a:off x="15"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dirty="0">
              <a:solidFill>
                <a:srgbClr val="FFFFFF"/>
              </a:solidFill>
            </a:endParaRPr>
          </a:p>
        </p:txBody>
      </p:sp>
      <p:sp>
        <p:nvSpPr>
          <p:cNvPr id="195" name="Rectangle 194"/>
          <p:cNvSpPr/>
          <p:nvPr/>
        </p:nvSpPr>
        <p:spPr>
          <a:xfrm>
            <a:off x="41290" y="4743450"/>
            <a:ext cx="87407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00" b="1" dirty="0">
              <a:solidFill>
                <a:srgbClr val="FFFFFF"/>
              </a:solidFill>
            </a:endParaRPr>
          </a:p>
        </p:txBody>
      </p:sp>
      <p:pic>
        <p:nvPicPr>
          <p:cNvPr id="196" name="Picture 8" descr="ti_logo_powerpoint_1_line.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675448" y="4830382"/>
            <a:ext cx="1874837" cy="173831"/>
          </a:xfrm>
          <a:prstGeom prst="rect">
            <a:avLst/>
          </a:prstGeom>
          <a:noFill/>
          <a:ln w="9525">
            <a:noFill/>
            <a:miter lim="800000"/>
            <a:headEnd/>
            <a:tailEnd/>
          </a:ln>
        </p:spPr>
      </p:pic>
      <p:grpSp>
        <p:nvGrpSpPr>
          <p:cNvPr id="197" name="Group 16"/>
          <p:cNvGrpSpPr>
            <a:grpSpLocks/>
          </p:cNvGrpSpPr>
          <p:nvPr/>
        </p:nvGrpSpPr>
        <p:grpSpPr bwMode="auto">
          <a:xfrm>
            <a:off x="-7938" y="4742262"/>
            <a:ext cx="8815388" cy="350044"/>
            <a:chOff x="-7620" y="6323077"/>
            <a:chExt cx="8814816" cy="466344"/>
          </a:xfrm>
        </p:grpSpPr>
        <p:cxnSp>
          <p:nvCxnSpPr>
            <p:cNvPr id="198" name="Straight Connector 197"/>
            <p:cNvCxnSpPr/>
            <p:nvPr/>
          </p:nvCxnSpPr>
          <p:spPr>
            <a:xfrm>
              <a:off x="-7620" y="6789421"/>
              <a:ext cx="88148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99" name="Straight Connector 198"/>
            <p:cNvCxnSpPr/>
            <p:nvPr/>
          </p:nvCxnSpPr>
          <p:spPr>
            <a:xfrm>
              <a:off x="-7620" y="6324663"/>
              <a:ext cx="8814816"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00" name="Straight Connector 199"/>
            <p:cNvCxnSpPr/>
            <p:nvPr/>
          </p:nvCxnSpPr>
          <p:spPr>
            <a:xfrm rot="16200000">
              <a:off x="8570849" y="6556249"/>
              <a:ext cx="466344"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63" name="Rectangle 28"/>
          <p:cNvSpPr txBox="1">
            <a:spLocks noChangeArrowheads="1"/>
          </p:cNvSpPr>
          <p:nvPr/>
        </p:nvSpPr>
        <p:spPr bwMode="auto">
          <a:xfrm>
            <a:off x="1011757" y="163426"/>
            <a:ext cx="7059762" cy="5631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1">
                <a:solidFill>
                  <a:schemeClr val="tx2"/>
                </a:solidFill>
                <a:latin typeface="+mj-lt"/>
                <a:ea typeface="+mj-ea"/>
                <a:cs typeface="+mj-cs"/>
              </a:defRPr>
            </a:lvl1pPr>
            <a:lvl2pPr algn="l" rtl="0" eaLnBrk="0" fontAlgn="base" hangingPunct="0">
              <a:lnSpc>
                <a:spcPct val="85000"/>
              </a:lnSpc>
              <a:spcBef>
                <a:spcPct val="0"/>
              </a:spcBef>
              <a:spcAft>
                <a:spcPct val="0"/>
              </a:spcAft>
              <a:defRPr sz="3200" b="1">
                <a:solidFill>
                  <a:schemeClr val="tx2"/>
                </a:solidFill>
                <a:latin typeface="Arial" charset="0"/>
              </a:defRPr>
            </a:lvl2pPr>
            <a:lvl3pPr algn="l" rtl="0" eaLnBrk="0" fontAlgn="base" hangingPunct="0">
              <a:lnSpc>
                <a:spcPct val="85000"/>
              </a:lnSpc>
              <a:spcBef>
                <a:spcPct val="0"/>
              </a:spcBef>
              <a:spcAft>
                <a:spcPct val="0"/>
              </a:spcAft>
              <a:defRPr sz="3200" b="1">
                <a:solidFill>
                  <a:schemeClr val="tx2"/>
                </a:solidFill>
                <a:latin typeface="Arial" charset="0"/>
              </a:defRPr>
            </a:lvl3pPr>
            <a:lvl4pPr algn="l" rtl="0" eaLnBrk="0" fontAlgn="base" hangingPunct="0">
              <a:lnSpc>
                <a:spcPct val="85000"/>
              </a:lnSpc>
              <a:spcBef>
                <a:spcPct val="0"/>
              </a:spcBef>
              <a:spcAft>
                <a:spcPct val="0"/>
              </a:spcAft>
              <a:defRPr sz="3200" b="1">
                <a:solidFill>
                  <a:schemeClr val="tx2"/>
                </a:solidFill>
                <a:latin typeface="Arial" charset="0"/>
              </a:defRPr>
            </a:lvl4pPr>
            <a:lvl5pPr algn="l" rtl="0" eaLnBrk="0" fontAlgn="base" hangingPunct="0">
              <a:lnSpc>
                <a:spcPct val="85000"/>
              </a:lnSpc>
              <a:spcBef>
                <a:spcPct val="0"/>
              </a:spcBef>
              <a:spcAft>
                <a:spcPct val="0"/>
              </a:spcAft>
              <a:defRPr sz="3200" b="1">
                <a:solidFill>
                  <a:schemeClr val="tx2"/>
                </a:solidFill>
                <a:latin typeface="Arial" charset="0"/>
              </a:defRPr>
            </a:lvl5pPr>
            <a:lvl6pPr marL="457200" algn="l" rtl="0" fontAlgn="base">
              <a:lnSpc>
                <a:spcPct val="85000"/>
              </a:lnSpc>
              <a:spcBef>
                <a:spcPct val="0"/>
              </a:spcBef>
              <a:spcAft>
                <a:spcPct val="0"/>
              </a:spcAft>
              <a:defRPr sz="3200" b="1">
                <a:solidFill>
                  <a:srgbClr val="FF0000"/>
                </a:solidFill>
                <a:latin typeface="Arial" charset="0"/>
              </a:defRPr>
            </a:lvl6pPr>
            <a:lvl7pPr marL="914400" algn="l" rtl="0" fontAlgn="base">
              <a:lnSpc>
                <a:spcPct val="85000"/>
              </a:lnSpc>
              <a:spcBef>
                <a:spcPct val="0"/>
              </a:spcBef>
              <a:spcAft>
                <a:spcPct val="0"/>
              </a:spcAft>
              <a:defRPr sz="3200" b="1">
                <a:solidFill>
                  <a:srgbClr val="FF0000"/>
                </a:solidFill>
                <a:latin typeface="Arial" charset="0"/>
              </a:defRPr>
            </a:lvl7pPr>
            <a:lvl8pPr marL="1371600" algn="l" rtl="0" fontAlgn="base">
              <a:lnSpc>
                <a:spcPct val="85000"/>
              </a:lnSpc>
              <a:spcBef>
                <a:spcPct val="0"/>
              </a:spcBef>
              <a:spcAft>
                <a:spcPct val="0"/>
              </a:spcAft>
              <a:defRPr sz="3200" b="1">
                <a:solidFill>
                  <a:srgbClr val="FF0000"/>
                </a:solidFill>
                <a:latin typeface="Arial" charset="0"/>
              </a:defRPr>
            </a:lvl8pPr>
            <a:lvl9pPr marL="1828800" algn="l" rtl="0" fontAlgn="base">
              <a:lnSpc>
                <a:spcPct val="85000"/>
              </a:lnSpc>
              <a:spcBef>
                <a:spcPct val="0"/>
              </a:spcBef>
              <a:spcAft>
                <a:spcPct val="0"/>
              </a:spcAft>
              <a:defRPr sz="3200" b="1">
                <a:solidFill>
                  <a:srgbClr val="FF0000"/>
                </a:solidFill>
                <a:latin typeface="Arial" charset="0"/>
              </a:defRPr>
            </a:lvl9pPr>
          </a:lstStyle>
          <a:p>
            <a:pPr eaLnBrk="1" hangingPunct="1"/>
            <a:r>
              <a:rPr lang="en-US" altLang="zh-TW" kern="0" dirty="0" smtClean="0">
                <a:solidFill>
                  <a:srgbClr val="000000"/>
                </a:solidFill>
              </a:rPr>
              <a:t>Nearly Nine Decades </a:t>
            </a:r>
            <a:r>
              <a:rPr lang="en-US" altLang="zh-TW" kern="0" dirty="0" smtClean="0">
                <a:solidFill>
                  <a:srgbClr val="C00000"/>
                </a:solidFill>
              </a:rPr>
              <a:t>of Innova</a:t>
            </a:r>
            <a:r>
              <a:rPr lang="en-US" altLang="zh-TW" kern="0" dirty="0" smtClean="0">
                <a:solidFill>
                  <a:srgbClr val="000000"/>
                </a:solidFill>
              </a:rPr>
              <a:t>TI</a:t>
            </a:r>
            <a:r>
              <a:rPr lang="en-US" altLang="zh-TW" kern="0" dirty="0" smtClean="0">
                <a:solidFill>
                  <a:srgbClr val="C00000"/>
                </a:solidFill>
              </a:rPr>
              <a:t>on</a:t>
            </a:r>
            <a:endParaRPr lang="en-US" altLang="zh-TW" kern="0" dirty="0">
              <a:solidFill>
                <a:srgbClr val="C00000"/>
              </a:solidFill>
            </a:endParaRPr>
          </a:p>
        </p:txBody>
      </p:sp>
      <p:grpSp>
        <p:nvGrpSpPr>
          <p:cNvPr id="64" name="Group 63"/>
          <p:cNvGrpSpPr/>
          <p:nvPr/>
        </p:nvGrpSpPr>
        <p:grpSpPr>
          <a:xfrm>
            <a:off x="118723" y="1842956"/>
            <a:ext cx="1093635" cy="2648290"/>
            <a:chOff x="99792" y="2465742"/>
            <a:chExt cx="950078" cy="2716908"/>
          </a:xfrm>
        </p:grpSpPr>
        <p:sp>
          <p:nvSpPr>
            <p:cNvPr id="65" name="Text Box 8"/>
            <p:cNvSpPr txBox="1">
              <a:spLocks noChangeArrowheads="1"/>
            </p:cNvSpPr>
            <p:nvPr/>
          </p:nvSpPr>
          <p:spPr bwMode="auto">
            <a:xfrm>
              <a:off x="102669" y="2465742"/>
              <a:ext cx="62228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1930s</a:t>
              </a:r>
              <a:endParaRPr kumimoji="0" lang="en-US" altLang="zh-TW" sz="1400" b="1" dirty="0">
                <a:solidFill>
                  <a:srgbClr val="000000"/>
                </a:solidFill>
                <a:latin typeface="Calibri" pitchFamily="34" charset="0"/>
                <a:ea typeface="MS PGothic" pitchFamily="34" charset="-128"/>
              </a:endParaRPr>
            </a:p>
          </p:txBody>
        </p:sp>
        <p:sp>
          <p:nvSpPr>
            <p:cNvPr id="66" name="Text Box 15"/>
            <p:cNvSpPr txBox="1">
              <a:spLocks noChangeArrowheads="1"/>
            </p:cNvSpPr>
            <p:nvPr/>
          </p:nvSpPr>
          <p:spPr bwMode="auto">
            <a:xfrm>
              <a:off x="99792" y="2699605"/>
              <a:ext cx="950078" cy="779700"/>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800" dirty="0">
                  <a:solidFill>
                    <a:srgbClr val="000000"/>
                  </a:solidFill>
                  <a:latin typeface="Calibri" pitchFamily="34" charset="0"/>
                  <a:ea typeface="MS PGothic" pitchFamily="34" charset="-128"/>
                </a:rPr>
                <a:t>Revolutionizes </a:t>
              </a:r>
              <a:r>
                <a:rPr kumimoji="0" lang="en-US" altLang="zh-TW" sz="800" u="sng" dirty="0">
                  <a:solidFill>
                    <a:srgbClr val="000000"/>
                  </a:solidFill>
                  <a:latin typeface="Calibri" pitchFamily="34" charset="0"/>
                  <a:ea typeface="MS PGothic" pitchFamily="34" charset="-128"/>
                </a:rPr>
                <a:t>oil exploration</a:t>
              </a:r>
              <a:r>
                <a:rPr kumimoji="0" lang="en-US" altLang="zh-TW" sz="800" dirty="0">
                  <a:solidFill>
                    <a:srgbClr val="000000"/>
                  </a:solidFill>
                  <a:latin typeface="Calibri" pitchFamily="34" charset="0"/>
                  <a:ea typeface="MS PGothic" pitchFamily="34" charset="-128"/>
                </a:rPr>
                <a:t> by measuring reflected signals </a:t>
              </a:r>
            </a:p>
          </p:txBody>
        </p:sp>
        <p:cxnSp>
          <p:nvCxnSpPr>
            <p:cNvPr id="67" name="Straight Connector 66"/>
            <p:cNvCxnSpPr/>
            <p:nvPr/>
          </p:nvCxnSpPr>
          <p:spPr bwMode="auto">
            <a:xfrm>
              <a:off x="500063" y="3934733"/>
              <a:ext cx="0" cy="1247917"/>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68" name="Hexagon 67"/>
            <p:cNvSpPr/>
            <p:nvPr/>
          </p:nvSpPr>
          <p:spPr>
            <a:xfrm>
              <a:off x="137441" y="3282800"/>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6373" y="3403267"/>
              <a:ext cx="517427" cy="429256"/>
            </a:xfrm>
            <a:prstGeom prst="rect">
              <a:avLst/>
            </a:prstGeom>
            <a:noFill/>
            <a:ln w="9525">
              <a:noFill/>
              <a:round/>
              <a:headEnd/>
              <a:tailEnd/>
            </a:ln>
            <a:effectLst/>
          </p:spPr>
        </p:pic>
      </p:grpSp>
      <p:grpSp>
        <p:nvGrpSpPr>
          <p:cNvPr id="70" name="Group 69"/>
          <p:cNvGrpSpPr/>
          <p:nvPr/>
        </p:nvGrpSpPr>
        <p:grpSpPr>
          <a:xfrm>
            <a:off x="1068594" y="1495265"/>
            <a:ext cx="1060419" cy="2508964"/>
            <a:chOff x="1039425" y="1985217"/>
            <a:chExt cx="921223" cy="2573972"/>
          </a:xfrm>
        </p:grpSpPr>
        <p:sp>
          <p:nvSpPr>
            <p:cNvPr id="73" name="Text Box 11"/>
            <p:cNvSpPr txBox="1">
              <a:spLocks noChangeArrowheads="1"/>
            </p:cNvSpPr>
            <p:nvPr/>
          </p:nvSpPr>
          <p:spPr bwMode="auto">
            <a:xfrm>
              <a:off x="1057328" y="1985217"/>
              <a:ext cx="622286"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1940s</a:t>
              </a:r>
              <a:endParaRPr kumimoji="0" lang="en-US" altLang="zh-TW" sz="1400" b="1" dirty="0">
                <a:solidFill>
                  <a:srgbClr val="000000"/>
                </a:solidFill>
                <a:latin typeface="Calibri" pitchFamily="34" charset="0"/>
                <a:ea typeface="MS PGothic" pitchFamily="34" charset="-128"/>
              </a:endParaRPr>
            </a:p>
          </p:txBody>
        </p:sp>
        <p:sp>
          <p:nvSpPr>
            <p:cNvPr id="74" name="Text Box 18"/>
            <p:cNvSpPr txBox="1">
              <a:spLocks noChangeArrowheads="1"/>
            </p:cNvSpPr>
            <p:nvPr/>
          </p:nvSpPr>
          <p:spPr bwMode="auto">
            <a:xfrm>
              <a:off x="1065795" y="2207466"/>
              <a:ext cx="894853" cy="943848"/>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800" dirty="0">
                  <a:solidFill>
                    <a:srgbClr val="000000"/>
                  </a:solidFill>
                  <a:latin typeface="Calibri" pitchFamily="34" charset="0"/>
                  <a:ea typeface="MS PGothic" pitchFamily="34" charset="-128"/>
                </a:rPr>
                <a:t>Applies signal </a:t>
              </a:r>
            </a:p>
            <a:p>
              <a:r>
                <a:rPr kumimoji="0" lang="en-US" altLang="zh-TW" sz="800" dirty="0">
                  <a:solidFill>
                    <a:srgbClr val="000000"/>
                  </a:solidFill>
                  <a:latin typeface="Calibri" pitchFamily="34" charset="0"/>
                  <a:ea typeface="MS PGothic" pitchFamily="34" charset="-128"/>
                </a:rPr>
                <a:t>measurement to </a:t>
              </a:r>
              <a:br>
                <a:rPr kumimoji="0" lang="en-US" altLang="zh-TW" sz="800" dirty="0">
                  <a:solidFill>
                    <a:srgbClr val="000000"/>
                  </a:solidFill>
                  <a:latin typeface="Calibri" pitchFamily="34" charset="0"/>
                  <a:ea typeface="MS PGothic" pitchFamily="34" charset="-128"/>
                </a:rPr>
              </a:br>
              <a:r>
                <a:rPr kumimoji="0" lang="en-US" altLang="zh-TW" sz="800" dirty="0">
                  <a:solidFill>
                    <a:srgbClr val="000000"/>
                  </a:solidFill>
                  <a:latin typeface="Calibri" pitchFamily="34" charset="0"/>
                  <a:ea typeface="MS PGothic" pitchFamily="34" charset="-128"/>
                </a:rPr>
                <a:t>magnetic anomaly detection</a:t>
              </a:r>
            </a:p>
          </p:txBody>
        </p:sp>
        <p:cxnSp>
          <p:nvCxnSpPr>
            <p:cNvPr id="81" name="Straight Connector 80"/>
            <p:cNvCxnSpPr/>
            <p:nvPr/>
          </p:nvCxnSpPr>
          <p:spPr bwMode="auto">
            <a:xfrm>
              <a:off x="1417546" y="3568319"/>
              <a:ext cx="0" cy="990870"/>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83" name="Hexagon 82"/>
            <p:cNvSpPr/>
            <p:nvPr/>
          </p:nvSpPr>
          <p:spPr>
            <a:xfrm>
              <a:off x="1039425" y="2916386"/>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85" name="Picture 3" descr="mad"/>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27407" y="3010590"/>
              <a:ext cx="577278" cy="472236"/>
            </a:xfrm>
            <a:prstGeom prst="rect">
              <a:avLst/>
            </a:prstGeom>
            <a:noFill/>
            <a:ln w="9525">
              <a:noFill/>
              <a:round/>
              <a:headEnd/>
              <a:tailEnd/>
            </a:ln>
            <a:effectLst/>
          </p:spPr>
        </p:pic>
      </p:grpSp>
      <p:grpSp>
        <p:nvGrpSpPr>
          <p:cNvPr id="86" name="Group 85"/>
          <p:cNvGrpSpPr/>
          <p:nvPr/>
        </p:nvGrpSpPr>
        <p:grpSpPr>
          <a:xfrm>
            <a:off x="1997216" y="1314207"/>
            <a:ext cx="1036359" cy="2311901"/>
            <a:chOff x="1960648" y="1760744"/>
            <a:chExt cx="900321" cy="2371802"/>
          </a:xfrm>
        </p:grpSpPr>
        <p:sp>
          <p:nvSpPr>
            <p:cNvPr id="87" name="Text Box 13"/>
            <p:cNvSpPr txBox="1">
              <a:spLocks noChangeArrowheads="1"/>
            </p:cNvSpPr>
            <p:nvPr/>
          </p:nvSpPr>
          <p:spPr bwMode="auto">
            <a:xfrm>
              <a:off x="2040231" y="1760744"/>
              <a:ext cx="820738"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1950s</a:t>
              </a:r>
              <a:endParaRPr kumimoji="0" lang="en-US" altLang="zh-TW" sz="1400" b="1" dirty="0">
                <a:solidFill>
                  <a:srgbClr val="000000"/>
                </a:solidFill>
                <a:latin typeface="Calibri" pitchFamily="34" charset="0"/>
                <a:ea typeface="MS PGothic" pitchFamily="34" charset="-128"/>
              </a:endParaRPr>
            </a:p>
          </p:txBody>
        </p:sp>
        <p:sp>
          <p:nvSpPr>
            <p:cNvPr id="88" name="Text Box 20"/>
            <p:cNvSpPr txBox="1">
              <a:spLocks noChangeArrowheads="1"/>
            </p:cNvSpPr>
            <p:nvPr/>
          </p:nvSpPr>
          <p:spPr bwMode="auto">
            <a:xfrm>
              <a:off x="2048698" y="1976039"/>
              <a:ext cx="785966" cy="615553"/>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800" dirty="0">
                  <a:solidFill>
                    <a:srgbClr val="000000"/>
                  </a:solidFill>
                  <a:latin typeface="Calibri" pitchFamily="34" charset="0"/>
                  <a:ea typeface="MS PGothic" pitchFamily="34" charset="-128"/>
                </a:rPr>
                <a:t>Invents the </a:t>
              </a:r>
              <a:r>
                <a:rPr kumimoji="0" lang="en-US" altLang="zh-TW" sz="800" u="sng" dirty="0">
                  <a:solidFill>
                    <a:srgbClr val="000000"/>
                  </a:solidFill>
                  <a:latin typeface="Calibri" pitchFamily="34" charset="0"/>
                  <a:ea typeface="MS PGothic" pitchFamily="34" charset="-128"/>
                </a:rPr>
                <a:t>integrated circuit</a:t>
              </a:r>
            </a:p>
          </p:txBody>
        </p:sp>
        <p:cxnSp>
          <p:nvCxnSpPr>
            <p:cNvPr id="89" name="Straight Connector 88"/>
            <p:cNvCxnSpPr/>
            <p:nvPr/>
          </p:nvCxnSpPr>
          <p:spPr bwMode="auto">
            <a:xfrm>
              <a:off x="2338769" y="3091518"/>
              <a:ext cx="0" cy="1041028"/>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90" name="Hexagon 89"/>
            <p:cNvSpPr/>
            <p:nvPr/>
          </p:nvSpPr>
          <p:spPr>
            <a:xfrm>
              <a:off x="1960648" y="2439585"/>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91" name="Picture 23" descr="sketchofIntrgratedCircuit"/>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76872" y="2474704"/>
              <a:ext cx="524481" cy="510940"/>
            </a:xfrm>
            <a:prstGeom prst="rect">
              <a:avLst/>
            </a:prstGeom>
            <a:noFill/>
            <a:ln w="9525">
              <a:noFill/>
              <a:round/>
              <a:headEnd/>
              <a:tailEnd/>
            </a:ln>
            <a:effectLst/>
          </p:spPr>
        </p:pic>
      </p:grpSp>
      <p:grpSp>
        <p:nvGrpSpPr>
          <p:cNvPr id="92" name="Group 91"/>
          <p:cNvGrpSpPr/>
          <p:nvPr/>
        </p:nvGrpSpPr>
        <p:grpSpPr>
          <a:xfrm>
            <a:off x="2953796" y="1121217"/>
            <a:ext cx="1029716" cy="2335675"/>
            <a:chOff x="2915155" y="1494935"/>
            <a:chExt cx="894549" cy="2396193"/>
          </a:xfrm>
        </p:grpSpPr>
        <p:sp>
          <p:nvSpPr>
            <p:cNvPr id="93" name="Text Box 27"/>
            <p:cNvSpPr txBox="1">
              <a:spLocks noChangeArrowheads="1"/>
            </p:cNvSpPr>
            <p:nvPr/>
          </p:nvSpPr>
          <p:spPr bwMode="auto">
            <a:xfrm>
              <a:off x="2990554" y="1494935"/>
              <a:ext cx="819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1960s</a:t>
              </a:r>
              <a:endParaRPr kumimoji="0" lang="en-US" altLang="zh-TW" sz="1400" b="1" dirty="0">
                <a:solidFill>
                  <a:srgbClr val="000000"/>
                </a:solidFill>
                <a:latin typeface="Calibri" pitchFamily="34" charset="0"/>
                <a:ea typeface="MS PGothic" pitchFamily="34" charset="-128"/>
              </a:endParaRPr>
            </a:p>
          </p:txBody>
        </p:sp>
        <p:sp>
          <p:nvSpPr>
            <p:cNvPr id="94" name="Text Box 28"/>
            <p:cNvSpPr txBox="1">
              <a:spLocks noChangeArrowheads="1"/>
            </p:cNvSpPr>
            <p:nvPr/>
          </p:nvSpPr>
          <p:spPr bwMode="auto">
            <a:xfrm>
              <a:off x="2999029" y="1717670"/>
              <a:ext cx="734465" cy="615553"/>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800" dirty="0">
                  <a:solidFill>
                    <a:srgbClr val="000000"/>
                  </a:solidFill>
                  <a:latin typeface="Calibri" pitchFamily="34" charset="0"/>
                  <a:ea typeface="MS PGothic" pitchFamily="34" charset="-128"/>
                </a:rPr>
                <a:t>Invents the</a:t>
              </a:r>
              <a:br>
                <a:rPr kumimoji="0" lang="en-US" altLang="zh-TW" sz="800" dirty="0">
                  <a:solidFill>
                    <a:srgbClr val="000000"/>
                  </a:solidFill>
                  <a:latin typeface="Calibri" pitchFamily="34" charset="0"/>
                  <a:ea typeface="MS PGothic" pitchFamily="34" charset="-128"/>
                </a:rPr>
              </a:br>
              <a:r>
                <a:rPr kumimoji="0" lang="en-US" altLang="zh-TW" sz="800" u="sng" dirty="0">
                  <a:solidFill>
                    <a:srgbClr val="000000"/>
                  </a:solidFill>
                  <a:latin typeface="Calibri" pitchFamily="34" charset="0"/>
                  <a:ea typeface="MS PGothic" pitchFamily="34" charset="-128"/>
                </a:rPr>
                <a:t>handheld</a:t>
              </a:r>
              <a:r>
                <a:rPr kumimoji="0" lang="en-US" altLang="zh-TW" sz="800" dirty="0">
                  <a:solidFill>
                    <a:srgbClr val="000000"/>
                  </a:solidFill>
                  <a:latin typeface="Calibri" pitchFamily="34" charset="0"/>
                  <a:ea typeface="MS PGothic" pitchFamily="34" charset="-128"/>
                </a:rPr>
                <a:t/>
              </a:r>
              <a:br>
                <a:rPr kumimoji="0" lang="en-US" altLang="zh-TW" sz="800" dirty="0">
                  <a:solidFill>
                    <a:srgbClr val="000000"/>
                  </a:solidFill>
                  <a:latin typeface="Calibri" pitchFamily="34" charset="0"/>
                  <a:ea typeface="MS PGothic" pitchFamily="34" charset="-128"/>
                </a:rPr>
              </a:br>
              <a:r>
                <a:rPr kumimoji="0" lang="en-US" altLang="zh-TW" sz="800" dirty="0">
                  <a:solidFill>
                    <a:srgbClr val="000000"/>
                  </a:solidFill>
                  <a:latin typeface="Calibri" pitchFamily="34" charset="0"/>
                  <a:ea typeface="MS PGothic" pitchFamily="34" charset="-128"/>
                </a:rPr>
                <a:t>calculator</a:t>
              </a:r>
            </a:p>
          </p:txBody>
        </p:sp>
        <p:cxnSp>
          <p:nvCxnSpPr>
            <p:cNvPr id="103" name="Straight Connector 102"/>
            <p:cNvCxnSpPr/>
            <p:nvPr/>
          </p:nvCxnSpPr>
          <p:spPr bwMode="auto">
            <a:xfrm>
              <a:off x="3290163" y="2828200"/>
              <a:ext cx="0" cy="1062928"/>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104" name="Hexagon 103"/>
            <p:cNvSpPr/>
            <p:nvPr/>
          </p:nvSpPr>
          <p:spPr>
            <a:xfrm>
              <a:off x="2915155" y="2176267"/>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05" name="Picture 4" descr="calc"/>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99029" y="2282936"/>
              <a:ext cx="570100" cy="436732"/>
            </a:xfrm>
            <a:prstGeom prst="rect">
              <a:avLst/>
            </a:prstGeom>
            <a:noFill/>
            <a:ln w="9525">
              <a:noFill/>
              <a:round/>
              <a:headEnd/>
              <a:tailEnd/>
            </a:ln>
            <a:effectLst/>
          </p:spPr>
        </p:pic>
      </p:grpSp>
      <p:grpSp>
        <p:nvGrpSpPr>
          <p:cNvPr id="106" name="Group 105"/>
          <p:cNvGrpSpPr/>
          <p:nvPr/>
        </p:nvGrpSpPr>
        <p:grpSpPr>
          <a:xfrm>
            <a:off x="4929339" y="1196270"/>
            <a:ext cx="997212" cy="2670428"/>
            <a:chOff x="4829902" y="1576048"/>
            <a:chExt cx="866313" cy="2739620"/>
          </a:xfrm>
        </p:grpSpPr>
        <p:sp>
          <p:nvSpPr>
            <p:cNvPr id="107" name="Text Box 27"/>
            <p:cNvSpPr txBox="1">
              <a:spLocks noChangeArrowheads="1"/>
            </p:cNvSpPr>
            <p:nvPr/>
          </p:nvSpPr>
          <p:spPr bwMode="auto">
            <a:xfrm>
              <a:off x="4851664" y="1576048"/>
              <a:ext cx="819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1980s</a:t>
              </a:r>
              <a:endParaRPr kumimoji="0" lang="en-US" altLang="zh-TW" sz="1400" b="1" dirty="0">
                <a:solidFill>
                  <a:srgbClr val="000000"/>
                </a:solidFill>
                <a:latin typeface="Calibri" pitchFamily="34" charset="0"/>
                <a:ea typeface="MS PGothic" pitchFamily="34" charset="-128"/>
              </a:endParaRPr>
            </a:p>
          </p:txBody>
        </p:sp>
        <p:sp>
          <p:nvSpPr>
            <p:cNvPr id="108" name="Text Box 28"/>
            <p:cNvSpPr txBox="1">
              <a:spLocks noChangeArrowheads="1"/>
            </p:cNvSpPr>
            <p:nvPr/>
          </p:nvSpPr>
          <p:spPr bwMode="auto">
            <a:xfrm>
              <a:off x="4877065" y="1782893"/>
              <a:ext cx="819150" cy="779700"/>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800" dirty="0">
                  <a:solidFill>
                    <a:srgbClr val="000000"/>
                  </a:solidFill>
                  <a:latin typeface="Calibri" pitchFamily="34" charset="0"/>
                  <a:ea typeface="MS PGothic" pitchFamily="34" charset="-128"/>
                </a:rPr>
                <a:t>Introduces </a:t>
              </a:r>
              <a:r>
                <a:rPr kumimoji="0" lang="en-US" altLang="zh-TW" sz="800" dirty="0" smtClean="0">
                  <a:solidFill>
                    <a:srgbClr val="000000"/>
                  </a:solidFill>
                  <a:latin typeface="Calibri" pitchFamily="34" charset="0"/>
                  <a:ea typeface="MS PGothic" pitchFamily="34" charset="-128"/>
                </a:rPr>
                <a:t> </a:t>
              </a:r>
              <a:r>
                <a:rPr kumimoji="0" lang="en-US" altLang="zh-TW" sz="800" u="sng" dirty="0" smtClean="0">
                  <a:solidFill>
                    <a:srgbClr val="000000"/>
                  </a:solidFill>
                  <a:latin typeface="Calibri" pitchFamily="34" charset="0"/>
                  <a:ea typeface="MS PGothic" pitchFamily="34" charset="-128"/>
                </a:rPr>
                <a:t>single-chip </a:t>
              </a:r>
              <a:r>
                <a:rPr kumimoji="0" lang="en-US" altLang="zh-TW" sz="800" u="sng" dirty="0">
                  <a:solidFill>
                    <a:srgbClr val="000000"/>
                  </a:solidFill>
                  <a:latin typeface="Calibri" pitchFamily="34" charset="0"/>
                  <a:ea typeface="MS PGothic" pitchFamily="34" charset="-128"/>
                </a:rPr>
                <a:t>digital signal </a:t>
              </a:r>
              <a:r>
                <a:rPr kumimoji="0" lang="en-US" altLang="zh-TW" sz="800" u="sng" dirty="0" smtClean="0">
                  <a:solidFill>
                    <a:srgbClr val="000000"/>
                  </a:solidFill>
                  <a:latin typeface="Calibri" pitchFamily="34" charset="0"/>
                  <a:ea typeface="MS PGothic" pitchFamily="34" charset="-128"/>
                </a:rPr>
                <a:t>processor</a:t>
              </a:r>
              <a:endParaRPr kumimoji="0" lang="en-US" altLang="zh-TW" sz="800" u="sng" dirty="0">
                <a:solidFill>
                  <a:srgbClr val="000000"/>
                </a:solidFill>
                <a:latin typeface="Calibri" pitchFamily="34" charset="0"/>
                <a:ea typeface="MS PGothic" pitchFamily="34" charset="-128"/>
              </a:endParaRPr>
            </a:p>
          </p:txBody>
        </p:sp>
        <p:cxnSp>
          <p:nvCxnSpPr>
            <p:cNvPr id="109" name="Straight Connector 108"/>
            <p:cNvCxnSpPr/>
            <p:nvPr/>
          </p:nvCxnSpPr>
          <p:spPr bwMode="auto">
            <a:xfrm>
              <a:off x="5210796" y="2994889"/>
              <a:ext cx="0" cy="1320779"/>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110" name="Hexagon 109"/>
            <p:cNvSpPr/>
            <p:nvPr/>
          </p:nvSpPr>
          <p:spPr>
            <a:xfrm>
              <a:off x="4829902" y="2371099"/>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1" name="Picture 7" descr="DSP"/>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978043" y="2472217"/>
              <a:ext cx="469989" cy="478381"/>
            </a:xfrm>
            <a:prstGeom prst="rect">
              <a:avLst/>
            </a:prstGeom>
            <a:solidFill>
              <a:schemeClr val="bg1"/>
            </a:solidFill>
            <a:ln w="9525">
              <a:noFill/>
              <a:round/>
              <a:headEnd/>
              <a:tailEnd/>
            </a:ln>
            <a:effectLst/>
          </p:spPr>
        </p:pic>
      </p:grpSp>
      <p:grpSp>
        <p:nvGrpSpPr>
          <p:cNvPr id="112" name="Group 111"/>
          <p:cNvGrpSpPr/>
          <p:nvPr/>
        </p:nvGrpSpPr>
        <p:grpSpPr>
          <a:xfrm>
            <a:off x="3951013" y="1039018"/>
            <a:ext cx="977234" cy="2552280"/>
            <a:chOff x="3896223" y="1385358"/>
            <a:chExt cx="848957" cy="2618410"/>
          </a:xfrm>
        </p:grpSpPr>
        <p:sp>
          <p:nvSpPr>
            <p:cNvPr id="113" name="Text Box 27"/>
            <p:cNvSpPr txBox="1">
              <a:spLocks noChangeArrowheads="1"/>
            </p:cNvSpPr>
            <p:nvPr/>
          </p:nvSpPr>
          <p:spPr bwMode="auto">
            <a:xfrm>
              <a:off x="3909095" y="1385358"/>
              <a:ext cx="819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1970s</a:t>
              </a:r>
              <a:endParaRPr kumimoji="0" lang="en-US" altLang="zh-TW" sz="1400" b="1" dirty="0">
                <a:solidFill>
                  <a:srgbClr val="000000"/>
                </a:solidFill>
                <a:latin typeface="Calibri" pitchFamily="34" charset="0"/>
                <a:ea typeface="MS PGothic" pitchFamily="34" charset="-128"/>
              </a:endParaRPr>
            </a:p>
          </p:txBody>
        </p:sp>
        <p:sp>
          <p:nvSpPr>
            <p:cNvPr id="114" name="Text Box 28"/>
            <p:cNvSpPr txBox="1">
              <a:spLocks noChangeArrowheads="1"/>
            </p:cNvSpPr>
            <p:nvPr/>
          </p:nvSpPr>
          <p:spPr bwMode="auto">
            <a:xfrm>
              <a:off x="3926030" y="1598947"/>
              <a:ext cx="819150" cy="779700"/>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800" dirty="0">
                  <a:solidFill>
                    <a:srgbClr val="000000"/>
                  </a:solidFill>
                  <a:latin typeface="Calibri" pitchFamily="34" charset="0"/>
                  <a:ea typeface="MS PGothic" pitchFamily="34" charset="-128"/>
                </a:rPr>
                <a:t>Applies </a:t>
              </a:r>
              <a:r>
                <a:rPr kumimoji="0" lang="en-US" altLang="zh-TW" sz="800" u="sng" dirty="0">
                  <a:solidFill>
                    <a:srgbClr val="000000"/>
                  </a:solidFill>
                  <a:latin typeface="Calibri" pitchFamily="34" charset="0"/>
                  <a:ea typeface="MS PGothic" pitchFamily="34" charset="-128"/>
                </a:rPr>
                <a:t>signal processing </a:t>
              </a:r>
              <a:r>
                <a:rPr kumimoji="0" lang="en-US" altLang="zh-TW" sz="800" dirty="0">
                  <a:solidFill>
                    <a:srgbClr val="000000"/>
                  </a:solidFill>
                  <a:latin typeface="Calibri" pitchFamily="34" charset="0"/>
                  <a:ea typeface="MS PGothic" pitchFamily="34" charset="-128"/>
                </a:rPr>
                <a:t>to consumer products</a:t>
              </a:r>
            </a:p>
          </p:txBody>
        </p:sp>
        <p:cxnSp>
          <p:nvCxnSpPr>
            <p:cNvPr id="115" name="Straight Connector 114"/>
            <p:cNvCxnSpPr/>
            <p:nvPr/>
          </p:nvCxnSpPr>
          <p:spPr bwMode="auto">
            <a:xfrm>
              <a:off x="4274107" y="2819400"/>
              <a:ext cx="0" cy="1184368"/>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116" name="Hexagon 115"/>
            <p:cNvSpPr/>
            <p:nvPr/>
          </p:nvSpPr>
          <p:spPr>
            <a:xfrm>
              <a:off x="3896223" y="2183722"/>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17" name="Picture 22" descr="speak_spell_big"/>
            <p:cNvPicPr>
              <a:picLocks noChangeAspect="1" noChangeArrowheads="1"/>
            </p:cNvPicPr>
            <p:nvPr/>
          </p:nvPicPr>
          <p:blipFill>
            <a:blip r:embed="rId10" cstate="screen">
              <a:clrChange>
                <a:clrFrom>
                  <a:srgbClr val="FFFFF5"/>
                </a:clrFrom>
                <a:clrTo>
                  <a:srgbClr val="FFFFF5">
                    <a:alpha val="0"/>
                  </a:srgbClr>
                </a:clrTo>
              </a:clrChange>
              <a:extLst>
                <a:ext uri="{28A0092B-C50C-407E-A947-70E740481C1C}">
                  <a14:useLocalDpi xmlns:a14="http://schemas.microsoft.com/office/drawing/2010/main"/>
                </a:ext>
              </a:extLst>
            </a:blip>
            <a:srcRect/>
            <a:stretch>
              <a:fillRect/>
            </a:stretch>
          </p:blipFill>
          <p:spPr bwMode="auto">
            <a:xfrm>
              <a:off x="4042548" y="2237696"/>
              <a:ext cx="478154" cy="581704"/>
            </a:xfrm>
            <a:prstGeom prst="rect">
              <a:avLst/>
            </a:prstGeom>
            <a:noFill/>
            <a:ln w="9525">
              <a:noFill/>
              <a:round/>
              <a:headEnd/>
              <a:tailEnd/>
            </a:ln>
            <a:effectLst/>
          </p:spPr>
        </p:pic>
      </p:grpSp>
      <p:grpSp>
        <p:nvGrpSpPr>
          <p:cNvPr id="118" name="Group 117"/>
          <p:cNvGrpSpPr/>
          <p:nvPr/>
        </p:nvGrpSpPr>
        <p:grpSpPr>
          <a:xfrm>
            <a:off x="8036185" y="726592"/>
            <a:ext cx="1101494" cy="2605786"/>
            <a:chOff x="8019673" y="968770"/>
            <a:chExt cx="956906" cy="2673302"/>
          </a:xfrm>
        </p:grpSpPr>
        <p:sp>
          <p:nvSpPr>
            <p:cNvPr id="119" name="Text Box 27"/>
            <p:cNvSpPr txBox="1">
              <a:spLocks noChangeArrowheads="1"/>
            </p:cNvSpPr>
            <p:nvPr/>
          </p:nvSpPr>
          <p:spPr bwMode="auto">
            <a:xfrm>
              <a:off x="8019673" y="968770"/>
              <a:ext cx="819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2010s</a:t>
              </a:r>
              <a:endParaRPr kumimoji="0" lang="en-US" altLang="zh-TW" sz="1400" b="1" dirty="0">
                <a:solidFill>
                  <a:srgbClr val="000000"/>
                </a:solidFill>
                <a:latin typeface="Calibri" pitchFamily="34" charset="0"/>
                <a:ea typeface="MS PGothic" pitchFamily="34" charset="-128"/>
              </a:endParaRPr>
            </a:p>
          </p:txBody>
        </p:sp>
        <p:sp>
          <p:nvSpPr>
            <p:cNvPr id="120" name="Text Box 28"/>
            <p:cNvSpPr txBox="1">
              <a:spLocks noChangeArrowheads="1"/>
            </p:cNvSpPr>
            <p:nvPr/>
          </p:nvSpPr>
          <p:spPr bwMode="auto">
            <a:xfrm>
              <a:off x="8038110" y="1173461"/>
              <a:ext cx="938469" cy="615553"/>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pPr eaLnBrk="1" hangingPunct="1"/>
              <a:r>
                <a:rPr kumimoji="0" lang="en-US" altLang="zh-TW" sz="800" dirty="0">
                  <a:solidFill>
                    <a:srgbClr val="000000"/>
                  </a:solidFill>
                  <a:latin typeface="Calibri" pitchFamily="34" charset="0"/>
                </a:rPr>
                <a:t>Industry’s</a:t>
              </a:r>
            </a:p>
            <a:p>
              <a:pPr eaLnBrk="1" hangingPunct="1"/>
              <a:r>
                <a:rPr kumimoji="0" lang="en-US" altLang="zh-TW" sz="800" dirty="0">
                  <a:solidFill>
                    <a:srgbClr val="000000"/>
                  </a:solidFill>
                  <a:latin typeface="Calibri" pitchFamily="34" charset="0"/>
                </a:rPr>
                <a:t>first 300mm</a:t>
              </a:r>
            </a:p>
            <a:p>
              <a:pPr eaLnBrk="1" hangingPunct="1"/>
              <a:r>
                <a:rPr kumimoji="0" lang="en-US" altLang="zh-TW" sz="800" dirty="0">
                  <a:solidFill>
                    <a:srgbClr val="000000"/>
                  </a:solidFill>
                  <a:latin typeface="Calibri" pitchFamily="34" charset="0"/>
                </a:rPr>
                <a:t>analog wafer fab</a:t>
              </a:r>
            </a:p>
          </p:txBody>
        </p:sp>
        <p:cxnSp>
          <p:nvCxnSpPr>
            <p:cNvPr id="121" name="Straight Connector 120"/>
            <p:cNvCxnSpPr/>
            <p:nvPr/>
          </p:nvCxnSpPr>
          <p:spPr bwMode="auto">
            <a:xfrm>
              <a:off x="8428490" y="2282936"/>
              <a:ext cx="0" cy="1359136"/>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122" name="Hexagon 121"/>
            <p:cNvSpPr/>
            <p:nvPr/>
          </p:nvSpPr>
          <p:spPr>
            <a:xfrm>
              <a:off x="8050369" y="1631003"/>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3" name="Picture 43" descr="balls"/>
            <p:cNvPicPr>
              <a:picLocks noChangeAspect="1" noChangeArrowheads="1"/>
            </p:cNvPicPr>
            <p:nvPr/>
          </p:nvPicPr>
          <p:blipFill>
            <a:blip r:embed="rId11" cstate="screen">
              <a:clrChange>
                <a:clrFrom>
                  <a:srgbClr val="000000">
                    <a:alpha val="0"/>
                  </a:srgbClr>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8099745" y="1721275"/>
              <a:ext cx="673626" cy="449845"/>
            </a:xfrm>
            <a:prstGeom prst="rect">
              <a:avLst/>
            </a:prstGeom>
            <a:noFill/>
            <a:ln w="9525">
              <a:noFill/>
              <a:round/>
              <a:headEnd/>
              <a:tailEnd/>
            </a:ln>
            <a:effectLst/>
          </p:spPr>
        </p:pic>
      </p:grpSp>
      <p:grpSp>
        <p:nvGrpSpPr>
          <p:cNvPr id="124" name="Group 123"/>
          <p:cNvGrpSpPr/>
          <p:nvPr/>
        </p:nvGrpSpPr>
        <p:grpSpPr>
          <a:xfrm>
            <a:off x="5985947" y="1209272"/>
            <a:ext cx="1006959" cy="2753127"/>
            <a:chOff x="5838728" y="1629298"/>
            <a:chExt cx="874780" cy="2824461"/>
          </a:xfrm>
        </p:grpSpPr>
        <p:sp>
          <p:nvSpPr>
            <p:cNvPr id="125" name="Text Box 27"/>
            <p:cNvSpPr txBox="1">
              <a:spLocks noChangeArrowheads="1"/>
            </p:cNvSpPr>
            <p:nvPr/>
          </p:nvSpPr>
          <p:spPr bwMode="auto">
            <a:xfrm>
              <a:off x="5885891" y="1629298"/>
              <a:ext cx="819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1990s</a:t>
              </a:r>
              <a:endParaRPr kumimoji="0" lang="en-US" altLang="zh-TW" sz="1400" b="1" dirty="0">
                <a:solidFill>
                  <a:srgbClr val="000000"/>
                </a:solidFill>
                <a:latin typeface="Calibri" pitchFamily="34" charset="0"/>
                <a:ea typeface="MS PGothic" pitchFamily="34" charset="-128"/>
              </a:endParaRPr>
            </a:p>
          </p:txBody>
        </p:sp>
        <p:sp>
          <p:nvSpPr>
            <p:cNvPr id="126" name="Text Box 28"/>
            <p:cNvSpPr txBox="1">
              <a:spLocks noChangeArrowheads="1"/>
            </p:cNvSpPr>
            <p:nvPr/>
          </p:nvSpPr>
          <p:spPr bwMode="auto">
            <a:xfrm>
              <a:off x="5894359" y="1835689"/>
              <a:ext cx="819149" cy="841256"/>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700" dirty="0">
                  <a:solidFill>
                    <a:srgbClr val="000000"/>
                  </a:solidFill>
                  <a:latin typeface="Calibri" pitchFamily="34" charset="0"/>
                  <a:ea typeface="MS PGothic" pitchFamily="34" charset="-128"/>
                </a:rPr>
                <a:t>Creates</a:t>
              </a:r>
            </a:p>
            <a:p>
              <a:r>
                <a:rPr kumimoji="0" lang="en-US" altLang="zh-TW" sz="700" dirty="0">
                  <a:solidFill>
                    <a:srgbClr val="000000"/>
                  </a:solidFill>
                  <a:latin typeface="Calibri" pitchFamily="34" charset="0"/>
                  <a:ea typeface="MS PGothic" pitchFamily="34" charset="-128"/>
                </a:rPr>
                <a:t>first apps processor for multi-media cell phones</a:t>
              </a:r>
            </a:p>
          </p:txBody>
        </p:sp>
        <p:cxnSp>
          <p:nvCxnSpPr>
            <p:cNvPr id="127" name="Straight Connector 126"/>
            <p:cNvCxnSpPr/>
            <p:nvPr/>
          </p:nvCxnSpPr>
          <p:spPr bwMode="auto">
            <a:xfrm>
              <a:off x="6205156" y="3194296"/>
              <a:ext cx="0" cy="1259463"/>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128" name="Hexagon 127"/>
            <p:cNvSpPr/>
            <p:nvPr/>
          </p:nvSpPr>
          <p:spPr>
            <a:xfrm>
              <a:off x="5838728" y="2542363"/>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29" name="Picture 2" descr="C:\Jobs in Work\3100-3199\3158\omap logo.jpg"/>
            <p:cNvPicPr>
              <a:picLocks noChangeAspect="1" noChangeArrowheads="1"/>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897605" y="2723026"/>
              <a:ext cx="633824" cy="2875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0" name="Group 129"/>
          <p:cNvGrpSpPr/>
          <p:nvPr/>
        </p:nvGrpSpPr>
        <p:grpSpPr>
          <a:xfrm>
            <a:off x="6902032" y="1016146"/>
            <a:ext cx="1152559" cy="2689084"/>
            <a:chOff x="6825038" y="1380244"/>
            <a:chExt cx="1001268" cy="2758758"/>
          </a:xfrm>
        </p:grpSpPr>
        <p:sp>
          <p:nvSpPr>
            <p:cNvPr id="131" name="Text Box 27"/>
            <p:cNvSpPr txBox="1">
              <a:spLocks noChangeArrowheads="1"/>
            </p:cNvSpPr>
            <p:nvPr/>
          </p:nvSpPr>
          <p:spPr bwMode="auto">
            <a:xfrm>
              <a:off x="6825038" y="1380244"/>
              <a:ext cx="819150" cy="410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r>
                <a:rPr kumimoji="0" lang="en-US" altLang="zh-TW" sz="1400" b="1" dirty="0" smtClean="0">
                  <a:solidFill>
                    <a:srgbClr val="000000"/>
                  </a:solidFill>
                  <a:latin typeface="Calibri" pitchFamily="34" charset="0"/>
                  <a:ea typeface="MS PGothic" pitchFamily="34" charset="-128"/>
                </a:rPr>
                <a:t>2000s</a:t>
              </a:r>
              <a:endParaRPr kumimoji="0" lang="en-US" altLang="zh-TW" sz="1400" b="1" dirty="0">
                <a:solidFill>
                  <a:srgbClr val="000000"/>
                </a:solidFill>
                <a:latin typeface="Calibri" pitchFamily="34" charset="0"/>
                <a:ea typeface="MS PGothic" pitchFamily="34" charset="-128"/>
              </a:endParaRPr>
            </a:p>
          </p:txBody>
        </p:sp>
        <p:sp>
          <p:nvSpPr>
            <p:cNvPr id="132" name="Text Box 28"/>
            <p:cNvSpPr txBox="1">
              <a:spLocks noChangeArrowheads="1"/>
            </p:cNvSpPr>
            <p:nvPr/>
          </p:nvSpPr>
          <p:spPr bwMode="auto">
            <a:xfrm>
              <a:off x="6833505" y="1575857"/>
              <a:ext cx="992801" cy="943848"/>
            </a:xfrm>
            <a:prstGeom prst="rect">
              <a:avLst/>
            </a:prstGeom>
            <a:noFill/>
            <a:ln>
              <a:noFill/>
            </a:ln>
            <a:extLst/>
          </p:spPr>
          <p:txBody>
            <a:bodyPr wrap="square">
              <a:spAutoFit/>
            </a:bodyPr>
            <a:lstStyle>
              <a:lvl1pPr eaLnBrk="0" hangingPunct="0">
                <a:defRPr kumimoji="1">
                  <a:solidFill>
                    <a:schemeClr val="tx1"/>
                  </a:solidFill>
                  <a:latin typeface="Arial" pitchFamily="34" charset="0"/>
                  <a:ea typeface="PMingLiU" pitchFamily="18" charset="-120"/>
                </a:defRPr>
              </a:lvl1pPr>
              <a:lvl2pPr marL="742950" indent="-285750" eaLnBrk="0" hangingPunct="0">
                <a:defRPr kumimoji="1">
                  <a:solidFill>
                    <a:schemeClr val="tx1"/>
                  </a:solidFill>
                  <a:latin typeface="Arial" pitchFamily="34" charset="0"/>
                  <a:ea typeface="PMingLiU" pitchFamily="18" charset="-120"/>
                </a:defRPr>
              </a:lvl2pPr>
              <a:lvl3pPr marL="1143000" indent="-228600" eaLnBrk="0" hangingPunct="0">
                <a:defRPr kumimoji="1">
                  <a:solidFill>
                    <a:schemeClr val="tx1"/>
                  </a:solidFill>
                  <a:latin typeface="Arial" pitchFamily="34" charset="0"/>
                  <a:ea typeface="PMingLiU" pitchFamily="18" charset="-120"/>
                </a:defRPr>
              </a:lvl3pPr>
              <a:lvl4pPr marL="1600200" indent="-228600" eaLnBrk="0" hangingPunct="0">
                <a:defRPr kumimoji="1">
                  <a:solidFill>
                    <a:schemeClr val="tx1"/>
                  </a:solidFill>
                  <a:latin typeface="Arial" pitchFamily="34" charset="0"/>
                  <a:ea typeface="PMingLiU" pitchFamily="18" charset="-120"/>
                </a:defRPr>
              </a:lvl4pPr>
              <a:lvl5pPr marL="2057400" indent="-228600" eaLnBrk="0" hangingPunct="0">
                <a:defRPr kumimoji="1">
                  <a:solidFill>
                    <a:schemeClr val="tx1"/>
                  </a:solidFill>
                  <a:latin typeface="Arial" pitchFamily="34" charset="0"/>
                  <a:ea typeface="PMingLiU"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PMingLiU"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PMingLiU"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PMingLiU"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PMingLiU" pitchFamily="18" charset="-120"/>
                </a:defRPr>
              </a:lvl9pPr>
            </a:lstStyle>
            <a:p>
              <a:pPr eaLnBrk="1" hangingPunct="1"/>
              <a:r>
                <a:rPr kumimoji="0" lang="en-US" altLang="zh-TW" sz="800" dirty="0">
                  <a:solidFill>
                    <a:srgbClr val="000000"/>
                  </a:solidFill>
                  <a:latin typeface="Calibri" pitchFamily="34" charset="0"/>
                </a:rPr>
                <a:t>Introduces world’s </a:t>
              </a:r>
              <a:r>
                <a:rPr kumimoji="0" lang="en-US" altLang="zh-TW" sz="800" u="sng" dirty="0">
                  <a:solidFill>
                    <a:srgbClr val="000000"/>
                  </a:solidFill>
                  <a:latin typeface="Calibri" pitchFamily="34" charset="0"/>
                </a:rPr>
                <a:t>fastest </a:t>
              </a:r>
              <a:r>
                <a:rPr kumimoji="0" lang="en-US" altLang="zh-TW" sz="800" dirty="0">
                  <a:solidFill>
                    <a:srgbClr val="000000"/>
                  </a:solidFill>
                  <a:latin typeface="Calibri" pitchFamily="34" charset="0"/>
                </a:rPr>
                <a:t>analog-to- digital converter and l</a:t>
              </a:r>
              <a:r>
                <a:rPr kumimoji="0" lang="en-US" altLang="zh-TW" sz="800" u="sng" dirty="0">
                  <a:solidFill>
                    <a:srgbClr val="000000"/>
                  </a:solidFill>
                  <a:latin typeface="Calibri" pitchFamily="34" charset="0"/>
                </a:rPr>
                <a:t>owest-power</a:t>
              </a:r>
              <a:r>
                <a:rPr kumimoji="0" lang="en-US" altLang="zh-TW" sz="800" dirty="0">
                  <a:solidFill>
                    <a:srgbClr val="000000"/>
                  </a:solidFill>
                  <a:latin typeface="Calibri" pitchFamily="34" charset="0"/>
                </a:rPr>
                <a:t> DC-DC </a:t>
              </a:r>
              <a:r>
                <a:rPr kumimoji="0" lang="en-US" altLang="zh-TW" sz="800" u="sng" dirty="0">
                  <a:solidFill>
                    <a:srgbClr val="000000"/>
                  </a:solidFill>
                  <a:latin typeface="Calibri" pitchFamily="34" charset="0"/>
                </a:rPr>
                <a:t>converter</a:t>
              </a:r>
            </a:p>
          </p:txBody>
        </p:sp>
        <p:cxnSp>
          <p:nvCxnSpPr>
            <p:cNvPr id="133" name="Straight Connector 132"/>
            <p:cNvCxnSpPr/>
            <p:nvPr/>
          </p:nvCxnSpPr>
          <p:spPr bwMode="auto">
            <a:xfrm>
              <a:off x="7270988" y="2923819"/>
              <a:ext cx="0" cy="1215183"/>
            </a:xfrm>
            <a:prstGeom prst="line">
              <a:avLst/>
            </a:prstGeom>
            <a:gradFill rotWithShape="1">
              <a:gsLst>
                <a:gs pos="0">
                  <a:srgbClr val="4E89C4"/>
                </a:gs>
                <a:gs pos="100000">
                  <a:srgbClr val="4E89C4">
                    <a:gamma/>
                    <a:shade val="46275"/>
                    <a:invGamma/>
                  </a:srgbClr>
                </a:gs>
              </a:gsLst>
              <a:lin ang="2700000" scaled="1"/>
            </a:gradFill>
            <a:ln w="38100" cap="flat" cmpd="sng" algn="ctr">
              <a:solidFill>
                <a:schemeClr val="tx1"/>
              </a:solidFill>
              <a:prstDash val="solid"/>
              <a:round/>
              <a:headEnd type="none" w="med" len="med"/>
              <a:tailEnd type="none" w="med" len="med"/>
            </a:ln>
            <a:effectLst/>
          </p:spPr>
        </p:cxnSp>
        <p:sp>
          <p:nvSpPr>
            <p:cNvPr id="134" name="Hexagon 133"/>
            <p:cNvSpPr/>
            <p:nvPr/>
          </p:nvSpPr>
          <p:spPr>
            <a:xfrm>
              <a:off x="6892867" y="2282936"/>
              <a:ext cx="756242" cy="651933"/>
            </a:xfrm>
            <a:prstGeom prst="hexagon">
              <a:avLst/>
            </a:prstGeom>
            <a:solidFill>
              <a:schemeClr val="bg1"/>
            </a:solidFill>
            <a:ln w="9525">
              <a:solidFill>
                <a:schemeClr val="tx1"/>
              </a:solidFill>
              <a:round/>
              <a:headEnd/>
              <a:tailEnd/>
            </a:ln>
            <a:effectLst>
              <a:outerShdw blurRad="190500" algn="tl"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135" name="Picture 3" descr="C:\Jobs in Work\3100-3199\3158\power.jpg"/>
            <p:cNvPicPr>
              <a:picLocks noChangeAspect="1" noChangeArrowheads="1"/>
            </p:cNvPicPr>
            <p:nvPr/>
          </p:nvPicPr>
          <p:blipFill>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935232" y="2381900"/>
              <a:ext cx="671512" cy="43750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AutoShape 2" descr="data:image/jpeg;base64,/9j/4AAQSkZJRgABAQAAAQABAAD/2wCEAAkGBhQSERUUEhQWFRUVFxcYFRgXGBwYFxoYHBcYHBcWGhcYHSYgHBokGRcXHy8gIycpLSwsGB4xNTAsNSYrLCkBCQoKDgwNFA8PFCkYFBgpKSkpKSkpKSkpKSkpKSkpKSkpKSkpKSkpKSkpKSkpKSkpKSkpKSkpKSkpKSkpKSkpKf/AABEIAIwBZwMBIgACEQEDEQH/xAAcAAABBQEBAQAAAAAAAAAAAAAEAgMFBgcBAAj/xABKEAACAQIEAwUEBgYJAgQHAAABAhEAAwQSITEFQVEGEyJhcQcygZEUI0JSobEzYnKywdEVJCWCkrPh8PFDkzRjg6IWNURTc4Sj/8QAFwEBAQEBAAAAAAAAAAAAAAAAAAECA//EABkRAQEBAQEBAAAAAAAAAAAAAAABETFBIf/aAAwDAQACEQMRAD8Av940Fdai75oC41ZaNM1N3KUxpLCiwikk11qbmilZq6GppjS1NELmuivV6iOzXqHvY1EIDuik7AsAT6AmlW8Qre6wPoZ/KgemvVwV6KDxoTiWL7q2XC5iCABtuY+QowihMfg+8tlJiYM77GdRSirf/FpLZQ9oHXcqIid5brUrwDjAxNtnEHK2QkbE5Q0j51TuLdmntYggunuBgQSPCTG2XfX/AFq8dnuADC2u7nMSxZiBAnaAOgAqKKKUg2qO7vyrgteVAELNL7kUUbXlXDb8qAU2a93NE5K8VoB1tUsW6cVacCVQhLdHYa3TNu1RmHWhVv4EIsL6t+8agmXU+p/OrBwYfUr6t+8arbNqfU/nVZhQGtcy86RcvEakacydgSQBI3iTvTOKxltDkbEWkuCCQ7qp2O6kyBUUUGrhNBW+JWTH9bsEmYi6gGm4jNMcqdXF241v2J1gC6kfMmTQPtSw1DfSkgnv7C+lxWEdScw3PlTX02RIv4bfT6wHTnJnfyigO7yu56Dt3Cx1u2Ao+7dVmbprMD03NO2kYkZrtoqBqQy5mOkaA+EATz1oH81KFCEHMB31pUE651znosEwvmda5cuAuv8AWLC2xqfrVztyC7wFnWZM0BteqOxF3MQFxdhUEZiLim4f1RrA9aTivEQExdhVJGcm4uaBrC67kUEotJYUBjLJusq2cSggy4Vld8umwU6c9TRdy5DR/sUBfDx9Yvx/dNervDz9Yvx/dNeoiJxD1H3HorEmgXor2ekl6bakFtYGtF04TSJorD8Luvsh9Tp+dH2OzDn3mUemtDUPlpairNa7NWxuSfwH4UbZ4VbXZB8daJqopaJ2BPpRNrhlw/YPx0/OreloDYAV3LQZh2wwiLi0yqqB1jvFJAV51W4ByPXQjzqMxnCb9i/atubaF2SCjZvCXXWdIBHWrz247MYW/Ze7ftMzIJzIzK+gJG2h16iqz7N+B4c37jFe8dLWHdC7s+Usbk6HSRCdYosXW32cSTLE6noKJTgFvoT8akEWnQKIj14LaH2PzNKXhlsfYFHxSWFBjvtI4GwxyOMuR0SAAZBW6NGGwWNjWtvh1zHQbn86qvajiFoLiVZlU/R3WGbKSzGcon7QGojpVrtsIGU5lgZWmZHIyN53oOdwOg+VeNodBTtcNAybY6Cud0Ogp00mgR3C9B8q8cKn3R8qcApQoGPoFv7i/Kvf0VaP2BRApxaAVeB2fufjS04Da5A/OjUp5BVjJOGsBFCjYfxNVTmfU/nVwqoukE+p/OlWEZFJBue6CNPs5p8Jb47TpNYz7V8QV4rcgCSLepgnW2gjXnqYrZu6DkBz4NCRsGbNopb7swY56ViXtYuf2tdEbG0epJNpT69KiqxaLREggHQ6a9Y6bD+Fee1BVjkMyTJ5jXXpIpu3eQgEz3gJMgAaaxz3150Tw/gd24FCAlYIB6gnooLEfCigr+mbSAIjbYkHUcxJ0NEW3jWAuaInYnmY/lAq4Yf2Q4q5bzJcsMYgL40Mjkcya+pqI4l2IxthSblhhbBkvbAuKBzJKMYHqOtBEFSGgEHXQ76QuUA8wJp/hHDDib1uzbKi5cYqM3hghSfHA2GXTyqPzHKIXRToQIbUTOnMwPhUp2R4quFxdq9cUlLbguq+8RlZdCx3GaYoaP4b2Jv4hRct5NcNcxCKCcxVLhtskFYzEqSPKlN2Qyw1y9Zt2x9GDXMpIAv2TeV8oGsZcsDm3Sj17W2rFsW8KL57vDi3ba4oVs5xgxGYopMIApUEamaY7UdsrOKF8WrLqLtzCsojwr3Vi4jII1959B0FKJXDezbPibtlcQrtYCm4Vs3GhmYrlCL4mIABJXSDUdf7DEYY3jftFzae/wBxDq/cqxtlwx0kZZIqRt9p7Ny9jWuWcYExZtsq2gO9GR1YtqpBkgAnX3jtTeP7TWhhGW3h8Q15cK+EZyIsW0e4WcsAJ7wZgNeYqBz2QN/Xsu/1dzWP1eXxkjlWuYu0J31008orI/ZC39fgAiLdzlyybidTWu43DgGQYJ5Tvpv/AL6VUP8ADFIuLPn+6a9SuFjxr8f3TXqIhblgt7oJ9BTtns9cb3oT11PyFWkLG1cIoqFs9mbY96WPyFH2MEie6oHwoqKTFAmK7FdivRQdroFeiuig9FeilAV6KCI7SmMNdJMDLqapXslaWvxqO7sDaNQ94aeW3yqy9r+KFLN5SmZVtgtElsraBoHLNpprpVJ7G9qUsXVm13a3FtWWUbhhcaLxzEQJYyDykiperOVrKCnQKbXeKcqo9Wd9tO2WLsX3FvKtm0ygyslvDJYncLJjSK0M1jXtPuRirupHuHw7yyac9ue1CI7He0q5dXEI4Wbiutl8wPdA5ScgK6wJAM6TU17LO17N/V2G7+GdA4I1NvaGWMxQCGElYI1yseK4Zjc7+uhB2nzqb7OeLimDySD39uM2phdWJ/8AdUV9EYzH27KG5edbaDdnIAHxP5Codu3GGyyvesIkHunVW9HcBfxqN7J4VMQpOIbvrivmUXPFBA8LhW002EbUSuLxV+9ctI4CJpMSSPSqh/g/bbDYhsgJt3NslwBSf2SCVb4Gp0tWEceGTE3LKsLgTcrqqmdpGnn5VK8C7b4nCwGPe2tsrkyP2H3HxkVNXGxhqXVd4D2xw+KgW2y3Odt9H+HJvgang9VDq04pppTS0NEEWzRCUMlEIasQuqo51Pxq11Vbq7+ppVgV0DMAfd3aOcaqs+bcvKsT9qcjimIfXe1y0nuk9TNbTdtlzlmFGUt1PMKp+AJO/SsK9p+JjiuIPMMkTt+iTX1qKgsKM7KsyXYZtgBB1J1iI116VpfBr+FwltQ1i85uELbKklnERnUFwFWJjU77CsuwNhXfNdMKx2HvN6DkOZJ6VbeG40Wrlq7hbgKrcGa2ZY5ARo78gTrlkAkj4KRs1vE2LqLlGbJliWyOJA1VpkkcxO4qS7uJ3MmRJWRpyPnE/wAaqtnj1gyVDMWIuPAza6KFUH3ZOyxt4pA1pXEu2+Fw9qXv2xcA0SczEcvCv8fwoVSPap2YWy/0lEyK7gXAsZGZlOV1EeFpVsy7bEb1ROzxu/SrPcoLlw3FNtCJDMpBAI5gx+NaX2g9qmBxOHaw1q7eLrsFiGHusCTMg8xVE7Mdj8XcuoThcQbeYFmUBGywQcpueGTO+tBfsTxLFWcbiybl1e9wF3Eqrkd7aIVu7tt0Nt8+UjdctRVxHXALaW6i3xb+ngB4xP0nOXzAakD6NrMzMelPN7IGZbmUXUzR3Qe7bOXwiRdyr4vGI0I0A61B43sjhsPeuW71vGALYa4DntDOUWXIhTA1AAOo57iirngu0V98dfNtzfZeHWu6VrhQF3TDM6hgy5WY5mJUgytQ/EruKfheKF7Nh0S81xQbwKXS13JfwzDvC1zKwDqzSdDrrNV3C9k8P/Vi5uOClxsSikAhu4a/ZRWymM1sLJjeaXd4JhFweIxDI9l86DCpdukkK1hLoHgtkOSGkZsogjWaImfZJcH9JcgTbuyJ5ZeQ5CfyNa9jLcGQd+X8axr2OWiMekx+jeNB9xtfI1sfEbRBDA6nlp+HlQGcMnOvx/dNernC28az5/umvURMGkmlGkmiEmuV2K9FGnK9Xq9QKrorldojtBcZxZt4e66xmRGZZ2kDejAah+1OOtrhryO6qz2riqpYBiSpgAb0IyvjXbh7Vu4rM3fTIYrJI0JliCpGvu7a6VXW4oWwwewN7n1iiSUdtt/sNBgcoK6xVX4piidzvPPly0p3s9xJbb/WhmsuMl9QdTbY6lf1lMMPMedRpsvss7Wlrd6ziLykWBayF2BIzBpUHdgIEDWKtWK7b2gPqke6esZF+ba/hWPdnuBtg8ZibU94sWmt3AJD2mDG3cEdVI+M1YLl9l6T6xVEvx3trimJCEWl55Fkn++38KzbtRimdyzklsqgljJOp3J33q4d5cYRrHUbEfCqP2pYBrk7jJ6QVGlZVAJdJb00/GrB2IdfprXLjBRas3ikmCXZO6therZ7oMD7tU8YgzoYq4cDCWsIWIU3L+Mw1pZgsEt/W3GHMSz21+daTVw4fiC1pZ5qOu8QdvjTbcNtgkwR18Ta/CdaTgDoRtld1On60g/Ij50UVUjX/fz3qKj76KNAAOsCKazA9PLSaLxlofeqOdwCNR6x/CoOtZE7GeVWLgvb7EYeFuzftj7xi4B5XNc3o3zqv6RMzXmfroKDX+B9q8Piv0T+OJNtvDcH92fEPMTU0lyvn94kEbjYzBHSCNRVp4D7Rr1k5b/16D7Xu3R18Wz/ABitamNfttRNo1XuB9orOKWbLhiPeWCHX9pDqPXapuxcqxmi6rd1d6sgNV5xqfWlIj3wrOwWQFUqzb5iQZAXpqup3isI9qNmeK4rT7VuNo/RoTJ/lW94mznZUBjUOTzhGUwvQk6SdImsK9qLD+lcRrGqCNJE2lk+nrUVRWOkzyA2+H+zUhhO0Vy0ALQVIIMxJJC5dZ0oIYViSAJgE6dAJJ+QmmUMESJAOo6+VaReOzHY7HY0Zu8e1aYklmJGadyFG4/Cr1w/2P4Wypa4r4lwCQrNkRmAkCF6nTerrw9la2j29EZEKRtkKgr+BFD8c7TLhTbVl1cHxuclpYOme4FaNRtFZVEcCtLYsWMTbt2VsXELOtnDx3UoxV2YFrjZXUq23vTR+C4+VOS6e+unZbORyIADSVKr75OVfeg661wcDuLhVtK9ph35uhWLCybbszmxm3dfH016VGcJJuth3YNbtkK36I5XvJcuOtpbjDwgKSSVInLE6VFW/BY5bttXT3XGZTESPMciCCCORFU32o4Y/Q7l22AWRWUyPsOuV488pPyqV7NYnvL+IuWNMKxUIZ8Ny8Ce8u2wRopGhjQkTzqW4nhlu2ntts6kH0I1qo+ek7f4gNLC26hlYIy+BYRreQAQcptsVIMyIpOK7a3Ltq5aazYIuFTpb1t5bYtr3ZnwQigc6heLYA2L1y026MV+R0PyihZrSNB9jN2OJKNNbdwefuM2451tfE8MZzht+UeXI86wr2P3I4lbHVbn+W/Otxx1lpzqZAgRrPT0rKjOEMe8WfP9016muDsTdSerfumvUWrGa5FdNJNGHK8aQzgbkD1MVG8T7S4bD/pr9tDE5ZzP/hWT+FGknXqoXEPamn/01kv+vdORf8Kyx+Yqn8Z7c4y+DmusqyJSyO7EHcFpzH50Gv8AE+P4fD/p7yW/InxH+4Jaqxi/aja2sW3c/euAovrAlo+VZrZAg6HXUnQmTsCTJPqaIwauxBmQRBzGB09Dz9KmrixcR7X4m6GJxCoOVuyChIPU+/8AjUBjcWAlwjQ5WJJ1YmDuTJ/GiWwF8tlshcpAlnJK6jWQVBiB513i3Dz3F7MygpabTLEnLrLctdlgUGUYx9v9+lcsnwmu49duU02t3wxNWJWn9guJjE4J0cnvcEBlMSTh3YnLpqe7uSQOjeVWbD8GU6wCx1BaZExrB+UVnnsj4gLWKuM0FO7i4CYJQmCB1maumN4fcQoxcPbZcyZnLWyuYjeBBEAERINKsqUvWVWS2wB090A6nQDl8axzj2I7zxsTnbcfZn/irpxrHkB5HhdSMonu/UFtz6VnGObQKNYJjyHSpAEtTuM4mBYwdtJDWu8uOYjxvc0M8/q0SorBWQSWYSiatrE9FnqdvnXb903rhdoGY8tABsFA5ADQDoBWmWlcFuM9nvSZDEBj0bXKTGwIG/UGjXxC9NesVC9i+MJbHd3TNp07twurhZBV1H31YZgPXrUjxLhzpGVwyfZuL4ww+OqmNw0EfCstPXGBMiZM/wDMUAwbmfgfXlOtP2LLR4nnfXQH8KHIjVpaTMPGkdKikve18JLem1cTEGeRPzpy6XYQZA2AA09NKGOHy+XlRRAKxtB5xSlHSfjQiXImui5NAZauMHDgsrr7rKSpHoQavPAPaVdtQuKXvV++ml0DqV2f4QfWqDauzpNPLm/5NDH0PwjilvEWlu2WzI0wYI2MEQRIIOlR7Deg/Zof7OtftXf8xqkHEVpzA3gzMFTSCrM07AEEgDckjTpzrAPaqP7WxEgkZk0Gh1tIdDzr6Be40hU0kqWOwChhmnm0jSPMdKwH2o2yeLYmDJ71YUxH6O3AOvUgehoqo37pRCoBCv8AaMSVUwBptqNfhQDb0ZhcA7lsozd2MzAa6TrAG+mulF4/s89vD275HhdivKNpBBGkEddZFVG0+yvjHfcNtqT4rBay3oDmQ/4Xj+7VyukMpVgCrAgqdQQdwQd5msP9kPaDubt6y0kXEDqBqc6Hb4ozfIVq2DW9e99u7X7qe8fVjt8BNRXF7OYW2IuZntgFbdu65a3bkgnuw3unTedOUVANwk2hdt4ay2KS7bdUfNF2wbgIbVz3ZUz7yw28zVus8NtqZygnqxzN8zNGrZYieQ58h8dqio/h/fCzbDW7VoqigqplVIEQoHKlXVuc2AHkv8yabucZtZsouB2G62wbrfK2CPmaFv8AHwJ8GWBJN64lkAdcgLNHmQKQZR7WuzhtXVxAMi7o2kQwGnzH5Vn6RzrTu3fb+3ftXcMbdu4Bly3EZgM28qGEmDz561mLVqM1dPZJbP8ASdqOS3D/APzb/WtzxSPOaQV0gbGZOkVhfskJ/pSz0i5P/aety4iX0IPh0geevL+NFg3gz/Wp8f3TXqa4I83U+P7pr1RaluKdoLGH/S3VU/dHif8AwrJ+dRPB+2Ixd427Fp1VVLNcuEKdwBltiTJPU8qz4J3LNbuIASd4gGOc05huNYjB3e/w9sX1ZSr2i0EgGRDRoRB261DFu7WcVtWFyNcv23YaNaKnzlkcFW15EVlHEu0t8NOIsockfXKmVbqfrDbN08xUlxn2hC9iku3MJiAqxNsiT5w2k8uVL7W8ducUtpat4Q4e0pzd5dYSOUqqgaxprNKBsRxBWUaBdfuw2o2FRlzFoDA67+fx5Udf4W0fekSTvIGkzNRF3CawonzG45nXaKjSQ+l5tx0B8W8+6SddBRuC4kqiQmp5nQ+eo5TQGEsKpAcz6GR0/LmaNW8kneOWg0+B/P0oDLOPe7KkwpBCkHw5joJ1HLzofjfEmtILVx84ckOJVZUrqFIkkD7x9K8MYFAYjMonzOaAddgAfSoDtRxZL5XwgEDcb/MnXaiIjH8FYki2VcKCZJAPoQdjFR13g91QJWJ1Go/OakcDaa/fRDqcrADNkLlVYomY6BmPhHrHSmGxly3c7trIV1kMjqZB6FX1FaiB+CYhkvoEJBZ1Bg7jMNNOU1rPBuKtcz4O6EzsDcw3imb6r+jOuguAR6gVSsDcvoQW+jL/APr2iRPnkJqaTHEOLit9YrB1ZbdtfEsEGVA6c6lJFS4rxK7fOoYkaxB05QY2qIXDa+Ix1A8TfhoPiauXGsOt25cdUZizZ8o8QGbxMAJjRiRpUNe4ReMg2mWCJGU7ROp2A/1ppiHxmILwqjKi+6o/FmPNjzPw0FF8PVFGZuXP/SpS1wsRqIgbbfj0oS9wl71zIhEKQCSYUNzJ8gPyNXTDFzFMxDW7ehYKuhLMfujL+Q6xRGJs3Vc3bhW1cuNraRhbcrInwL4bagaeL5HUhhbhW0iBGD5gwOvPRWUTvpvHLzoEO5bQFmB1BGbnsQZkT160RZbCY65ZfEW0myhJBbKWKjfaC4AOpFc4X2qDEB1AbluVJ8gdjQuJ7X3ltd0lxoZMtxGthQpgA5IO3wBFVkGDTDWhYjigeOWkaCOWpJO1cw8ESJPrp5VB8M4qroEYtmE8z4j1/HY1L2L4C+6VMRqpGvSdJNZbhV+BEwN4n8/SkBY3I8xTC4nxbRmY6nX48/xp42iTII1M+VAWl6BsI+AolJ3/AOKjxtrp5jbfzNG2XUwMxj58qUbb7Nh/Z9v9q5/mNR7igPZr/wDL7f7V3/MajnO9aYCXZkBB4pXloFzDNJPKJ0Gs1gPtLwL3OM4i2v2nTUkBQO7SSxOihQJJNb7dvQQF8TEiByAkZiegjnXz/wC1O+BxTF76lBuB/wBJNCBykUEhwntRgOHKVsWruLfZ7siwhkyIkMzabSF9Ke417TMLi8L3FzDNYZWDJDK6eYIyqRodxNZ0zySZLCZMnQ9J+dduQSJg6KNBHT8Y5xVF27CYVbPELNxDNq7ntgnlnUqP/dGtanj+2GEw10WGc3L7f9NIBBgnxuxCrpyM1hXZ7iKWLw77vGsGCwttldfF76yIzKRMHQxvV74xwrhjpiMfYxtu7dhrvdXQFzXOndyrgseQkT5VDVw4j22CRnvW7Kk6/Rl+kOoOxe63hWTAkIdSKhcb2ktuMyYe9iB/9zF3Mtr1h5A+QoHs3wO3fwj3HC22xFoi33cC2AbiICT1W+bRgkEZT1BrOMbea4zNdDMwJDBmZgurSJJJEHT4edRWhv2huYl7Vh71u0l1ilkYdWCrdIi0xu+6Qt3ICJiHOlRR4c16wt1gjXDcHjvMx0ZLaXVfIMwVLr2Mo1gl9qpGAxqol1SpL+FrLByDbdXBLAbGVBG07Grs/EsMMQjvbyrxBWe5cBMLbxCd3eEE6m3iRcYaCAg3qpqI4j2GxD5XAtL3ltbiopMos2xlJCAA/WgmT110qK4n2Ou2Lb3Ga2QhAYSRcEhIPduoYauBqAdNtRMthcVh8LfuW8Vh3a5ad1aWDgsEyMpVoB+sBZSBIBG8UFxDjeFyMqYdiz2wDduMS4cbESTp1Ok6aCDISXskb+07O+1z/LYfKts4rfdSNPBpHrrM1hPsuf8AtOxPW56/o26VuOPxTSAV8HL1PM/D5UpB3BXm8nx/davUvg/6VPj+6a9U1ar3EcIt0Fbg0AEdRpoR51UcRnsHXxJyJn4T0NXPHDxH4yep+H5VB49RrAB01BgwPQ0UizxMOBBgn3hEnqfQUxfxR2Guk9BzEmR6VF3sFBzWpBE6E8+gI/I9aZwN4MfrTtsGMLPmP4VA/fYkwIg69BTVzDqp01Y7/wC+lF4rEZdFB22AAA859KiLl8n4a7xr6j8qDr2PtE77iI9Na5YvAbE/CPlNNXAeZjlr0kbmkDFKBEM5UnxSAOWvXrRTfELpI9BG/wAt/h8qr+NiYAHmBI18ialMUxad5ncQB/rUbdsA7nWiVHnDzpM/nU5gOP31TI8YhF2S+guBQDsrnx29vssKGtYcscqjlrAn4aUfw7hilid4HhUABiwOphiAaqJPCXrNxWicOdwHJe3G/hYw6j9rMKXisFcQquYQ/jAUiD+yyyCPShOHpdDgBA4ZTmDQ0iTKwDprqRrpFTnDG7pSlsjNvlC5kZjsCzmC2sErBA2IioqF+jW4ErJB31PMRy332py1hHK5wSimYliAYkAAD0On86siYC0GCO5tMNCqv4A/QNGYa9dPOgcYryba22QQcsZG7znowkExr4T8aCBu8Vu2CPFOg1zb/wB1jlj1Fe4W13FLfGW0bmVsn1FvMRG+ZVBnzNL4ijWk7w6F3VES5l5L9ZIaVygAan7wo7hnFMPYBFvNbcsXBcZMoAYBgywlxspgACNyNaoz3EOyPqpVkOoOhBG+0c6uXYnHLasPecDS4xZjuwhNPM5tYPWoTj2Nw93Ldyt37NN5AYRY0ygEE5tNyedR6cXIstaVAoYqZG+kgkkyZOm0DTatM+jOPcZt33Y28OqycxfxZyY1mSVA30AoW9ZuvbJ7qQFHiCaqq9SBzzAknfQ1auy3GbOEwsmyz3WJM9Z0UARtEzPwonhnGL96+Vv2xatXtlKkw+Um2di0MZSdteVQZ1bYggjcEEVoPAsfaxBVLhyu0QryAdDqsGqRxbB91fuWxMKxAneJ0n4Vb/ZfwfvLrXjmPdQAo2aQY18iBVqT4d41w3uWyltGJCkEZjljMpHIgmhg0BYIg7Tz9KsPEuEhHbuVZWYAXMzzJPiOr7Dz5xOlRi8MdSWdOfx/EwNuVYdA1ogjX5RH50VabXpQ7WW1ga6b/wAaewyLnlgxIgAK2ULoNdjSjc/ZkscOt/tXf8xqPu86A9mSkcOtAknxXdTv+laj7vOtMAL+KysFUBnYgBf1Z8THoAsmTXzz7TH/ALWxRIMl1j/Au3wr6Eu4sK4C+JnKLlB5EmWIHIDWTppXz/7RbYbjGJGfKM6guZIAyJJgAmAJNBYuzh4feKW8Nwa9iFORbl245OVjuWK+FY1OsaRoKrXtA4NawmPvWsK5ZAqlhmDZSRLWyecGPTnV27P9kr+GIOD4xYTCMVdjmALaalrbabTuR6VU/atxPDYjiBODyFRbVbjqAEdwWJYQOQIBPOKCs8H4dexD5MPbuXX0hUGYwNTIHLzqQTguK7w4b6NeN0LNy33JLgE75RrGo8VTnYe6GwmLw9u+mHxV42jbd37sXEQnPaNyfCSSDGkxUr2WJsYnFW7+Js4i4cFkBOKIQsXQix35ZYIg6qdKClYfC420z4ULiEYfWNZyuGjQm4be+wUzHKi+02De9fW9ZQt9NtjEZUUsc5JGIUADXLeS4fSKPftI+A4l36LaRu5KhUvnFJLWyFJuF2nxAEqTpFS/ax7LYO3isBcNpkd7rolyLljvSEvoMpDBBdFuORF01RnuL4NetkNdtXbasYzPbZQSeQkDWOVT+M4ddGAy3rT27mFuZ1W4hQth8RAzAMPdW8i6/wDnVKe0HG3sRjks275uKbWGKA3h3Yu90stJOUNObU1LYXG2sThcO1646XMQz4IrcxHfBhcWDiAhOa1kxC2XIJggacqCBxC4a6+GxeNF02bttreI7qMxxFhQpO0Q6dzcJH321qb4f2V4dxBLww+GxGEyJnS9cYm2dNJLGIO/prVZ4JhO9s38Jc+rIK3kJ1y3LTFMQDAmO5Z2IB/6C1pfC8NisJadOL38K2CS1kRJDEgaALoCRlBA3J06TQZl7LGC8Vw89bg0/wDxtrW6Y3EkMFjw8vXnWE+zkgcWw8aDO8TyBRo+MVuWKxozZSNo8R69PlUIlODkd6kef7pr1I4K03V+P7rV6iorjfDnszlErv5jz9KrOLvT5xESNDqJPrWt47BhxBrPe0nZkqSUGu8H3TQVXGXPF5DYDmfMnWhcThA06GdpH8fw86OdgdG0Imf+KHvazOg10/Ksqh3xRUZW5ep05UxfxME8+nIHof8AfSpMYYMIGsaaxI18gajMVg2TUyU6kaj8KGhbl7TWNzE77zO9eTFnQCR0Gg0/nS+7nYSPy9aa5RM9Zjeik3kBUkTLRvE+sc5oC5YE6GNfyqQv28w11MQB16cvjTYww0JgAnlH40DNjwQTmAjXn4pO0bD16VJ4a9lOvPLBVgCSR4hJgRqdACYFD3b6ZYiTGpBOvT/elEIoykAHxDlPSBoaJgzF8Vt3AVVd2ldTlGmxLlm2Hly00p3B2MwBhUaAFO7CPIkculRVrCMdBDEjWTI00M9OlFW7cEA+EjKCNiDyJidI3FDE3gcQ9wszlYgBfeBA1ksdwNDprGlF4bE20XMtxXQZoVtVUnQk5tzGgcR61XWwOUZrjNLSpjz2mTt8qVhrlpdypIU/Z+ZmCI6GaGHu0a4O+FVsSBcE5VtfW28xgZSPs7LqelU+/wAJv2T4fGgmNMykc/Cwj41PtEndSeg2Gh3B/nTljMoKrORonQEepkVdMUy1bR82bwMdo1E85B1jzBpVqzYXV2ZoYyqgagEaTOkidavg4XhbpEoxPwXT9UwNthSsB2GsXmIsloCgkMV0MjMJ8gZzczV1MU//AOJGMKoYIIAVGKnKOpWJPmaV/S+IcFLYYagTMsDr9rlrNarhvZbh7YBuEnUCCx8UTC6aVM2+FYTAjP3R67Z3kkBQEAMiTvU0xkfZrsFdxl5c5JDPNwqVzBYJZjmIgzHLnNaxw/hFrh6gLbKKxVcxKiBuBMyxLGdRI1qVtcVW2WOSGKqCzsq5gATz1EZiIiq5xftQV0tOyoYMpdlQNlhZBUEj3QJ586upiR4pg1VGvXWnKAwWAZ/VEnck76nas8xl9pbMrEEk6nUCSYnaR0FSeL7Yk2XUvmDQcs+JjpseWvPSq4Lr3mAEAEnrtz1MAddBUaexJYkBBE8zufl+dG8OwmUCTrOs7Dqa9bsBTLGN4gaefwqTw9mT5HnuPh8alVs/Yayq4K2EYssuZIiZck6Hzpd5tdOpof2e2cmAtrvDXP8AMbrS751NaYDXMQttk0Ba7cCAKPF4p1HUACSD5ms47V+yLEYvHXsQl6wi3WkKQ5YDKBBhY5GtB4ipNl8qlniEA0IY6ZgRqImdOlE38PNrIWJlAjN97SGYa7kyflQY4vsJvGAcVZG//TedPWNKW/sIuz/4y3/2n/KtdwtnJaW2zG5lXKWaJZdQMx56aTTGAwaWUCJMAkgE5oncCdl8qDKrnsIuKJbGW/8AtNr5jWuN7CX54q2OX6Fo9fe3rUsBhEsqVScuYsASSFJiQs7LImKGwWBW0bkMxDv3mWSAp/Vg0MZfifYZeCMUxNpzBIBtspJAPhB1Gu3xrvYz2c3Wsm+btspet3bN1IYOA0rqSIlbndv/AHK1DCYYriLlycyXQAyklSpH2hAhpGnIjrUP2dxCteugswNi5dtMsAZrTksgaNykmD6U1cZ/w72L37tm3dXEWIdQ0FbnhbUMjQsAqQQfNaEteyrErjDhTesgtaNxLhz5Gg6gQsh131rUuCyt9lLkC2xuZeTW7oYXEHLTEI7f+oKG7XYs2sRg76tCJcyXGJOzcumVhmB06U0xVrPYfE3eJPfttaD2zbvXbTlodmDJiFEKRla4l1dY0cdaiT7JL943O5u2u7S66L3hfvIENbJhTvbdDoY1rSOLXBaxYZWIViq5uYDlVJPI5b62PhfakX75TEsBKJfWIHK4gLW29TbN1f8A0VqaYo3Zb2X4nC4y1ea5ZItsZCFyTKkaeGOfWtMa+CDaOpGVj03MfkaCu4iZUAjNJeCdT/D4UX9JLKoJJK6SfzPmetXTB/Bj9ckef7rV6ucGH1yfH91q9RKtrrUfjcKGBBFSJFMuKuJrOu0PZkN4l0PIx+B8qpeIsspIYEHn0I1mJ2ESa2rFWAQdKpfaPhVszIrLSj2Vg9B+EDnI+GpozEYVGQGSWOYMAAABGh5ySTtUbdOVm0Bg7nU6kifWKPsGQZ1/0A/nUVEXuDiZAyjod/KRQt/CxOgB0jy/lVg705mHnHnyqP4quUEgmdp8jE0EC9meca9NYpItLrJP6ugifPyiisan8fwoMLsaK6EXWRy9NT5CnLNwkCZMchoI6n403dSG0/3rUljeGqGK6wEVt9yyKTMcpY0DtpViPdYxsBqPM6GZogBlnKp21Y65Y/OhsJdKlQsAeLby2ozE3SHABjwzI3kkD+NEBG9pyB3M6kieU/lTlhgVIfNLRBGwX0II+GlNROpJka/EVJWMGHtktPPpyO+29FAFUB0AK6SADGux1MzTf0lSpgERyjUEaTrofSjxYWB4R1+W1SvCuHW2IzLmBSSDMSSRyoiAsK2oDZY1ObXfmIiPSibWKW2fEgaIgnU6a6EGf+Kto7OWWEZTqJkEyPFy5fhVHxuGyvcEk5WcKdJABMbDyFBKr2mgMrIptuASCfEcpGoZtZpP00KuZHuBSxK6yJGsAn1qJ4vZ7r3TPhnxAHlPTam8MuZASTJE8tPSBptRcSWM4sbg8KajUzDan7UtqPhQlzBljLsSd9Bp133javM5twF1kDfU6ii8k6mTMTr8qIatYABBmVFAO4BkmdP5V3Mo09QP5Ty3o3D2ww1HX+fOmbeFVRoJ15geRnSgTbKZoyGZMgEzGTkZGnWpFIBBCwNtwOYgRtt+VJwtrwHfwqdORgkSfhXBc8UQI0+cAzSjXewc/Qkk5iWuGfW41JuHf1pXYP8A8En7Vz/MakXN/nWmXBSWavCuNQIZqSwrxaklqBDUzcanitMNvRYQ2tVTjB+i8QtX4i3iFFm6eWb7B/AVa2qF7YYUXMDfDfYTOscmU6GopzFk271u5t4hbY+V0qv4Xbdn/EetOcc4aMTh7lk/bQgHow1X8QKDLm9w8O/vNh8xI+93ZM+oZVb1UVJ2cQXVXMSyIxjaSoYx8TUFa4Li/peAC3dHtZrF4/aU5chb5ZbnrbFEriXxGES8B9ehhh/59ptV8pdCnpeNBYFRb4viLS+5fsrcuLyzaAkdJBM+tL7PORiMbb+ybdm/5941s5m+JUE+dVE+LqsFdNVcBl/ZYAj8CKfs1G8K/ROvJL15F8lDZgPhmgeQFSViipbhI+uT4/utXqXwf9Knx/dNeqpX/9k="/>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3" name="AutoShape 4" descr="data:image/jpeg;base64,/9j/4AAQSkZJRgABAQAAAQABAAD/2wCEAAkGBhQSERUUEhQWFRUVFxcYFRgXGBwYFxoYHBcYHBcWGhcYHSYgHBokGRcXHy8gIycpLSwsGB4xNTAsNSYrLCkBCQoKDgwNFA8PFCkYFBgpKSkpKSkpKSkpKSkpKSkpKSkpKSkpKSkpKSkpKSkpKSkpKSkpKSkpKSkpKSkpKSkpKf/AABEIAIwBZwMBIgACEQEDEQH/xAAcAAABBQEBAQAAAAAAAAAAAAAEAgMFBgcBAAj/xABKEAACAQIEAwUEBgYJAgQHAAABAhEAAwQSITEFQVEGEyJhcQcygZEUI0JSobEzYnKywdEVJCWCkrPh8PFDkzRjg6IWNURTc4Sj/8QAFwEBAQEBAAAAAAAAAAAAAAAAAAECA//EABkRAQEBAQEBAAAAAAAAAAAAAAABETFBIf/aAAwDAQACEQMRAD8Av940Fdai75oC41ZaNM1N3KUxpLCiwikk11qbmilZq6GppjS1NELmuivV6iOzXqHvY1EIDuik7AsAT6AmlW8Qre6wPoZ/KgemvVwV6KDxoTiWL7q2XC5iCABtuY+QowihMfg+8tlJiYM77GdRSirf/FpLZQ9oHXcqIid5brUrwDjAxNtnEHK2QkbE5Q0j51TuLdmntYggunuBgQSPCTG2XfX/AFq8dnuADC2u7nMSxZiBAnaAOgAqKKKUg2qO7vyrgteVAELNL7kUUbXlXDb8qAU2a93NE5K8VoB1tUsW6cVacCVQhLdHYa3TNu1RmHWhVv4EIsL6t+8agmXU+p/OrBwYfUr6t+8arbNqfU/nVZhQGtcy86RcvEakacydgSQBI3iTvTOKxltDkbEWkuCCQ7qp2O6kyBUUUGrhNBW+JWTH9bsEmYi6gGm4jNMcqdXF241v2J1gC6kfMmTQPtSw1DfSkgnv7C+lxWEdScw3PlTX02RIv4bfT6wHTnJnfyigO7yu56Dt3Cx1u2Ao+7dVmbprMD03NO2kYkZrtoqBqQy5mOkaA+EATz1oH81KFCEHMB31pUE651znosEwvmda5cuAuv8AWLC2xqfrVztyC7wFnWZM0BteqOxF3MQFxdhUEZiLim4f1RrA9aTivEQExdhVJGcm4uaBrC67kUEotJYUBjLJusq2cSggy4Vld8umwU6c9TRdy5DR/sUBfDx9Yvx/dNervDz9Yvx/dNeoiJxD1H3HorEmgXor2ekl6bakFtYGtF04TSJorD8Luvsh9Tp+dH2OzDn3mUemtDUPlpairNa7NWxuSfwH4UbZ4VbXZB8daJqopaJ2BPpRNrhlw/YPx0/OreloDYAV3LQZh2wwiLi0yqqB1jvFJAV51W4ByPXQjzqMxnCb9i/atubaF2SCjZvCXXWdIBHWrz247MYW/Ze7ftMzIJzIzK+gJG2h16iqz7N+B4c37jFe8dLWHdC7s+Usbk6HSRCdYosXW32cSTLE6noKJTgFvoT8akEWnQKIj14LaH2PzNKXhlsfYFHxSWFBjvtI4GwxyOMuR0SAAZBW6NGGwWNjWtvh1zHQbn86qvajiFoLiVZlU/R3WGbKSzGcon7QGojpVrtsIGU5lgZWmZHIyN53oOdwOg+VeNodBTtcNAybY6Cud0Ogp00mgR3C9B8q8cKn3R8qcApQoGPoFv7i/Kvf0VaP2BRApxaAVeB2fufjS04Da5A/OjUp5BVjJOGsBFCjYfxNVTmfU/nVwqoukE+p/OlWEZFJBue6CNPs5p8Jb47TpNYz7V8QV4rcgCSLepgnW2gjXnqYrZu6DkBz4NCRsGbNopb7swY56ViXtYuf2tdEbG0epJNpT69KiqxaLREggHQ6a9Y6bD+Fee1BVjkMyTJ5jXXpIpu3eQgEz3gJMgAaaxz3150Tw/gd24FCAlYIB6gnooLEfCigr+mbSAIjbYkHUcxJ0NEW3jWAuaInYnmY/lAq4Yf2Q4q5bzJcsMYgL40Mjkcya+pqI4l2IxthSblhhbBkvbAuKBzJKMYHqOtBEFSGgEHXQ76QuUA8wJp/hHDDib1uzbKi5cYqM3hghSfHA2GXTyqPzHKIXRToQIbUTOnMwPhUp2R4quFxdq9cUlLbguq+8RlZdCx3GaYoaP4b2Jv4hRct5NcNcxCKCcxVLhtskFYzEqSPKlN2Qyw1y9Zt2x9GDXMpIAv2TeV8oGsZcsDm3Sj17W2rFsW8KL57vDi3ba4oVs5xgxGYopMIApUEamaY7UdsrOKF8WrLqLtzCsojwr3Vi4jII1959B0FKJXDezbPibtlcQrtYCm4Vs3GhmYrlCL4mIABJXSDUdf7DEYY3jftFzae/wBxDq/cqxtlwx0kZZIqRt9p7Ny9jWuWcYExZtsq2gO9GR1YtqpBkgAnX3jtTeP7TWhhGW3h8Q15cK+EZyIsW0e4WcsAJ7wZgNeYqBz2QN/Xsu/1dzWP1eXxkjlWuYu0J31008orI/ZC39fgAiLdzlyybidTWu43DgGQYJ5Tvpv/AL6VUP8ADFIuLPn+6a9SuFjxr8f3TXqIhblgt7oJ9BTtns9cb3oT11PyFWkLG1cIoqFs9mbY96WPyFH2MEie6oHwoqKTFAmK7FdivRQdroFeiuig9FeilAV6KCI7SmMNdJMDLqapXslaWvxqO7sDaNQ94aeW3yqy9r+KFLN5SmZVtgtElsraBoHLNpprpVJ7G9qUsXVm13a3FtWWUbhhcaLxzEQJYyDykiperOVrKCnQKbXeKcqo9Wd9tO2WLsX3FvKtm0ygyslvDJYncLJjSK0M1jXtPuRirupHuHw7yyac9ue1CI7He0q5dXEI4Wbiutl8wPdA5ScgK6wJAM6TU17LO17N/V2G7+GdA4I1NvaGWMxQCGElYI1yseK4Zjc7+uhB2nzqb7OeLimDySD39uM2phdWJ/8AdUV9EYzH27KG5edbaDdnIAHxP5Codu3GGyyvesIkHunVW9HcBfxqN7J4VMQpOIbvrivmUXPFBA8LhW002EbUSuLxV+9ctI4CJpMSSPSqh/g/bbDYhsgJt3NslwBSf2SCVb4Gp0tWEceGTE3LKsLgTcrqqmdpGnn5VK8C7b4nCwGPe2tsrkyP2H3HxkVNXGxhqXVd4D2xw+KgW2y3Odt9H+HJvgang9VDq04pppTS0NEEWzRCUMlEIasQuqo51Pxq11Vbq7+ppVgV0DMAfd3aOcaqs+bcvKsT9qcjimIfXe1y0nuk9TNbTdtlzlmFGUt1PMKp+AJO/SsK9p+JjiuIPMMkTt+iTX1qKgsKM7KsyXYZtgBB1J1iI116VpfBr+FwltQ1i85uELbKklnERnUFwFWJjU77CsuwNhXfNdMKx2HvN6DkOZJ6VbeG40Wrlq7hbgKrcGa2ZY5ARo78gTrlkAkj4KRs1vE2LqLlGbJliWyOJA1VpkkcxO4qS7uJ3MmRJWRpyPnE/wAaqtnj1gyVDMWIuPAza6KFUH3ZOyxt4pA1pXEu2+Fw9qXv2xcA0SczEcvCv8fwoVSPap2YWy/0lEyK7gXAsZGZlOV1EeFpVsy7bEb1ROzxu/SrPcoLlw3FNtCJDMpBAI5gx+NaX2g9qmBxOHaw1q7eLrsFiGHusCTMg8xVE7Mdj8XcuoThcQbeYFmUBGywQcpueGTO+tBfsTxLFWcbiybl1e9wF3Eqrkd7aIVu7tt0Nt8+UjdctRVxHXALaW6i3xb+ngB4xP0nOXzAakD6NrMzMelPN7IGZbmUXUzR3Qe7bOXwiRdyr4vGI0I0A61B43sjhsPeuW71vGALYa4DntDOUWXIhTA1AAOo57iirngu0V98dfNtzfZeHWu6VrhQF3TDM6hgy5WY5mJUgytQ/EruKfheKF7Nh0S81xQbwKXS13JfwzDvC1zKwDqzSdDrrNV3C9k8P/Vi5uOClxsSikAhu4a/ZRWymM1sLJjeaXd4JhFweIxDI9l86DCpdukkK1hLoHgtkOSGkZsogjWaImfZJcH9JcgTbuyJ5ZeQ5CfyNa9jLcGQd+X8axr2OWiMekx+jeNB9xtfI1sfEbRBDA6nlp+HlQGcMnOvx/dNernC28az5/umvURMGkmlGkmiEmuV2K9FGnK9Xq9QKrorldojtBcZxZt4e66xmRGZZ2kDejAah+1OOtrhryO6qz2riqpYBiSpgAb0IyvjXbh7Vu4rM3fTIYrJI0JliCpGvu7a6VXW4oWwwewN7n1iiSUdtt/sNBgcoK6xVX4piidzvPPly0p3s9xJbb/WhmsuMl9QdTbY6lf1lMMPMedRpsvss7Wlrd6ziLykWBayF2BIzBpUHdgIEDWKtWK7b2gPqke6esZF+ba/hWPdnuBtg8ZibU94sWmt3AJD2mDG3cEdVI+M1YLl9l6T6xVEvx3trimJCEWl55Fkn++38KzbtRimdyzklsqgljJOp3J33q4d5cYRrHUbEfCqP2pYBrk7jJ6QVGlZVAJdJb00/GrB2IdfprXLjBRas3ikmCXZO6therZ7oMD7tU8YgzoYq4cDCWsIWIU3L+Mw1pZgsEt/W3GHMSz21+daTVw4fiC1pZ5qOu8QdvjTbcNtgkwR18Ta/CdaTgDoRtld1On60g/Ij50UVUjX/fz3qKj76KNAAOsCKazA9PLSaLxlofeqOdwCNR6x/CoOtZE7GeVWLgvb7EYeFuzftj7xi4B5XNc3o3zqv6RMzXmfroKDX+B9q8Piv0T+OJNtvDcH92fEPMTU0lyvn94kEbjYzBHSCNRVp4D7Rr1k5b/16D7Xu3R18Wz/ABitamNfttRNo1XuB9orOKWbLhiPeWCHX9pDqPXapuxcqxmi6rd1d6sgNV5xqfWlIj3wrOwWQFUqzb5iQZAXpqup3isI9qNmeK4rT7VuNo/RoTJ/lW94mznZUBjUOTzhGUwvQk6SdImsK9qLD+lcRrGqCNJE2lk+nrUVRWOkzyA2+H+zUhhO0Vy0ALQVIIMxJJC5dZ0oIYViSAJgE6dAJJ+QmmUMESJAOo6+VaReOzHY7HY0Zu8e1aYklmJGadyFG4/Cr1w/2P4Wypa4r4lwCQrNkRmAkCF6nTerrw9la2j29EZEKRtkKgr+BFD8c7TLhTbVl1cHxuclpYOme4FaNRtFZVEcCtLYsWMTbt2VsXELOtnDx3UoxV2YFrjZXUq23vTR+C4+VOS6e+unZbORyIADSVKr75OVfeg661wcDuLhVtK9ph35uhWLCybbszmxm3dfH016VGcJJuth3YNbtkK36I5XvJcuOtpbjDwgKSSVInLE6VFW/BY5bttXT3XGZTESPMciCCCORFU32o4Y/Q7l22AWRWUyPsOuV488pPyqV7NYnvL+IuWNMKxUIZ8Ny8Ce8u2wRopGhjQkTzqW4nhlu2ntts6kH0I1qo+ek7f4gNLC26hlYIy+BYRreQAQcptsVIMyIpOK7a3Ltq5aazYIuFTpb1t5bYtr3ZnwQigc6heLYA2L1y026MV+R0PyihZrSNB9jN2OJKNNbdwefuM2451tfE8MZzht+UeXI86wr2P3I4lbHVbn+W/Otxx1lpzqZAgRrPT0rKjOEMe8WfP9016muDsTdSerfumvUWrGa5FdNJNGHK8aQzgbkD1MVG8T7S4bD/pr9tDE5ZzP/hWT+FGknXqoXEPamn/01kv+vdORf8Kyx+Yqn8Z7c4y+DmusqyJSyO7EHcFpzH50Gv8AE+P4fD/p7yW/InxH+4Jaqxi/aja2sW3c/euAovrAlo+VZrZAg6HXUnQmTsCTJPqaIwauxBmQRBzGB09Dz9KmrixcR7X4m6GJxCoOVuyChIPU+/8AjUBjcWAlwjQ5WJJ1YmDuTJ/GiWwF8tlshcpAlnJK6jWQVBiB513i3Dz3F7MygpabTLEnLrLctdlgUGUYx9v9+lcsnwmu49duU02t3wxNWJWn9guJjE4J0cnvcEBlMSTh3YnLpqe7uSQOjeVWbD8GU6wCx1BaZExrB+UVnnsj4gLWKuM0FO7i4CYJQmCB1maumN4fcQoxcPbZcyZnLWyuYjeBBEAERINKsqUvWVWS2wB090A6nQDl8axzj2I7zxsTnbcfZn/irpxrHkB5HhdSMonu/UFtz6VnGObQKNYJjyHSpAEtTuM4mBYwdtJDWu8uOYjxvc0M8/q0SorBWQSWYSiatrE9FnqdvnXb903rhdoGY8tABsFA5ADQDoBWmWlcFuM9nvSZDEBj0bXKTGwIG/UGjXxC9NesVC9i+MJbHd3TNp07twurhZBV1H31YZgPXrUjxLhzpGVwyfZuL4ww+OqmNw0EfCstPXGBMiZM/wDMUAwbmfgfXlOtP2LLR4nnfXQH8KHIjVpaTMPGkdKikve18JLem1cTEGeRPzpy6XYQZA2AA09NKGOHy+XlRRAKxtB5xSlHSfjQiXImui5NAZauMHDgsrr7rKSpHoQavPAPaVdtQuKXvV++ml0DqV2f4QfWqDauzpNPLm/5NDH0PwjilvEWlu2WzI0wYI2MEQRIIOlR7Deg/Zof7OtftXf8xqkHEVpzA3gzMFTSCrM07AEEgDckjTpzrAPaqP7WxEgkZk0Gh1tIdDzr6Be40hU0kqWOwChhmnm0jSPMdKwH2o2yeLYmDJ71YUxH6O3AOvUgehoqo37pRCoBCv8AaMSVUwBptqNfhQDb0ZhcA7lsozd2MzAa6TrAG+mulF4/s89vD275HhdivKNpBBGkEddZFVG0+yvjHfcNtqT4rBay3oDmQ/4Xj+7VyukMpVgCrAgqdQQdwQd5msP9kPaDubt6y0kXEDqBqc6Hb4ozfIVq2DW9e99u7X7qe8fVjt8BNRXF7OYW2IuZntgFbdu65a3bkgnuw3unTedOUVANwk2hdt4ay2KS7bdUfNF2wbgIbVz3ZUz7yw28zVus8NtqZygnqxzN8zNGrZYieQ58h8dqio/h/fCzbDW7VoqigqplVIEQoHKlXVuc2AHkv8yabucZtZsouB2G62wbrfK2CPmaFv8AHwJ8GWBJN64lkAdcgLNHmQKQZR7WuzhtXVxAMi7o2kQwGnzH5Vn6RzrTu3fb+3ftXcMbdu4Bly3EZgM28qGEmDz561mLVqM1dPZJbP8ASdqOS3D/APzb/WtzxSPOaQV0gbGZOkVhfskJ/pSz0i5P/aety4iX0IPh0geevL+NFg3gz/Wp8f3TXqa4I83U+P7pr1RaluKdoLGH/S3VU/dHif8AwrJ+dRPB+2Ixd427Fp1VVLNcuEKdwBltiTJPU8qz4J3LNbuIASd4gGOc05huNYjB3e/w9sX1ZSr2i0EgGRDRoRB261DFu7WcVtWFyNcv23YaNaKnzlkcFW15EVlHEu0t8NOIsockfXKmVbqfrDbN08xUlxn2hC9iku3MJiAqxNsiT5w2k8uVL7W8ducUtpat4Q4e0pzd5dYSOUqqgaxprNKBsRxBWUaBdfuw2o2FRlzFoDA67+fx5Udf4W0fekSTvIGkzNRF3CawonzG45nXaKjSQ+l5tx0B8W8+6SddBRuC4kqiQmp5nQ+eo5TQGEsKpAcz6GR0/LmaNW8kneOWg0+B/P0oDLOPe7KkwpBCkHw5joJ1HLzofjfEmtILVx84ckOJVZUrqFIkkD7x9K8MYFAYjMonzOaAddgAfSoDtRxZL5XwgEDcb/MnXaiIjH8FYki2VcKCZJAPoQdjFR13g91QJWJ1Go/OakcDaa/fRDqcrADNkLlVYomY6BmPhHrHSmGxly3c7trIV1kMjqZB6FX1FaiB+CYhkvoEJBZ1Bg7jMNNOU1rPBuKtcz4O6EzsDcw3imb6r+jOuguAR6gVSsDcvoQW+jL/APr2iRPnkJqaTHEOLit9YrB1ZbdtfEsEGVA6c6lJFS4rxK7fOoYkaxB05QY2qIXDa+Ix1A8TfhoPiauXGsOt25cdUZizZ8o8QGbxMAJjRiRpUNe4ReMg2mWCJGU7ROp2A/1ppiHxmILwqjKi+6o/FmPNjzPw0FF8PVFGZuXP/SpS1wsRqIgbbfj0oS9wl71zIhEKQCSYUNzJ8gPyNXTDFzFMxDW7ehYKuhLMfujL+Q6xRGJs3Vc3bhW1cuNraRhbcrInwL4bagaeL5HUhhbhW0iBGD5gwOvPRWUTvpvHLzoEO5bQFmB1BGbnsQZkT160RZbCY65ZfEW0myhJBbKWKjfaC4AOpFc4X2qDEB1AbluVJ8gdjQuJ7X3ltd0lxoZMtxGthQpgA5IO3wBFVkGDTDWhYjigeOWkaCOWpJO1cw8ESJPrp5VB8M4qroEYtmE8z4j1/HY1L2L4C+6VMRqpGvSdJNZbhV+BEwN4n8/SkBY3I8xTC4nxbRmY6nX48/xp42iTII1M+VAWl6BsI+AolJ3/AOKjxtrp5jbfzNG2XUwMxj58qUbb7Nh/Z9v9q5/mNR7igPZr/wDL7f7V3/MajnO9aYCXZkBB4pXloFzDNJPKJ0Gs1gPtLwL3OM4i2v2nTUkBQO7SSxOihQJJNb7dvQQF8TEiByAkZiegjnXz/wC1O+BxTF76lBuB/wBJNCBykUEhwntRgOHKVsWruLfZ7siwhkyIkMzabSF9Ke417TMLi8L3FzDNYZWDJDK6eYIyqRodxNZ0zySZLCZMnQ9J+dduQSJg6KNBHT8Y5xVF27CYVbPELNxDNq7ntgnlnUqP/dGtanj+2GEw10WGc3L7f9NIBBgnxuxCrpyM1hXZ7iKWLw77vGsGCwttldfF76yIzKRMHQxvV74xwrhjpiMfYxtu7dhrvdXQFzXOndyrgseQkT5VDVw4j22CRnvW7Kk6/Rl+kOoOxe63hWTAkIdSKhcb2ktuMyYe9iB/9zF3Mtr1h5A+QoHs3wO3fwj3HC22xFoi33cC2AbiICT1W+bRgkEZT1BrOMbea4zNdDMwJDBmZgurSJJJEHT4edRWhv2huYl7Vh71u0l1ilkYdWCrdIi0xu+6Qt3ICJiHOlRR4c16wt1gjXDcHjvMx0ZLaXVfIMwVLr2Mo1gl9qpGAxqol1SpL+FrLByDbdXBLAbGVBG07Grs/EsMMQjvbyrxBWe5cBMLbxCd3eEE6m3iRcYaCAg3qpqI4j2GxD5XAtL3ltbiopMos2xlJCAA/WgmT110qK4n2Ou2Lb3Ga2QhAYSRcEhIPduoYauBqAdNtRMthcVh8LfuW8Vh3a5ad1aWDgsEyMpVoB+sBZSBIBG8UFxDjeFyMqYdiz2wDduMS4cbESTp1Ok6aCDISXskb+07O+1z/LYfKts4rfdSNPBpHrrM1hPsuf8AtOxPW56/o26VuOPxTSAV8HL1PM/D5UpB3BXm8nx/davUvg/6VPj+6a9U1ar3EcIt0Fbg0AEdRpoR51UcRnsHXxJyJn4T0NXPHDxH4yep+H5VB49RrAB01BgwPQ0UizxMOBBgn3hEnqfQUxfxR2Guk9BzEmR6VF3sFBzWpBE6E8+gI/I9aZwN4MfrTtsGMLPmP4VA/fYkwIg69BTVzDqp01Y7/wC+lF4rEZdFB22AAA859KiLl8n4a7xr6j8qDr2PtE77iI9Na5YvAbE/CPlNNXAeZjlr0kbmkDFKBEM5UnxSAOWvXrRTfELpI9BG/wAt/h8qr+NiYAHmBI18ialMUxad5ncQB/rUbdsA7nWiVHnDzpM/nU5gOP31TI8YhF2S+guBQDsrnx29vssKGtYcscqjlrAn4aUfw7hilid4HhUABiwOphiAaqJPCXrNxWicOdwHJe3G/hYw6j9rMKXisFcQquYQ/jAUiD+yyyCPShOHpdDgBA4ZTmDQ0iTKwDprqRrpFTnDG7pSlsjNvlC5kZjsCzmC2sErBA2IioqF+jW4ErJB31PMRy332py1hHK5wSimYliAYkAAD0On86siYC0GCO5tMNCqv4A/QNGYa9dPOgcYryba22QQcsZG7znowkExr4T8aCBu8Vu2CPFOg1zb/wB1jlj1Fe4W13FLfGW0bmVsn1FvMRG+ZVBnzNL4ijWk7w6F3VES5l5L9ZIaVygAan7wo7hnFMPYBFvNbcsXBcZMoAYBgywlxspgACNyNaoz3EOyPqpVkOoOhBG+0c6uXYnHLasPecDS4xZjuwhNPM5tYPWoTj2Nw93Ldyt37NN5AYRY0ygEE5tNyedR6cXIstaVAoYqZG+kgkkyZOm0DTatM+jOPcZt33Y28OqycxfxZyY1mSVA30AoW9ZuvbJ7qQFHiCaqq9SBzzAknfQ1auy3GbOEwsmyz3WJM9Z0UARtEzPwonhnGL96+Vv2xatXtlKkw+Um2di0MZSdteVQZ1bYggjcEEVoPAsfaxBVLhyu0QryAdDqsGqRxbB91fuWxMKxAneJ0n4Vb/ZfwfvLrXjmPdQAo2aQY18iBVqT4d41w3uWyltGJCkEZjljMpHIgmhg0BYIg7Tz9KsPEuEhHbuVZWYAXMzzJPiOr7Dz5xOlRi8MdSWdOfx/EwNuVYdA1ogjX5RH50VabXpQ7WW1ga6b/wAaewyLnlgxIgAK2ULoNdjSjc/ZkscOt/tXf8xqPu86A9mSkcOtAknxXdTv+laj7vOtMAL+KysFUBnYgBf1Z8THoAsmTXzz7TH/ALWxRIMl1j/Au3wr6Eu4sK4C+JnKLlB5EmWIHIDWTppXz/7RbYbjGJGfKM6guZIAyJJgAmAJNBYuzh4feKW8Nwa9iFORbl245OVjuWK+FY1OsaRoKrXtA4NawmPvWsK5ZAqlhmDZSRLWyecGPTnV27P9kr+GIOD4xYTCMVdjmALaalrbabTuR6VU/atxPDYjiBODyFRbVbjqAEdwWJYQOQIBPOKCs8H4dexD5MPbuXX0hUGYwNTIHLzqQTguK7w4b6NeN0LNy33JLgE75RrGo8VTnYe6GwmLw9u+mHxV42jbd37sXEQnPaNyfCSSDGkxUr2WJsYnFW7+Js4i4cFkBOKIQsXQix35ZYIg6qdKClYfC420z4ULiEYfWNZyuGjQm4be+wUzHKi+02De9fW9ZQt9NtjEZUUsc5JGIUADXLeS4fSKPftI+A4l36LaRu5KhUvnFJLWyFJuF2nxAEqTpFS/ax7LYO3isBcNpkd7rolyLljvSEvoMpDBBdFuORF01RnuL4NetkNdtXbasYzPbZQSeQkDWOVT+M4ddGAy3rT27mFuZ1W4hQth8RAzAMPdW8i6/wDnVKe0HG3sRjks275uKbWGKA3h3Yu90stJOUNObU1LYXG2sThcO1646XMQz4IrcxHfBhcWDiAhOa1kxC2XIJggacqCBxC4a6+GxeNF02bttreI7qMxxFhQpO0Q6dzcJH321qb4f2V4dxBLww+GxGEyJnS9cYm2dNJLGIO/prVZ4JhO9s38Jc+rIK3kJ1y3LTFMQDAmO5Z2IB/6C1pfC8NisJadOL38K2CS1kRJDEgaALoCRlBA3J06TQZl7LGC8Vw89bg0/wDxtrW6Y3EkMFjw8vXnWE+zkgcWw8aDO8TyBRo+MVuWKxozZSNo8R69PlUIlODkd6kef7pr1I4K03V+P7rV6iorjfDnszlErv5jz9KrOLvT5xESNDqJPrWt47BhxBrPe0nZkqSUGu8H3TQVXGXPF5DYDmfMnWhcThA06GdpH8fw86OdgdG0Imf+KHvazOg10/Ksqh3xRUZW5ep05UxfxME8+nIHof8AfSpMYYMIGsaaxI18gajMVg2TUyU6kaj8KGhbl7TWNzE77zO9eTFnQCR0Gg0/nS+7nYSPy9aa5RM9Zjeik3kBUkTLRvE+sc5oC5YE6GNfyqQv28w11MQB16cvjTYww0JgAnlH40DNjwQTmAjXn4pO0bD16VJ4a9lOvPLBVgCSR4hJgRqdACYFD3b6ZYiTGpBOvT/elEIoykAHxDlPSBoaJgzF8Vt3AVVd2ldTlGmxLlm2Hly00p3B2MwBhUaAFO7CPIkculRVrCMdBDEjWTI00M9OlFW7cEA+EjKCNiDyJidI3FDE3gcQ9wszlYgBfeBA1ksdwNDprGlF4bE20XMtxXQZoVtVUnQk5tzGgcR61XWwOUZrjNLSpjz2mTt8qVhrlpdypIU/Z+ZmCI6GaGHu0a4O+FVsSBcE5VtfW28xgZSPs7LqelU+/wAJv2T4fGgmNMykc/Cwj41PtEndSeg2Gh3B/nTljMoKrORonQEepkVdMUy1bR82bwMdo1E85B1jzBpVqzYXV2ZoYyqgagEaTOkidavg4XhbpEoxPwXT9UwNthSsB2GsXmIsloCgkMV0MjMJ8gZzczV1MU//AOJGMKoYIIAVGKnKOpWJPmaV/S+IcFLYYagTMsDr9rlrNarhvZbh7YBuEnUCCx8UTC6aVM2+FYTAjP3R67Z3kkBQEAMiTvU0xkfZrsFdxl5c5JDPNwqVzBYJZjmIgzHLnNaxw/hFrh6gLbKKxVcxKiBuBMyxLGdRI1qVtcVW2WOSGKqCzsq5gATz1EZiIiq5xftQV0tOyoYMpdlQNlhZBUEj3QJ586upiR4pg1VGvXWnKAwWAZ/VEnck76nas8xl9pbMrEEk6nUCSYnaR0FSeL7Yk2XUvmDQcs+JjpseWvPSq4Lr3mAEAEnrtz1MAddBUaexJYkBBE8zufl+dG8OwmUCTrOs7Dqa9bsBTLGN4gaefwqTw9mT5HnuPh8alVs/Yayq4K2EYssuZIiZck6Hzpd5tdOpof2e2cmAtrvDXP8AMbrS751NaYDXMQttk0Ba7cCAKPF4p1HUACSD5ms47V+yLEYvHXsQl6wi3WkKQ5YDKBBhY5GtB4ipNl8qlniEA0IY6ZgRqImdOlE38PNrIWJlAjN97SGYa7kyflQY4vsJvGAcVZG//TedPWNKW/sIuz/4y3/2n/KtdwtnJaW2zG5lXKWaJZdQMx56aTTGAwaWUCJMAkgE5oncCdl8qDKrnsIuKJbGW/8AtNr5jWuN7CX54q2OX6Fo9fe3rUsBhEsqVScuYsASSFJiQs7LImKGwWBW0bkMxDv3mWSAp/Vg0MZfifYZeCMUxNpzBIBtspJAPhB1Gu3xrvYz2c3Wsm+btspet3bN1IYOA0rqSIlbndv/AHK1DCYYriLlycyXQAyklSpH2hAhpGnIjrUP2dxCteugswNi5dtMsAZrTksgaNykmD6U1cZ/w72L37tm3dXEWIdQ0FbnhbUMjQsAqQQfNaEteyrErjDhTesgtaNxLhz5Gg6gQsh131rUuCyt9lLkC2xuZeTW7oYXEHLTEI7f+oKG7XYs2sRg76tCJcyXGJOzcumVhmB06U0xVrPYfE3eJPfttaD2zbvXbTlodmDJiFEKRla4l1dY0cdaiT7JL943O5u2u7S66L3hfvIENbJhTvbdDoY1rSOLXBaxYZWIViq5uYDlVJPI5b62PhfakX75TEsBKJfWIHK4gLW29TbN1f8A0VqaYo3Zb2X4nC4y1ea5ZItsZCFyTKkaeGOfWtMa+CDaOpGVj03MfkaCu4iZUAjNJeCdT/D4UX9JLKoJJK6SfzPmetXTB/Bj9ckef7rV6ucGH1yfH91q9RKtrrUfjcKGBBFSJFMuKuJrOu0PZkN4l0PIx+B8qpeIsspIYEHn0I1mJ2ESa2rFWAQdKpfaPhVszIrLSj2Vg9B+EDnI+GpozEYVGQGSWOYMAAABGh5ySTtUbdOVm0Bg7nU6kifWKPsGQZ1/0A/nUVEXuDiZAyjod/KRQt/CxOgB0jy/lVg705mHnHnyqP4quUEgmdp8jE0EC9meca9NYpItLrJP6ugifPyiisan8fwoMLsaK6EXWRy9NT5CnLNwkCZMchoI6n403dSG0/3rUljeGqGK6wEVt9yyKTMcpY0DtpViPdYxsBqPM6GZogBlnKp21Y65Y/OhsJdKlQsAeLby2ozE3SHABjwzI3kkD+NEBG9pyB3M6kieU/lTlhgVIfNLRBGwX0II+GlNROpJka/EVJWMGHtktPPpyO+29FAFUB0AK6SADGux1MzTf0lSpgERyjUEaTrofSjxYWB4R1+W1SvCuHW2IzLmBSSDMSSRyoiAsK2oDZY1ObXfmIiPSibWKW2fEgaIgnU6a6EGf+Kto7OWWEZTqJkEyPFy5fhVHxuGyvcEk5WcKdJABMbDyFBKr2mgMrIptuASCfEcpGoZtZpP00KuZHuBSxK6yJGsAn1qJ4vZ7r3TPhnxAHlPTam8MuZASTJE8tPSBptRcSWM4sbg8KajUzDan7UtqPhQlzBljLsSd9Bp133javM5twF1kDfU6ii8k6mTMTr8qIatYABBmVFAO4BkmdP5V3Mo09QP5Ty3o3D2ww1HX+fOmbeFVRoJ15geRnSgTbKZoyGZMgEzGTkZGnWpFIBBCwNtwOYgRtt+VJwtrwHfwqdORgkSfhXBc8UQI0+cAzSjXewc/Qkk5iWuGfW41JuHf1pXYP8A8En7Vz/MakXN/nWmXBSWavCuNQIZqSwrxaklqBDUzcanitMNvRYQ2tVTjB+i8QtX4i3iFFm6eWb7B/AVa2qF7YYUXMDfDfYTOscmU6GopzFk271u5t4hbY+V0qv4Xbdn/EetOcc4aMTh7lk/bQgHow1X8QKDLm9w8O/vNh8xI+93ZM+oZVb1UVJ2cQXVXMSyIxjaSoYx8TUFa4Li/peAC3dHtZrF4/aU5chb5ZbnrbFEriXxGES8B9ehhh/59ptV8pdCnpeNBYFRb4viLS+5fsrcuLyzaAkdJBM+tL7PORiMbb+ybdm/5941s5m+JUE+dVE+LqsFdNVcBl/ZYAj8CKfs1G8K/ROvJL15F8lDZgPhmgeQFSViipbhI+uT4/utXqXwf9Knx/dNeqpX/9k="/>
          <p:cNvSpPr>
            <a:spLocks noChangeAspect="1" noChangeArrowheads="1"/>
          </p:cNvSpPr>
          <p:nvPr/>
        </p:nvSpPr>
        <p:spPr bwMode="auto">
          <a:xfrm>
            <a:off x="307975" y="5960"/>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4" name="AutoShape 6" descr="data:image/jpeg;base64,/9j/4AAQSkZJRgABAQAAAQABAAD/2wCEAAkGBhQSERUUEhQWFRUVFxcYFRgXGBwYFxoYHBcYHBcWGhcYHSYgHBokGRcXHy8gIycpLSwsGB4xNTAsNSYrLCkBCQoKDgwNFA8PFCkYFBgpKSkpKSkpKSkpKSkpKSkpKSkpKSkpKSkpKSkpKSkpKSkpKSkpKSkpKSkpKSkpKSkpKf/AABEIAIwBZwMBIgACEQEDEQH/xAAcAAABBQEBAQAAAAAAAAAAAAAEAgMFBgcBAAj/xABKEAACAQIEAwUEBgYJAgQHAAABAhEAAwQSITEFQVEGEyJhcQcygZEUI0JSobEzYnKywdEVJCWCkrPh8PFDkzRjg6IWNURTc4Sj/8QAFwEBAQEBAAAAAAAAAAAAAAAAAAECA//EABkRAQEBAQEBAAAAAAAAAAAAAAABETFBIf/aAAwDAQACEQMRAD8Av940Fdai75oC41ZaNM1N3KUxpLCiwikk11qbmilZq6GppjS1NELmuivV6iOzXqHvY1EIDuik7AsAT6AmlW8Qre6wPoZ/KgemvVwV6KDxoTiWL7q2XC5iCABtuY+QowihMfg+8tlJiYM77GdRSirf/FpLZQ9oHXcqIid5brUrwDjAxNtnEHK2QkbE5Q0j51TuLdmntYggunuBgQSPCTG2XfX/AFq8dnuADC2u7nMSxZiBAnaAOgAqKKKUg2qO7vyrgteVAELNL7kUUbXlXDb8qAU2a93NE5K8VoB1tUsW6cVacCVQhLdHYa3TNu1RmHWhVv4EIsL6t+8agmXU+p/OrBwYfUr6t+8arbNqfU/nVZhQGtcy86RcvEakacydgSQBI3iTvTOKxltDkbEWkuCCQ7qp2O6kyBUUUGrhNBW+JWTH9bsEmYi6gGm4jNMcqdXF241v2J1gC6kfMmTQPtSw1DfSkgnv7C+lxWEdScw3PlTX02RIv4bfT6wHTnJnfyigO7yu56Dt3Cx1u2Ao+7dVmbprMD03NO2kYkZrtoqBqQy5mOkaA+EATz1oH81KFCEHMB31pUE651znosEwvmda5cuAuv8AWLC2xqfrVztyC7wFnWZM0BteqOxF3MQFxdhUEZiLim4f1RrA9aTivEQExdhVJGcm4uaBrC67kUEotJYUBjLJusq2cSggy4Vld8umwU6c9TRdy5DR/sUBfDx9Yvx/dNervDz9Yvx/dNeoiJxD1H3HorEmgXor2ekl6bakFtYGtF04TSJorD8Luvsh9Tp+dH2OzDn3mUemtDUPlpairNa7NWxuSfwH4UbZ4VbXZB8daJqopaJ2BPpRNrhlw/YPx0/OreloDYAV3LQZh2wwiLi0yqqB1jvFJAV51W4ByPXQjzqMxnCb9i/atubaF2SCjZvCXXWdIBHWrz247MYW/Ze7ftMzIJzIzK+gJG2h16iqz7N+B4c37jFe8dLWHdC7s+Usbk6HSRCdYosXW32cSTLE6noKJTgFvoT8akEWnQKIj14LaH2PzNKXhlsfYFHxSWFBjvtI4GwxyOMuR0SAAZBW6NGGwWNjWtvh1zHQbn86qvajiFoLiVZlU/R3WGbKSzGcon7QGojpVrtsIGU5lgZWmZHIyN53oOdwOg+VeNodBTtcNAybY6Cud0Ogp00mgR3C9B8q8cKn3R8qcApQoGPoFv7i/Kvf0VaP2BRApxaAVeB2fufjS04Da5A/OjUp5BVjJOGsBFCjYfxNVTmfU/nVwqoukE+p/OlWEZFJBue6CNPs5p8Jb47TpNYz7V8QV4rcgCSLepgnW2gjXnqYrZu6DkBz4NCRsGbNopb7swY56ViXtYuf2tdEbG0epJNpT69KiqxaLREggHQ6a9Y6bD+Fee1BVjkMyTJ5jXXpIpu3eQgEz3gJMgAaaxz3150Tw/gd24FCAlYIB6gnooLEfCigr+mbSAIjbYkHUcxJ0NEW3jWAuaInYnmY/lAq4Yf2Q4q5bzJcsMYgL40Mjkcya+pqI4l2IxthSblhhbBkvbAuKBzJKMYHqOtBEFSGgEHXQ76QuUA8wJp/hHDDib1uzbKi5cYqM3hghSfHA2GXTyqPzHKIXRToQIbUTOnMwPhUp2R4quFxdq9cUlLbguq+8RlZdCx3GaYoaP4b2Jv4hRct5NcNcxCKCcxVLhtskFYzEqSPKlN2Qyw1y9Zt2x9GDXMpIAv2TeV8oGsZcsDm3Sj17W2rFsW8KL57vDi3ba4oVs5xgxGYopMIApUEamaY7UdsrOKF8WrLqLtzCsojwr3Vi4jII1959B0FKJXDezbPibtlcQrtYCm4Vs3GhmYrlCL4mIABJXSDUdf7DEYY3jftFzae/wBxDq/cqxtlwx0kZZIqRt9p7Ny9jWuWcYExZtsq2gO9GR1YtqpBkgAnX3jtTeP7TWhhGW3h8Q15cK+EZyIsW0e4WcsAJ7wZgNeYqBz2QN/Xsu/1dzWP1eXxkjlWuYu0J31008orI/ZC39fgAiLdzlyybidTWu43DgGQYJ5Tvpv/AL6VUP8ADFIuLPn+6a9SuFjxr8f3TXqIhblgt7oJ9BTtns9cb3oT11PyFWkLG1cIoqFs9mbY96WPyFH2MEie6oHwoqKTFAmK7FdivRQdroFeiuig9FeilAV6KCI7SmMNdJMDLqapXslaWvxqO7sDaNQ94aeW3yqy9r+KFLN5SmZVtgtElsraBoHLNpprpVJ7G9qUsXVm13a3FtWWUbhhcaLxzEQJYyDykiperOVrKCnQKbXeKcqo9Wd9tO2WLsX3FvKtm0ygyslvDJYncLJjSK0M1jXtPuRirupHuHw7yyac9ue1CI7He0q5dXEI4Wbiutl8wPdA5ScgK6wJAM6TU17LO17N/V2G7+GdA4I1NvaGWMxQCGElYI1yseK4Zjc7+uhB2nzqb7OeLimDySD39uM2phdWJ/8AdUV9EYzH27KG5edbaDdnIAHxP5Codu3GGyyvesIkHunVW9HcBfxqN7J4VMQpOIbvrivmUXPFBA8LhW002EbUSuLxV+9ctI4CJpMSSPSqh/g/bbDYhsgJt3NslwBSf2SCVb4Gp0tWEceGTE3LKsLgTcrqqmdpGnn5VK8C7b4nCwGPe2tsrkyP2H3HxkVNXGxhqXVd4D2xw+KgW2y3Odt9H+HJvgang9VDq04pppTS0NEEWzRCUMlEIasQuqo51Pxq11Vbq7+ppVgV0DMAfd3aOcaqs+bcvKsT9qcjimIfXe1y0nuk9TNbTdtlzlmFGUt1PMKp+AJO/SsK9p+JjiuIPMMkTt+iTX1qKgsKM7KsyXYZtgBB1J1iI116VpfBr+FwltQ1i85uELbKklnERnUFwFWJjU77CsuwNhXfNdMKx2HvN6DkOZJ6VbeG40Wrlq7hbgKrcGa2ZY5ARo78gTrlkAkj4KRs1vE2LqLlGbJliWyOJA1VpkkcxO4qS7uJ3MmRJWRpyPnE/wAaqtnj1gyVDMWIuPAza6KFUH3ZOyxt4pA1pXEu2+Fw9qXv2xcA0SczEcvCv8fwoVSPap2YWy/0lEyK7gXAsZGZlOV1EeFpVsy7bEb1ROzxu/SrPcoLlw3FNtCJDMpBAI5gx+NaX2g9qmBxOHaw1q7eLrsFiGHusCTMg8xVE7Mdj8XcuoThcQbeYFmUBGywQcpueGTO+tBfsTxLFWcbiybl1e9wF3Eqrkd7aIVu7tt0Nt8+UjdctRVxHXALaW6i3xb+ngB4xP0nOXzAakD6NrMzMelPN7IGZbmUXUzR3Qe7bOXwiRdyr4vGI0I0A61B43sjhsPeuW71vGALYa4DntDOUWXIhTA1AAOo57iirngu0V98dfNtzfZeHWu6VrhQF3TDM6hgy5WY5mJUgytQ/EruKfheKF7Nh0S81xQbwKXS13JfwzDvC1zKwDqzSdDrrNV3C9k8P/Vi5uOClxsSikAhu4a/ZRWymM1sLJjeaXd4JhFweIxDI9l86DCpdukkK1hLoHgtkOSGkZsogjWaImfZJcH9JcgTbuyJ5ZeQ5CfyNa9jLcGQd+X8axr2OWiMekx+jeNB9xtfI1sfEbRBDA6nlp+HlQGcMnOvx/dNernC28az5/umvURMGkmlGkmiEmuV2K9FGnK9Xq9QKrorldojtBcZxZt4e66xmRGZZ2kDejAah+1OOtrhryO6qz2riqpYBiSpgAb0IyvjXbh7Vu4rM3fTIYrJI0JliCpGvu7a6VXW4oWwwewN7n1iiSUdtt/sNBgcoK6xVX4piidzvPPly0p3s9xJbb/WhmsuMl9QdTbY6lf1lMMPMedRpsvss7Wlrd6ziLykWBayF2BIzBpUHdgIEDWKtWK7b2gPqke6esZF+ba/hWPdnuBtg8ZibU94sWmt3AJD2mDG3cEdVI+M1YLl9l6T6xVEvx3trimJCEWl55Fkn++38KzbtRimdyzklsqgljJOp3J33q4d5cYRrHUbEfCqP2pYBrk7jJ6QVGlZVAJdJb00/GrB2IdfprXLjBRas3ikmCXZO6therZ7oMD7tU8YgzoYq4cDCWsIWIU3L+Mw1pZgsEt/W3GHMSz21+daTVw4fiC1pZ5qOu8QdvjTbcNtgkwR18Ta/CdaTgDoRtld1On60g/Ij50UVUjX/fz3qKj76KNAAOsCKazA9PLSaLxlofeqOdwCNR6x/CoOtZE7GeVWLgvb7EYeFuzftj7xi4B5XNc3o3zqv6RMzXmfroKDX+B9q8Piv0T+OJNtvDcH92fEPMTU0lyvn94kEbjYzBHSCNRVp4D7Rr1k5b/16D7Xu3R18Wz/ABitamNfttRNo1XuB9orOKWbLhiPeWCHX9pDqPXapuxcqxmi6rd1d6sgNV5xqfWlIj3wrOwWQFUqzb5iQZAXpqup3isI9qNmeK4rT7VuNo/RoTJ/lW94mznZUBjUOTzhGUwvQk6SdImsK9qLD+lcRrGqCNJE2lk+nrUVRWOkzyA2+H+zUhhO0Vy0ALQVIIMxJJC5dZ0oIYViSAJgE6dAJJ+QmmUMESJAOo6+VaReOzHY7HY0Zu8e1aYklmJGadyFG4/Cr1w/2P4Wypa4r4lwCQrNkRmAkCF6nTerrw9la2j29EZEKRtkKgr+BFD8c7TLhTbVl1cHxuclpYOme4FaNRtFZVEcCtLYsWMTbt2VsXELOtnDx3UoxV2YFrjZXUq23vTR+C4+VOS6e+unZbORyIADSVKr75OVfeg661wcDuLhVtK9ph35uhWLCybbszmxm3dfH016VGcJJuth3YNbtkK36I5XvJcuOtpbjDwgKSSVInLE6VFW/BY5bttXT3XGZTESPMciCCCORFU32o4Y/Q7l22AWRWUyPsOuV488pPyqV7NYnvL+IuWNMKxUIZ8Ny8Ce8u2wRopGhjQkTzqW4nhlu2ntts6kH0I1qo+ek7f4gNLC26hlYIy+BYRreQAQcptsVIMyIpOK7a3Ltq5aazYIuFTpb1t5bYtr3ZnwQigc6heLYA2L1y026MV+R0PyihZrSNB9jN2OJKNNbdwefuM2451tfE8MZzht+UeXI86wr2P3I4lbHVbn+W/Otxx1lpzqZAgRrPT0rKjOEMe8WfP9016muDsTdSerfumvUWrGa5FdNJNGHK8aQzgbkD1MVG8T7S4bD/pr9tDE5ZzP/hWT+FGknXqoXEPamn/01kv+vdORf8Kyx+Yqn8Z7c4y+DmusqyJSyO7EHcFpzH50Gv8AE+P4fD/p7yW/InxH+4Jaqxi/aja2sW3c/euAovrAlo+VZrZAg6HXUnQmTsCTJPqaIwauxBmQRBzGB09Dz9KmrixcR7X4m6GJxCoOVuyChIPU+/8AjUBjcWAlwjQ5WJJ1YmDuTJ/GiWwF8tlshcpAlnJK6jWQVBiB513i3Dz3F7MygpabTLEnLrLctdlgUGUYx9v9+lcsnwmu49duU02t3wxNWJWn9guJjE4J0cnvcEBlMSTh3YnLpqe7uSQOjeVWbD8GU6wCx1BaZExrB+UVnnsj4gLWKuM0FO7i4CYJQmCB1maumN4fcQoxcPbZcyZnLWyuYjeBBEAERINKsqUvWVWS2wB090A6nQDl8axzj2I7zxsTnbcfZn/irpxrHkB5HhdSMonu/UFtz6VnGObQKNYJjyHSpAEtTuM4mBYwdtJDWu8uOYjxvc0M8/q0SorBWQSWYSiatrE9FnqdvnXb903rhdoGY8tABsFA5ADQDoBWmWlcFuM9nvSZDEBj0bXKTGwIG/UGjXxC9NesVC9i+MJbHd3TNp07twurhZBV1H31YZgPXrUjxLhzpGVwyfZuL4ww+OqmNw0EfCstPXGBMiZM/wDMUAwbmfgfXlOtP2LLR4nnfXQH8KHIjVpaTMPGkdKikve18JLem1cTEGeRPzpy6XYQZA2AA09NKGOHy+XlRRAKxtB5xSlHSfjQiXImui5NAZauMHDgsrr7rKSpHoQavPAPaVdtQuKXvV++ml0DqV2f4QfWqDauzpNPLm/5NDH0PwjilvEWlu2WzI0wYI2MEQRIIOlR7Deg/Zof7OtftXf8xqkHEVpzA3gzMFTSCrM07AEEgDckjTpzrAPaqP7WxEgkZk0Gh1tIdDzr6Be40hU0kqWOwChhmnm0jSPMdKwH2o2yeLYmDJ71YUxH6O3AOvUgehoqo37pRCoBCv8AaMSVUwBptqNfhQDb0ZhcA7lsozd2MzAa6TrAG+mulF4/s89vD275HhdivKNpBBGkEddZFVG0+yvjHfcNtqT4rBay3oDmQ/4Xj+7VyukMpVgCrAgqdQQdwQd5msP9kPaDubt6y0kXEDqBqc6Hb4ozfIVq2DW9e99u7X7qe8fVjt8BNRXF7OYW2IuZntgFbdu65a3bkgnuw3unTedOUVANwk2hdt4ay2KS7bdUfNF2wbgIbVz3ZUz7yw28zVus8NtqZygnqxzN8zNGrZYieQ58h8dqio/h/fCzbDW7VoqigqplVIEQoHKlXVuc2AHkv8yabucZtZsouB2G62wbrfK2CPmaFv8AHwJ8GWBJN64lkAdcgLNHmQKQZR7WuzhtXVxAMi7o2kQwGnzH5Vn6RzrTu3fb+3ftXcMbdu4Bly3EZgM28qGEmDz561mLVqM1dPZJbP8ASdqOS3D/APzb/WtzxSPOaQV0gbGZOkVhfskJ/pSz0i5P/aety4iX0IPh0geevL+NFg3gz/Wp8f3TXqa4I83U+P7pr1RaluKdoLGH/S3VU/dHif8AwrJ+dRPB+2Ixd427Fp1VVLNcuEKdwBltiTJPU8qz4J3LNbuIASd4gGOc05huNYjB3e/w9sX1ZSr2i0EgGRDRoRB261DFu7WcVtWFyNcv23YaNaKnzlkcFW15EVlHEu0t8NOIsockfXKmVbqfrDbN08xUlxn2hC9iku3MJiAqxNsiT5w2k8uVL7W8ducUtpat4Q4e0pzd5dYSOUqqgaxprNKBsRxBWUaBdfuw2o2FRlzFoDA67+fx5Udf4W0fekSTvIGkzNRF3CawonzG45nXaKjSQ+l5tx0B8W8+6SddBRuC4kqiQmp5nQ+eo5TQGEsKpAcz6GR0/LmaNW8kneOWg0+B/P0oDLOPe7KkwpBCkHw5joJ1HLzofjfEmtILVx84ckOJVZUrqFIkkD7x9K8MYFAYjMonzOaAddgAfSoDtRxZL5XwgEDcb/MnXaiIjH8FYki2VcKCZJAPoQdjFR13g91QJWJ1Go/OakcDaa/fRDqcrADNkLlVYomY6BmPhHrHSmGxly3c7trIV1kMjqZB6FX1FaiB+CYhkvoEJBZ1Bg7jMNNOU1rPBuKtcz4O6EzsDcw3imb6r+jOuguAR6gVSsDcvoQW+jL/APr2iRPnkJqaTHEOLit9YrB1ZbdtfEsEGVA6c6lJFS4rxK7fOoYkaxB05QY2qIXDa+Ix1A8TfhoPiauXGsOt25cdUZizZ8o8QGbxMAJjRiRpUNe4ReMg2mWCJGU7ROp2A/1ppiHxmILwqjKi+6o/FmPNjzPw0FF8PVFGZuXP/SpS1wsRqIgbbfj0oS9wl71zIhEKQCSYUNzJ8gPyNXTDFzFMxDW7ehYKuhLMfujL+Q6xRGJs3Vc3bhW1cuNraRhbcrInwL4bagaeL5HUhhbhW0iBGD5gwOvPRWUTvpvHLzoEO5bQFmB1BGbnsQZkT160RZbCY65ZfEW0myhJBbKWKjfaC4AOpFc4X2qDEB1AbluVJ8gdjQuJ7X3ltd0lxoZMtxGthQpgA5IO3wBFVkGDTDWhYjigeOWkaCOWpJO1cw8ESJPrp5VB8M4qroEYtmE8z4j1/HY1L2L4C+6VMRqpGvSdJNZbhV+BEwN4n8/SkBY3I8xTC4nxbRmY6nX48/xp42iTII1M+VAWl6BsI+AolJ3/AOKjxtrp5jbfzNG2XUwMxj58qUbb7Nh/Z9v9q5/mNR7igPZr/wDL7f7V3/MajnO9aYCXZkBB4pXloFzDNJPKJ0Gs1gPtLwL3OM4i2v2nTUkBQO7SSxOihQJJNb7dvQQF8TEiByAkZiegjnXz/wC1O+BxTF76lBuB/wBJNCBykUEhwntRgOHKVsWruLfZ7siwhkyIkMzabSF9Ke417TMLi8L3FzDNYZWDJDK6eYIyqRodxNZ0zySZLCZMnQ9J+dduQSJg6KNBHT8Y5xVF27CYVbPELNxDNq7ntgnlnUqP/dGtanj+2GEw10WGc3L7f9NIBBgnxuxCrpyM1hXZ7iKWLw77vGsGCwttldfF76yIzKRMHQxvV74xwrhjpiMfYxtu7dhrvdXQFzXOndyrgseQkT5VDVw4j22CRnvW7Kk6/Rl+kOoOxe63hWTAkIdSKhcb2ktuMyYe9iB/9zF3Mtr1h5A+QoHs3wO3fwj3HC22xFoi33cC2AbiICT1W+bRgkEZT1BrOMbea4zNdDMwJDBmZgurSJJJEHT4edRWhv2huYl7Vh71u0l1ilkYdWCrdIi0xu+6Qt3ICJiHOlRR4c16wt1gjXDcHjvMx0ZLaXVfIMwVLr2Mo1gl9qpGAxqol1SpL+FrLByDbdXBLAbGVBG07Grs/EsMMQjvbyrxBWe5cBMLbxCd3eEE6m3iRcYaCAg3qpqI4j2GxD5XAtL3ltbiopMos2xlJCAA/WgmT110qK4n2Ou2Lb3Ga2QhAYSRcEhIPduoYauBqAdNtRMthcVh8LfuW8Vh3a5ad1aWDgsEyMpVoB+sBZSBIBG8UFxDjeFyMqYdiz2wDduMS4cbESTp1Ok6aCDISXskb+07O+1z/LYfKts4rfdSNPBpHrrM1hPsuf8AtOxPW56/o26VuOPxTSAV8HL1PM/D5UpB3BXm8nx/davUvg/6VPj+6a9U1ar3EcIt0Fbg0AEdRpoR51UcRnsHXxJyJn4T0NXPHDxH4yep+H5VB49RrAB01BgwPQ0UizxMOBBgn3hEnqfQUxfxR2Guk9BzEmR6VF3sFBzWpBE6E8+gI/I9aZwN4MfrTtsGMLPmP4VA/fYkwIg69BTVzDqp01Y7/wC+lF4rEZdFB22AAA859KiLl8n4a7xr6j8qDr2PtE77iI9Na5YvAbE/CPlNNXAeZjlr0kbmkDFKBEM5UnxSAOWvXrRTfELpI9BG/wAt/h8qr+NiYAHmBI18ialMUxad5ncQB/rUbdsA7nWiVHnDzpM/nU5gOP31TI8YhF2S+guBQDsrnx29vssKGtYcscqjlrAn4aUfw7hilid4HhUABiwOphiAaqJPCXrNxWicOdwHJe3G/hYw6j9rMKXisFcQquYQ/jAUiD+yyyCPShOHpdDgBA4ZTmDQ0iTKwDprqRrpFTnDG7pSlsjNvlC5kZjsCzmC2sErBA2IioqF+jW4ErJB31PMRy332py1hHK5wSimYliAYkAAD0On86siYC0GCO5tMNCqv4A/QNGYa9dPOgcYryba22QQcsZG7znowkExr4T8aCBu8Vu2CPFOg1zb/wB1jlj1Fe4W13FLfGW0bmVsn1FvMRG+ZVBnzNL4ijWk7w6F3VES5l5L9ZIaVygAan7wo7hnFMPYBFvNbcsXBcZMoAYBgywlxspgACNyNaoz3EOyPqpVkOoOhBG+0c6uXYnHLasPecDS4xZjuwhNPM5tYPWoTj2Nw93Ldyt37NN5AYRY0ygEE5tNyedR6cXIstaVAoYqZG+kgkkyZOm0DTatM+jOPcZt33Y28OqycxfxZyY1mSVA30AoW9ZuvbJ7qQFHiCaqq9SBzzAknfQ1auy3GbOEwsmyz3WJM9Z0UARtEzPwonhnGL96+Vv2xatXtlKkw+Um2di0MZSdteVQZ1bYggjcEEVoPAsfaxBVLhyu0QryAdDqsGqRxbB91fuWxMKxAneJ0n4Vb/ZfwfvLrXjmPdQAo2aQY18iBVqT4d41w3uWyltGJCkEZjljMpHIgmhg0BYIg7Tz9KsPEuEhHbuVZWYAXMzzJPiOr7Dz5xOlRi8MdSWdOfx/EwNuVYdA1ogjX5RH50VabXpQ7WW1ga6b/wAaewyLnlgxIgAK2ULoNdjSjc/ZkscOt/tXf8xqPu86A9mSkcOtAknxXdTv+laj7vOtMAL+KysFUBnYgBf1Z8THoAsmTXzz7TH/ALWxRIMl1j/Au3wr6Eu4sK4C+JnKLlB5EmWIHIDWTppXz/7RbYbjGJGfKM6guZIAyJJgAmAJNBYuzh4feKW8Nwa9iFORbl245OVjuWK+FY1OsaRoKrXtA4NawmPvWsK5ZAqlhmDZSRLWyecGPTnV27P9kr+GIOD4xYTCMVdjmALaalrbabTuR6VU/atxPDYjiBODyFRbVbjqAEdwWJYQOQIBPOKCs8H4dexD5MPbuXX0hUGYwNTIHLzqQTguK7w4b6NeN0LNy33JLgE75RrGo8VTnYe6GwmLw9u+mHxV42jbd37sXEQnPaNyfCSSDGkxUr2WJsYnFW7+Js4i4cFkBOKIQsXQix35ZYIg6qdKClYfC420z4ULiEYfWNZyuGjQm4be+wUzHKi+02De9fW9ZQt9NtjEZUUsc5JGIUADXLeS4fSKPftI+A4l36LaRu5KhUvnFJLWyFJuF2nxAEqTpFS/ax7LYO3isBcNpkd7rolyLljvSEvoMpDBBdFuORF01RnuL4NetkNdtXbasYzPbZQSeQkDWOVT+M4ddGAy3rT27mFuZ1W4hQth8RAzAMPdW8i6/wDnVKe0HG3sRjks275uKbWGKA3h3Yu90stJOUNObU1LYXG2sThcO1646XMQz4IrcxHfBhcWDiAhOa1kxC2XIJggacqCBxC4a6+GxeNF02bttreI7qMxxFhQpO0Q6dzcJH321qb4f2V4dxBLww+GxGEyJnS9cYm2dNJLGIO/prVZ4JhO9s38Jc+rIK3kJ1y3LTFMQDAmO5Z2IB/6C1pfC8NisJadOL38K2CS1kRJDEgaALoCRlBA3J06TQZl7LGC8Vw89bg0/wDxtrW6Y3EkMFjw8vXnWE+zkgcWw8aDO8TyBRo+MVuWKxozZSNo8R69PlUIlODkd6kef7pr1I4K03V+P7rV6iorjfDnszlErv5jz9KrOLvT5xESNDqJPrWt47BhxBrPe0nZkqSUGu8H3TQVXGXPF5DYDmfMnWhcThA06GdpH8fw86OdgdG0Imf+KHvazOg10/Ksqh3xRUZW5ep05UxfxME8+nIHof8AfSpMYYMIGsaaxI18gajMVg2TUyU6kaj8KGhbl7TWNzE77zO9eTFnQCR0Gg0/nS+7nYSPy9aa5RM9Zjeik3kBUkTLRvE+sc5oC5YE6GNfyqQv28w11MQB16cvjTYww0JgAnlH40DNjwQTmAjXn4pO0bD16VJ4a9lOvPLBVgCSR4hJgRqdACYFD3b6ZYiTGpBOvT/elEIoykAHxDlPSBoaJgzF8Vt3AVVd2ldTlGmxLlm2Hly00p3B2MwBhUaAFO7CPIkculRVrCMdBDEjWTI00M9OlFW7cEA+EjKCNiDyJidI3FDE3gcQ9wszlYgBfeBA1ksdwNDprGlF4bE20XMtxXQZoVtVUnQk5tzGgcR61XWwOUZrjNLSpjz2mTt8qVhrlpdypIU/Z+ZmCI6GaGHu0a4O+FVsSBcE5VtfW28xgZSPs7LqelU+/wAJv2T4fGgmNMykc/Cwj41PtEndSeg2Gh3B/nTljMoKrORonQEepkVdMUy1bR82bwMdo1E85B1jzBpVqzYXV2ZoYyqgagEaTOkidavg4XhbpEoxPwXT9UwNthSsB2GsXmIsloCgkMV0MjMJ8gZzczV1MU//AOJGMKoYIIAVGKnKOpWJPmaV/S+IcFLYYagTMsDr9rlrNarhvZbh7YBuEnUCCx8UTC6aVM2+FYTAjP3R67Z3kkBQEAMiTvU0xkfZrsFdxl5c5JDPNwqVzBYJZjmIgzHLnNaxw/hFrh6gLbKKxVcxKiBuBMyxLGdRI1qVtcVW2WOSGKqCzsq5gATz1EZiIiq5xftQV0tOyoYMpdlQNlhZBUEj3QJ586upiR4pg1VGvXWnKAwWAZ/VEnck76nas8xl9pbMrEEk6nUCSYnaR0FSeL7Yk2XUvmDQcs+JjpseWvPSq4Lr3mAEAEnrtz1MAddBUaexJYkBBE8zufl+dG8OwmUCTrOs7Dqa9bsBTLGN4gaefwqTw9mT5HnuPh8alVs/Yayq4K2EYssuZIiZck6Hzpd5tdOpof2e2cmAtrvDXP8AMbrS751NaYDXMQttk0Ba7cCAKPF4p1HUACSD5ms47V+yLEYvHXsQl6wi3WkKQ5YDKBBhY5GtB4ipNl8qlniEA0IY6ZgRqImdOlE38PNrIWJlAjN97SGYa7kyflQY4vsJvGAcVZG//TedPWNKW/sIuz/4y3/2n/KtdwtnJaW2zG5lXKWaJZdQMx56aTTGAwaWUCJMAkgE5oncCdl8qDKrnsIuKJbGW/8AtNr5jWuN7CX54q2OX6Fo9fe3rUsBhEsqVScuYsASSFJiQs7LImKGwWBW0bkMxDv3mWSAp/Vg0MZfifYZeCMUxNpzBIBtspJAPhB1Gu3xrvYz2c3Wsm+btspet3bN1IYOA0rqSIlbndv/AHK1DCYYriLlycyXQAyklSpH2hAhpGnIjrUP2dxCteugswNi5dtMsAZrTksgaNykmD6U1cZ/w72L37tm3dXEWIdQ0FbnhbUMjQsAqQQfNaEteyrErjDhTesgtaNxLhz5Gg6gQsh131rUuCyt9lLkC2xuZeTW7oYXEHLTEI7f+oKG7XYs2sRg76tCJcyXGJOzcumVhmB06U0xVrPYfE3eJPfttaD2zbvXbTlodmDJiFEKRla4l1dY0cdaiT7JL943O5u2u7S66L3hfvIENbJhTvbdDoY1rSOLXBaxYZWIViq5uYDlVJPI5b62PhfakX75TEsBKJfWIHK4gLW29TbN1f8A0VqaYo3Zb2X4nC4y1ea5ZItsZCFyTKkaeGOfWtMa+CDaOpGVj03MfkaCu4iZUAjNJeCdT/D4UX9JLKoJJK6SfzPmetXTB/Bj9ckef7rV6ucGH1yfH91q9RKtrrUfjcKGBBFSJFMuKuJrOu0PZkN4l0PIx+B8qpeIsspIYEHn0I1mJ2ESa2rFWAQdKpfaPhVszIrLSj2Vg9B+EDnI+GpozEYVGQGSWOYMAAABGh5ySTtUbdOVm0Bg7nU6kifWKPsGQZ1/0A/nUVEXuDiZAyjod/KRQt/CxOgB0jy/lVg705mHnHnyqP4quUEgmdp8jE0EC9meca9NYpItLrJP6ugifPyiisan8fwoMLsaK6EXWRy9NT5CnLNwkCZMchoI6n403dSG0/3rUljeGqGK6wEVt9yyKTMcpY0DtpViPdYxsBqPM6GZogBlnKp21Y65Y/OhsJdKlQsAeLby2ozE3SHABjwzI3kkD+NEBG9pyB3M6kieU/lTlhgVIfNLRBGwX0II+GlNROpJka/EVJWMGHtktPPpyO+29FAFUB0AK6SADGux1MzTf0lSpgERyjUEaTrofSjxYWB4R1+W1SvCuHW2IzLmBSSDMSSRyoiAsK2oDZY1ObXfmIiPSibWKW2fEgaIgnU6a6EGf+Kto7OWWEZTqJkEyPFy5fhVHxuGyvcEk5WcKdJABMbDyFBKr2mgMrIptuASCfEcpGoZtZpP00KuZHuBSxK6yJGsAn1qJ4vZ7r3TPhnxAHlPTam8MuZASTJE8tPSBptRcSWM4sbg8KajUzDan7UtqPhQlzBljLsSd9Bp133javM5twF1kDfU6ii8k6mTMTr8qIatYABBmVFAO4BkmdP5V3Mo09QP5Ty3o3D2ww1HX+fOmbeFVRoJ15geRnSgTbKZoyGZMgEzGTkZGnWpFIBBCwNtwOYgRtt+VJwtrwHfwqdORgkSfhXBc8UQI0+cAzSjXewc/Qkk5iWuGfW41JuHf1pXYP8A8En7Vz/MakXN/nWmXBSWavCuNQIZqSwrxaklqBDUzcanitMNvRYQ2tVTjB+i8QtX4i3iFFm6eWb7B/AVa2qF7YYUXMDfDfYTOscmU6GopzFk271u5t4hbY+V0qv4Xbdn/EetOcc4aMTh7lk/bQgHow1X8QKDLm9w8O/vNh8xI+93ZM+oZVb1UVJ2cQXVXMSyIxjaSoYx8TUFa4Li/peAC3dHtZrF4/aU5chb5ZbnrbFEriXxGES8B9ehhh/59ptV8pdCnpeNBYFRb4viLS+5fsrcuLyzaAkdJBM+tL7PORiMbb+ybdm/5941s5m+JUE+dVE+LqsFdNVcBl/ZYAj8CKfs1G8K/ROvJL15F8lDZgPhmgeQFSViipbhI+uT4/utXqXwf9Knx/dNeqpX/9k="/>
          <p:cNvSpPr>
            <a:spLocks noChangeAspect="1" noChangeArrowheads="1"/>
          </p:cNvSpPr>
          <p:nvPr/>
        </p:nvSpPr>
        <p:spPr bwMode="auto">
          <a:xfrm>
            <a:off x="460375" y="120268"/>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5" name="AutoShape 8" descr="data:image/jpeg;base64,/9j/4AAQSkZJRgABAQAAAQABAAD/2wCEAAkGBhQSERUUEhQWFRUVFxcYFRgXGBwYFxoYHBcYHBcWGhcYHSYgHBokGRcXHy8gIycpLSwsGB4xNTAsNSYrLCkBCQoKDgwNFA8PFCkYFBgpKSkpKSkpKSkpKSkpKSkpKSkpKSkpKSkpKSkpKSkpKSkpKSkpKSkpKSkpKSkpKSkpKf/AABEIAIwBZwMBIgACEQEDEQH/xAAcAAABBQEBAQAAAAAAAAAAAAAEAgMFBgcBAAj/xABKEAACAQIEAwUEBgYJAgQHAAABAhEAAwQSITEFQVEGEyJhcQcygZEUI0JSobEzYnKywdEVJCWCkrPh8PFDkzRjg6IWNURTc4Sj/8QAFwEBAQEBAAAAAAAAAAAAAAAAAAECA//EABkRAQEBAQEBAAAAAAAAAAAAAAABETFBIf/aAAwDAQACEQMRAD8Av940Fdai75oC41ZaNM1N3KUxpLCiwikk11qbmilZq6GppjS1NELmuivV6iOzXqHvY1EIDuik7AsAT6AmlW8Qre6wPoZ/KgemvVwV6KDxoTiWL7q2XC5iCABtuY+QowihMfg+8tlJiYM77GdRSirf/FpLZQ9oHXcqIid5brUrwDjAxNtnEHK2QkbE5Q0j51TuLdmntYggunuBgQSPCTG2XfX/AFq8dnuADC2u7nMSxZiBAnaAOgAqKKKUg2qO7vyrgteVAELNL7kUUbXlXDb8qAU2a93NE5K8VoB1tUsW6cVacCVQhLdHYa3TNu1RmHWhVv4EIsL6t+8agmXU+p/OrBwYfUr6t+8arbNqfU/nVZhQGtcy86RcvEakacydgSQBI3iTvTOKxltDkbEWkuCCQ7qp2O6kyBUUUGrhNBW+JWTH9bsEmYi6gGm4jNMcqdXF241v2J1gC6kfMmTQPtSw1DfSkgnv7C+lxWEdScw3PlTX02RIv4bfT6wHTnJnfyigO7yu56Dt3Cx1u2Ao+7dVmbprMD03NO2kYkZrtoqBqQy5mOkaA+EATz1oH81KFCEHMB31pUE651znosEwvmda5cuAuv8AWLC2xqfrVztyC7wFnWZM0BteqOxF3MQFxdhUEZiLim4f1RrA9aTivEQExdhVJGcm4uaBrC67kUEotJYUBjLJusq2cSggy4Vld8umwU6c9TRdy5DR/sUBfDx9Yvx/dNervDz9Yvx/dNeoiJxD1H3HorEmgXor2ekl6bakFtYGtF04TSJorD8Luvsh9Tp+dH2OzDn3mUemtDUPlpairNa7NWxuSfwH4UbZ4VbXZB8daJqopaJ2BPpRNrhlw/YPx0/OreloDYAV3LQZh2wwiLi0yqqB1jvFJAV51W4ByPXQjzqMxnCb9i/atubaF2SCjZvCXXWdIBHWrz247MYW/Ze7ftMzIJzIzK+gJG2h16iqz7N+B4c37jFe8dLWHdC7s+Usbk6HSRCdYosXW32cSTLE6noKJTgFvoT8akEWnQKIj14LaH2PzNKXhlsfYFHxSWFBjvtI4GwxyOMuR0SAAZBW6NGGwWNjWtvh1zHQbn86qvajiFoLiVZlU/R3WGbKSzGcon7QGojpVrtsIGU5lgZWmZHIyN53oOdwOg+VeNodBTtcNAybY6Cud0Ogp00mgR3C9B8q8cKn3R8qcApQoGPoFv7i/Kvf0VaP2BRApxaAVeB2fufjS04Da5A/OjUp5BVjJOGsBFCjYfxNVTmfU/nVwqoukE+p/OlWEZFJBue6CNPs5p8Jb47TpNYz7V8QV4rcgCSLepgnW2gjXnqYrZu6DkBz4NCRsGbNopb7swY56ViXtYuf2tdEbG0epJNpT69KiqxaLREggHQ6a9Y6bD+Fee1BVjkMyTJ5jXXpIpu3eQgEz3gJMgAaaxz3150Tw/gd24FCAlYIB6gnooLEfCigr+mbSAIjbYkHUcxJ0NEW3jWAuaInYnmY/lAq4Yf2Q4q5bzJcsMYgL40Mjkcya+pqI4l2IxthSblhhbBkvbAuKBzJKMYHqOtBEFSGgEHXQ76QuUA8wJp/hHDDib1uzbKi5cYqM3hghSfHA2GXTyqPzHKIXRToQIbUTOnMwPhUp2R4quFxdq9cUlLbguq+8RlZdCx3GaYoaP4b2Jv4hRct5NcNcxCKCcxVLhtskFYzEqSPKlN2Qyw1y9Zt2x9GDXMpIAv2TeV8oGsZcsDm3Sj17W2rFsW8KL57vDi3ba4oVs5xgxGYopMIApUEamaY7UdsrOKF8WrLqLtzCsojwr3Vi4jII1959B0FKJXDezbPibtlcQrtYCm4Vs3GhmYrlCL4mIABJXSDUdf7DEYY3jftFzae/wBxDq/cqxtlwx0kZZIqRt9p7Ny9jWuWcYExZtsq2gO9GR1YtqpBkgAnX3jtTeP7TWhhGW3h8Q15cK+EZyIsW0e4WcsAJ7wZgNeYqBz2QN/Xsu/1dzWP1eXxkjlWuYu0J31008orI/ZC39fgAiLdzlyybidTWu43DgGQYJ5Tvpv/AL6VUP8ADFIuLPn+6a9SuFjxr8f3TXqIhblgt7oJ9BTtns9cb3oT11PyFWkLG1cIoqFs9mbY96WPyFH2MEie6oHwoqKTFAmK7FdivRQdroFeiuig9FeilAV6KCI7SmMNdJMDLqapXslaWvxqO7sDaNQ94aeW3yqy9r+KFLN5SmZVtgtElsraBoHLNpprpVJ7G9qUsXVm13a3FtWWUbhhcaLxzEQJYyDykiperOVrKCnQKbXeKcqo9Wd9tO2WLsX3FvKtm0ygyslvDJYncLJjSK0M1jXtPuRirupHuHw7yyac9ue1CI7He0q5dXEI4Wbiutl8wPdA5ScgK6wJAM6TU17LO17N/V2G7+GdA4I1NvaGWMxQCGElYI1yseK4Zjc7+uhB2nzqb7OeLimDySD39uM2phdWJ/8AdUV9EYzH27KG5edbaDdnIAHxP5Codu3GGyyvesIkHunVW9HcBfxqN7J4VMQpOIbvrivmUXPFBA8LhW002EbUSuLxV+9ctI4CJpMSSPSqh/g/bbDYhsgJt3NslwBSf2SCVb4Gp0tWEceGTE3LKsLgTcrqqmdpGnn5VK8C7b4nCwGPe2tsrkyP2H3HxkVNXGxhqXVd4D2xw+KgW2y3Odt9H+HJvgang9VDq04pppTS0NEEWzRCUMlEIasQuqo51Pxq11Vbq7+ppVgV0DMAfd3aOcaqs+bcvKsT9qcjimIfXe1y0nuk9TNbTdtlzlmFGUt1PMKp+AJO/SsK9p+JjiuIPMMkTt+iTX1qKgsKM7KsyXYZtgBB1J1iI116VpfBr+FwltQ1i85uELbKklnERnUFwFWJjU77CsuwNhXfNdMKx2HvN6DkOZJ6VbeG40Wrlq7hbgKrcGa2ZY5ARo78gTrlkAkj4KRs1vE2LqLlGbJliWyOJA1VpkkcxO4qS7uJ3MmRJWRpyPnE/wAaqtnj1gyVDMWIuPAza6KFUH3ZOyxt4pA1pXEu2+Fw9qXv2xcA0SczEcvCv8fwoVSPap2YWy/0lEyK7gXAsZGZlOV1EeFpVsy7bEb1ROzxu/SrPcoLlw3FNtCJDMpBAI5gx+NaX2g9qmBxOHaw1q7eLrsFiGHusCTMg8xVE7Mdj8XcuoThcQbeYFmUBGywQcpueGTO+tBfsTxLFWcbiybl1e9wF3Eqrkd7aIVu7tt0Nt8+UjdctRVxHXALaW6i3xb+ngB4xP0nOXzAakD6NrMzMelPN7IGZbmUXUzR3Qe7bOXwiRdyr4vGI0I0A61B43sjhsPeuW71vGALYa4DntDOUWXIhTA1AAOo57iirngu0V98dfNtzfZeHWu6VrhQF3TDM6hgy5WY5mJUgytQ/EruKfheKF7Nh0S81xQbwKXS13JfwzDvC1zKwDqzSdDrrNV3C9k8P/Vi5uOClxsSikAhu4a/ZRWymM1sLJjeaXd4JhFweIxDI9l86DCpdukkK1hLoHgtkOSGkZsogjWaImfZJcH9JcgTbuyJ5ZeQ5CfyNa9jLcGQd+X8axr2OWiMekx+jeNB9xtfI1sfEbRBDA6nlp+HlQGcMnOvx/dNernC28az5/umvURMGkmlGkmiEmuV2K9FGnK9Xq9QKrorldojtBcZxZt4e66xmRGZZ2kDejAah+1OOtrhryO6qz2riqpYBiSpgAb0IyvjXbh7Vu4rM3fTIYrJI0JliCpGvu7a6VXW4oWwwewN7n1iiSUdtt/sNBgcoK6xVX4piidzvPPly0p3s9xJbb/WhmsuMl9QdTbY6lf1lMMPMedRpsvss7Wlrd6ziLykWBayF2BIzBpUHdgIEDWKtWK7b2gPqke6esZF+ba/hWPdnuBtg8ZibU94sWmt3AJD2mDG3cEdVI+M1YLl9l6T6xVEvx3trimJCEWl55Fkn++38KzbtRimdyzklsqgljJOp3J33q4d5cYRrHUbEfCqP2pYBrk7jJ6QVGlZVAJdJb00/GrB2IdfprXLjBRas3ikmCXZO6therZ7oMD7tU8YgzoYq4cDCWsIWIU3L+Mw1pZgsEt/W3GHMSz21+daTVw4fiC1pZ5qOu8QdvjTbcNtgkwR18Ta/CdaTgDoRtld1On60g/Ij50UVUjX/fz3qKj76KNAAOsCKazA9PLSaLxlofeqOdwCNR6x/CoOtZE7GeVWLgvb7EYeFuzftj7xi4B5XNc3o3zqv6RMzXmfroKDX+B9q8Piv0T+OJNtvDcH92fEPMTU0lyvn94kEbjYzBHSCNRVp4D7Rr1k5b/16D7Xu3R18Wz/ABitamNfttRNo1XuB9orOKWbLhiPeWCHX9pDqPXapuxcqxmi6rd1d6sgNV5xqfWlIj3wrOwWQFUqzb5iQZAXpqup3isI9qNmeK4rT7VuNo/RoTJ/lW94mznZUBjUOTzhGUwvQk6SdImsK9qLD+lcRrGqCNJE2lk+nrUVRWOkzyA2+H+zUhhO0Vy0ALQVIIMxJJC5dZ0oIYViSAJgE6dAJJ+QmmUMESJAOo6+VaReOzHY7HY0Zu8e1aYklmJGadyFG4/Cr1w/2P4Wypa4r4lwCQrNkRmAkCF6nTerrw9la2j29EZEKRtkKgr+BFD8c7TLhTbVl1cHxuclpYOme4FaNRtFZVEcCtLYsWMTbt2VsXELOtnDx3UoxV2YFrjZXUq23vTR+C4+VOS6e+unZbORyIADSVKr75OVfeg661wcDuLhVtK9ph35uhWLCybbszmxm3dfH016VGcJJuth3YNbtkK36I5XvJcuOtpbjDwgKSSVInLE6VFW/BY5bttXT3XGZTESPMciCCCORFU32o4Y/Q7l22AWRWUyPsOuV488pPyqV7NYnvL+IuWNMKxUIZ8Ny8Ce8u2wRopGhjQkTzqW4nhlu2ntts6kH0I1qo+ek7f4gNLC26hlYIy+BYRreQAQcptsVIMyIpOK7a3Ltq5aazYIuFTpb1t5bYtr3ZnwQigc6heLYA2L1y026MV+R0PyihZrSNB9jN2OJKNNbdwefuM2451tfE8MZzht+UeXI86wr2P3I4lbHVbn+W/Otxx1lpzqZAgRrPT0rKjOEMe8WfP9016muDsTdSerfumvUWrGa5FdNJNGHK8aQzgbkD1MVG8T7S4bD/pr9tDE5ZzP/hWT+FGknXqoXEPamn/01kv+vdORf8Kyx+Yqn8Z7c4y+DmusqyJSyO7EHcFpzH50Gv8AE+P4fD/p7yW/InxH+4Jaqxi/aja2sW3c/euAovrAlo+VZrZAg6HXUnQmTsCTJPqaIwauxBmQRBzGB09Dz9KmrixcR7X4m6GJxCoOVuyChIPU+/8AjUBjcWAlwjQ5WJJ1YmDuTJ/GiWwF8tlshcpAlnJK6jWQVBiB513i3Dz3F7MygpabTLEnLrLctdlgUGUYx9v9+lcsnwmu49duU02t3wxNWJWn9guJjE4J0cnvcEBlMSTh3YnLpqe7uSQOjeVWbD8GU6wCx1BaZExrB+UVnnsj4gLWKuM0FO7i4CYJQmCB1maumN4fcQoxcPbZcyZnLWyuYjeBBEAERINKsqUvWVWS2wB090A6nQDl8axzj2I7zxsTnbcfZn/irpxrHkB5HhdSMonu/UFtz6VnGObQKNYJjyHSpAEtTuM4mBYwdtJDWu8uOYjxvc0M8/q0SorBWQSWYSiatrE9FnqdvnXb903rhdoGY8tABsFA5ADQDoBWmWlcFuM9nvSZDEBj0bXKTGwIG/UGjXxC9NesVC9i+MJbHd3TNp07twurhZBV1H31YZgPXrUjxLhzpGVwyfZuL4ww+OqmNw0EfCstPXGBMiZM/wDMUAwbmfgfXlOtP2LLR4nnfXQH8KHIjVpaTMPGkdKikve18JLem1cTEGeRPzpy6XYQZA2AA09NKGOHy+XlRRAKxtB5xSlHSfjQiXImui5NAZauMHDgsrr7rKSpHoQavPAPaVdtQuKXvV++ml0DqV2f4QfWqDauzpNPLm/5NDH0PwjilvEWlu2WzI0wYI2MEQRIIOlR7Deg/Zof7OtftXf8xqkHEVpzA3gzMFTSCrM07AEEgDckjTpzrAPaqP7WxEgkZk0Gh1tIdDzr6Be40hU0kqWOwChhmnm0jSPMdKwH2o2yeLYmDJ71YUxH6O3AOvUgehoqo37pRCoBCv8AaMSVUwBptqNfhQDb0ZhcA7lsozd2MzAa6TrAG+mulF4/s89vD275HhdivKNpBBGkEddZFVG0+yvjHfcNtqT4rBay3oDmQ/4Xj+7VyukMpVgCrAgqdQQdwQd5msP9kPaDubt6y0kXEDqBqc6Hb4ozfIVq2DW9e99u7X7qe8fVjt8BNRXF7OYW2IuZntgFbdu65a3bkgnuw3unTedOUVANwk2hdt4ay2KS7bdUfNF2wbgIbVz3ZUz7yw28zVus8NtqZygnqxzN8zNGrZYieQ58h8dqio/h/fCzbDW7VoqigqplVIEQoHKlXVuc2AHkv8yabucZtZsouB2G62wbrfK2CPmaFv8AHwJ8GWBJN64lkAdcgLNHmQKQZR7WuzhtXVxAMi7o2kQwGnzH5Vn6RzrTu3fb+3ftXcMbdu4Bly3EZgM28qGEmDz561mLVqM1dPZJbP8ASdqOS3D/APzb/WtzxSPOaQV0gbGZOkVhfskJ/pSz0i5P/aety4iX0IPh0geevL+NFg3gz/Wp8f3TXqa4I83U+P7pr1RaluKdoLGH/S3VU/dHif8AwrJ+dRPB+2Ixd427Fp1VVLNcuEKdwBltiTJPU8qz4J3LNbuIASd4gGOc05huNYjB3e/w9sX1ZSr2i0EgGRDRoRB261DFu7WcVtWFyNcv23YaNaKnzlkcFW15EVlHEu0t8NOIsockfXKmVbqfrDbN08xUlxn2hC9iku3MJiAqxNsiT5w2k8uVL7W8ducUtpat4Q4e0pzd5dYSOUqqgaxprNKBsRxBWUaBdfuw2o2FRlzFoDA67+fx5Udf4W0fekSTvIGkzNRF3CawonzG45nXaKjSQ+l5tx0B8W8+6SddBRuC4kqiQmp5nQ+eo5TQGEsKpAcz6GR0/LmaNW8kneOWg0+B/P0oDLOPe7KkwpBCkHw5joJ1HLzofjfEmtILVx84ckOJVZUrqFIkkD7x9K8MYFAYjMonzOaAddgAfSoDtRxZL5XwgEDcb/MnXaiIjH8FYki2VcKCZJAPoQdjFR13g91QJWJ1Go/OakcDaa/fRDqcrADNkLlVYomY6BmPhHrHSmGxly3c7trIV1kMjqZB6FX1FaiB+CYhkvoEJBZ1Bg7jMNNOU1rPBuKtcz4O6EzsDcw3imb6r+jOuguAR6gVSsDcvoQW+jL/APr2iRPnkJqaTHEOLit9YrB1ZbdtfEsEGVA6c6lJFS4rxK7fOoYkaxB05QY2qIXDa+Ix1A8TfhoPiauXGsOt25cdUZizZ8o8QGbxMAJjRiRpUNe4ReMg2mWCJGU7ROp2A/1ppiHxmILwqjKi+6o/FmPNjzPw0FF8PVFGZuXP/SpS1wsRqIgbbfj0oS9wl71zIhEKQCSYUNzJ8gPyNXTDFzFMxDW7ehYKuhLMfujL+Q6xRGJs3Vc3bhW1cuNraRhbcrInwL4bagaeL5HUhhbhW0iBGD5gwOvPRWUTvpvHLzoEO5bQFmB1BGbnsQZkT160RZbCY65ZfEW0myhJBbKWKjfaC4AOpFc4X2qDEB1AbluVJ8gdjQuJ7X3ltd0lxoZMtxGthQpgA5IO3wBFVkGDTDWhYjigeOWkaCOWpJO1cw8ESJPrp5VB8M4qroEYtmE8z4j1/HY1L2L4C+6VMRqpGvSdJNZbhV+BEwN4n8/SkBY3I8xTC4nxbRmY6nX48/xp42iTII1M+VAWl6BsI+AolJ3/AOKjxtrp5jbfzNG2XUwMxj58qUbb7Nh/Z9v9q5/mNR7igPZr/wDL7f7V3/MajnO9aYCXZkBB4pXloFzDNJPKJ0Gs1gPtLwL3OM4i2v2nTUkBQO7SSxOihQJJNb7dvQQF8TEiByAkZiegjnXz/wC1O+BxTF76lBuB/wBJNCBykUEhwntRgOHKVsWruLfZ7siwhkyIkMzabSF9Ke417TMLi8L3FzDNYZWDJDK6eYIyqRodxNZ0zySZLCZMnQ9J+dduQSJg6KNBHT8Y5xVF27CYVbPELNxDNq7ntgnlnUqP/dGtanj+2GEw10WGc3L7f9NIBBgnxuxCrpyM1hXZ7iKWLw77vGsGCwttldfF76yIzKRMHQxvV74xwrhjpiMfYxtu7dhrvdXQFzXOndyrgseQkT5VDVw4j22CRnvW7Kk6/Rl+kOoOxe63hWTAkIdSKhcb2ktuMyYe9iB/9zF3Mtr1h5A+QoHs3wO3fwj3HC22xFoi33cC2AbiICT1W+bRgkEZT1BrOMbea4zNdDMwJDBmZgurSJJJEHT4edRWhv2huYl7Vh71u0l1ilkYdWCrdIi0xu+6Qt3ICJiHOlRR4c16wt1gjXDcHjvMx0ZLaXVfIMwVLr2Mo1gl9qpGAxqol1SpL+FrLByDbdXBLAbGVBG07Grs/EsMMQjvbyrxBWe5cBMLbxCd3eEE6m3iRcYaCAg3qpqI4j2GxD5XAtL3ltbiopMos2xlJCAA/WgmT110qK4n2Ou2Lb3Ga2QhAYSRcEhIPduoYauBqAdNtRMthcVh8LfuW8Vh3a5ad1aWDgsEyMpVoB+sBZSBIBG8UFxDjeFyMqYdiz2wDduMS4cbESTp1Ok6aCDISXskb+07O+1z/LYfKts4rfdSNPBpHrrM1hPsuf8AtOxPW56/o26VuOPxTSAV8HL1PM/D5UpB3BXm8nx/davUvg/6VPj+6a9U1ar3EcIt0Fbg0AEdRpoR51UcRnsHXxJyJn4T0NXPHDxH4yep+H5VB49RrAB01BgwPQ0UizxMOBBgn3hEnqfQUxfxR2Guk9BzEmR6VF3sFBzWpBE6E8+gI/I9aZwN4MfrTtsGMLPmP4VA/fYkwIg69BTVzDqp01Y7/wC+lF4rEZdFB22AAA859KiLl8n4a7xr6j8qDr2PtE77iI9Na5YvAbE/CPlNNXAeZjlr0kbmkDFKBEM5UnxSAOWvXrRTfELpI9BG/wAt/h8qr+NiYAHmBI18ialMUxad5ncQB/rUbdsA7nWiVHnDzpM/nU5gOP31TI8YhF2S+guBQDsrnx29vssKGtYcscqjlrAn4aUfw7hilid4HhUABiwOphiAaqJPCXrNxWicOdwHJe3G/hYw6j9rMKXisFcQquYQ/jAUiD+yyyCPShOHpdDgBA4ZTmDQ0iTKwDprqRrpFTnDG7pSlsjNvlC5kZjsCzmC2sErBA2IioqF+jW4ErJB31PMRy332py1hHK5wSimYliAYkAAD0On86siYC0GCO5tMNCqv4A/QNGYa9dPOgcYryba22QQcsZG7znowkExr4T8aCBu8Vu2CPFOg1zb/wB1jlj1Fe4W13FLfGW0bmVsn1FvMRG+ZVBnzNL4ijWk7w6F3VES5l5L9ZIaVygAan7wo7hnFMPYBFvNbcsXBcZMoAYBgywlxspgACNyNaoz3EOyPqpVkOoOhBG+0c6uXYnHLasPecDS4xZjuwhNPM5tYPWoTj2Nw93Ldyt37NN5AYRY0ygEE5tNyedR6cXIstaVAoYqZG+kgkkyZOm0DTatM+jOPcZt33Y28OqycxfxZyY1mSVA30AoW9ZuvbJ7qQFHiCaqq9SBzzAknfQ1auy3GbOEwsmyz3WJM9Z0UARtEzPwonhnGL96+Vv2xatXtlKkw+Um2di0MZSdteVQZ1bYggjcEEVoPAsfaxBVLhyu0QryAdDqsGqRxbB91fuWxMKxAneJ0n4Vb/ZfwfvLrXjmPdQAo2aQY18iBVqT4d41w3uWyltGJCkEZjljMpHIgmhg0BYIg7Tz9KsPEuEhHbuVZWYAXMzzJPiOr7Dz5xOlRi8MdSWdOfx/EwNuVYdA1ogjX5RH50VabXpQ7WW1ga6b/wAaewyLnlgxIgAK2ULoNdjSjc/ZkscOt/tXf8xqPu86A9mSkcOtAknxXdTv+laj7vOtMAL+KysFUBnYgBf1Z8THoAsmTXzz7TH/ALWxRIMl1j/Au3wr6Eu4sK4C+JnKLlB5EmWIHIDWTppXz/7RbYbjGJGfKM6guZIAyJJgAmAJNBYuzh4feKW8Nwa9iFORbl245OVjuWK+FY1OsaRoKrXtA4NawmPvWsK5ZAqlhmDZSRLWyecGPTnV27P9kr+GIOD4xYTCMVdjmALaalrbabTuR6VU/atxPDYjiBODyFRbVbjqAEdwWJYQOQIBPOKCs8H4dexD5MPbuXX0hUGYwNTIHLzqQTguK7w4b6NeN0LNy33JLgE75RrGo8VTnYe6GwmLw9u+mHxV42jbd37sXEQnPaNyfCSSDGkxUr2WJsYnFW7+Js4i4cFkBOKIQsXQix35ZYIg6qdKClYfC420z4ULiEYfWNZyuGjQm4be+wUzHKi+02De9fW9ZQt9NtjEZUUsc5JGIUADXLeS4fSKPftI+A4l36LaRu5KhUvnFJLWyFJuF2nxAEqTpFS/ax7LYO3isBcNpkd7rolyLljvSEvoMpDBBdFuORF01RnuL4NetkNdtXbasYzPbZQSeQkDWOVT+M4ddGAy3rT27mFuZ1W4hQth8RAzAMPdW8i6/wDnVKe0HG3sRjks275uKbWGKA3h3Yu90stJOUNObU1LYXG2sThcO1646XMQz4IrcxHfBhcWDiAhOa1kxC2XIJggacqCBxC4a6+GxeNF02bttreI7qMxxFhQpO0Q6dzcJH321qb4f2V4dxBLww+GxGEyJnS9cYm2dNJLGIO/prVZ4JhO9s38Jc+rIK3kJ1y3LTFMQDAmO5Z2IB/6C1pfC8NisJadOL38K2CS1kRJDEgaALoCRlBA3J06TQZl7LGC8Vw89bg0/wDxtrW6Y3EkMFjw8vXnWE+zkgcWw8aDO8TyBRo+MVuWKxozZSNo8R69PlUIlODkd6kef7pr1I4K03V+P7rV6iorjfDnszlErv5jz9KrOLvT5xESNDqJPrWt47BhxBrPe0nZkqSUGu8H3TQVXGXPF5DYDmfMnWhcThA06GdpH8fw86OdgdG0Imf+KHvazOg10/Ksqh3xRUZW5ep05UxfxME8+nIHof8AfSpMYYMIGsaaxI18gajMVg2TUyU6kaj8KGhbl7TWNzE77zO9eTFnQCR0Gg0/nS+7nYSPy9aa5RM9Zjeik3kBUkTLRvE+sc5oC5YE6GNfyqQv28w11MQB16cvjTYww0JgAnlH40DNjwQTmAjXn4pO0bD16VJ4a9lOvPLBVgCSR4hJgRqdACYFD3b6ZYiTGpBOvT/elEIoykAHxDlPSBoaJgzF8Vt3AVVd2ldTlGmxLlm2Hly00p3B2MwBhUaAFO7CPIkculRVrCMdBDEjWTI00M9OlFW7cEA+EjKCNiDyJidI3FDE3gcQ9wszlYgBfeBA1ksdwNDprGlF4bE20XMtxXQZoVtVUnQk5tzGgcR61XWwOUZrjNLSpjz2mTt8qVhrlpdypIU/Z+ZmCI6GaGHu0a4O+FVsSBcE5VtfW28xgZSPs7LqelU+/wAJv2T4fGgmNMykc/Cwj41PtEndSeg2Gh3B/nTljMoKrORonQEepkVdMUy1bR82bwMdo1E85B1jzBpVqzYXV2ZoYyqgagEaTOkidavg4XhbpEoxPwXT9UwNthSsB2GsXmIsloCgkMV0MjMJ8gZzczV1MU//AOJGMKoYIIAVGKnKOpWJPmaV/S+IcFLYYagTMsDr9rlrNarhvZbh7YBuEnUCCx8UTC6aVM2+FYTAjP3R67Z3kkBQEAMiTvU0xkfZrsFdxl5c5JDPNwqVzBYJZjmIgzHLnNaxw/hFrh6gLbKKxVcxKiBuBMyxLGdRI1qVtcVW2WOSGKqCzsq5gATz1EZiIiq5xftQV0tOyoYMpdlQNlhZBUEj3QJ586upiR4pg1VGvXWnKAwWAZ/VEnck76nas8xl9pbMrEEk6nUCSYnaR0FSeL7Yk2XUvmDQcs+JjpseWvPSq4Lr3mAEAEnrtz1MAddBUaexJYkBBE8zufl+dG8OwmUCTrOs7Dqa9bsBTLGN4gaefwqTw9mT5HnuPh8alVs/Yayq4K2EYssuZIiZck6Hzpd5tdOpof2e2cmAtrvDXP8AMbrS751NaYDXMQttk0Ba7cCAKPF4p1HUACSD5ms47V+yLEYvHXsQl6wi3WkKQ5YDKBBhY5GtB4ipNl8qlniEA0IY6ZgRqImdOlE38PNrIWJlAjN97SGYa7kyflQY4vsJvGAcVZG//TedPWNKW/sIuz/4y3/2n/KtdwtnJaW2zG5lXKWaJZdQMx56aTTGAwaWUCJMAkgE5oncCdl8qDKrnsIuKJbGW/8AtNr5jWuN7CX54q2OX6Fo9fe3rUsBhEsqVScuYsASSFJiQs7LImKGwWBW0bkMxDv3mWSAp/Vg0MZfifYZeCMUxNpzBIBtspJAPhB1Gu3xrvYz2c3Wsm+btspet3bN1IYOA0rqSIlbndv/AHK1DCYYriLlycyXQAyklSpH2hAhpGnIjrUP2dxCteugswNi5dtMsAZrTksgaNykmD6U1cZ/w72L37tm3dXEWIdQ0FbnhbUMjQsAqQQfNaEteyrErjDhTesgtaNxLhz5Gg6gQsh131rUuCyt9lLkC2xuZeTW7oYXEHLTEI7f+oKG7XYs2sRg76tCJcyXGJOzcumVhmB06U0xVrPYfE3eJPfttaD2zbvXbTlodmDJiFEKRla4l1dY0cdaiT7JL943O5u2u7S66L3hfvIENbJhTvbdDoY1rSOLXBaxYZWIViq5uYDlVJPI5b62PhfakX75TEsBKJfWIHK4gLW29TbN1f8A0VqaYo3Zb2X4nC4y1ea5ZItsZCFyTKkaeGOfWtMa+CDaOpGVj03MfkaCu4iZUAjNJeCdT/D4UX9JLKoJJK6SfzPmetXTB/Bj9ckef7rV6ucGH1yfH91q9RKtrrUfjcKGBBFSJFMuKuJrOu0PZkN4l0PIx+B8qpeIsspIYEHn0I1mJ2ESa2rFWAQdKpfaPhVszIrLSj2Vg9B+EDnI+GpozEYVGQGSWOYMAAABGh5ySTtUbdOVm0Bg7nU6kifWKPsGQZ1/0A/nUVEXuDiZAyjod/KRQt/CxOgB0jy/lVg705mHnHnyqP4quUEgmdp8jE0EC9meca9NYpItLrJP6ugifPyiisan8fwoMLsaK6EXWRy9NT5CnLNwkCZMchoI6n403dSG0/3rUljeGqGK6wEVt9yyKTMcpY0DtpViPdYxsBqPM6GZogBlnKp21Y65Y/OhsJdKlQsAeLby2ozE3SHABjwzI3kkD+NEBG9pyB3M6kieU/lTlhgVIfNLRBGwX0II+GlNROpJka/EVJWMGHtktPPpyO+29FAFUB0AK6SADGux1MzTf0lSpgERyjUEaTrofSjxYWB4R1+W1SvCuHW2IzLmBSSDMSSRyoiAsK2oDZY1ObXfmIiPSibWKW2fEgaIgnU6a6EGf+Kto7OWWEZTqJkEyPFy5fhVHxuGyvcEk5WcKdJABMbDyFBKr2mgMrIptuASCfEcpGoZtZpP00KuZHuBSxK6yJGsAn1qJ4vZ7r3TPhnxAHlPTam8MuZASTJE8tPSBptRcSWM4sbg8KajUzDan7UtqPhQlzBljLsSd9Bp133javM5twF1kDfU6ii8k6mTMTr8qIatYABBmVFAO4BkmdP5V3Mo09QP5Ty3o3D2ww1HX+fOmbeFVRoJ15geRnSgTbKZoyGZMgEzGTkZGnWpFIBBCwNtwOYgRtt+VJwtrwHfwqdORgkSfhXBc8UQI0+cAzSjXewc/Qkk5iWuGfW41JuHf1pXYP8A8En7Vz/MakXN/nWmXBSWavCuNQIZqSwrxaklqBDUzcanitMNvRYQ2tVTjB+i8QtX4i3iFFm6eWb7B/AVa2qF7YYUXMDfDfYTOscmU6GopzFk271u5t4hbY+V0qv4Xbdn/EetOcc4aMTh7lk/bQgHow1X8QKDLm9w8O/vNh8xI+93ZM+oZVb1UVJ2cQXVXMSyIxjaSoYx8TUFa4Li/peAC3dHtZrF4/aU5chb5ZbnrbFEriXxGES8B9ehhh/59ptV8pdCnpeNBYFRb4viLS+5fsrcuLyzaAkdJBM+tL7PORiMbb+ybdm/5941s5m+JUE+dVE+LqsFdNVcBl/ZYAj8CKfs1G8K/ROvJL15F8lDZgPhmgeQFSViipbhI+uT4/utXqXwf9Knx/dNeqpX/9k="/>
          <p:cNvSpPr>
            <a:spLocks noChangeAspect="1" noChangeArrowheads="1"/>
          </p:cNvSpPr>
          <p:nvPr/>
        </p:nvSpPr>
        <p:spPr bwMode="auto">
          <a:xfrm>
            <a:off x="612775" y="23456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
        <p:nvSpPr>
          <p:cNvPr id="6" name="AutoShape 10" descr="data:image/jpeg;base64,/9j/4AAQSkZJRgABAQAAAQABAAD/2wCEAAkGBhQSERUUEhQWFRUVFxcYFRgXGBwYFxoYHBcYHBcWGhcYHSYgHBokGRcXHy8gIycpLSwsGB4xNTAsNSYrLCkBCQoKDgwNFA8PFCkYFBgpKSkpKSkpKSkpKSkpKSkpKSkpKSkpKSkpKSkpKSkpKSkpKSkpKSkpKSkpKSkpKSkpKf/AABEIAIwBZwMBIgACEQEDEQH/xAAcAAABBQEBAQAAAAAAAAAAAAAEAgMFBgcBAAj/xABKEAACAQIEAwUEBgYJAgQHAAABAhEAAwQSITEFQVEGEyJhcQcygZEUI0JSobEzYnKywdEVJCWCkrPh8PFDkzRjg6IWNURTc4Sj/8QAFwEBAQEBAAAAAAAAAAAAAAAAAAECA//EABkRAQEBAQEBAAAAAAAAAAAAAAABETFBIf/aAAwDAQACEQMRAD8Av940Fdai75oC41ZaNM1N3KUxpLCiwikk11qbmilZq6GppjS1NELmuivV6iOzXqHvY1EIDuik7AsAT6AmlW8Qre6wPoZ/KgemvVwV6KDxoTiWL7q2XC5iCABtuY+QowihMfg+8tlJiYM77GdRSirf/FpLZQ9oHXcqIid5brUrwDjAxNtnEHK2QkbE5Q0j51TuLdmntYggunuBgQSPCTG2XfX/AFq8dnuADC2u7nMSxZiBAnaAOgAqKKKUg2qO7vyrgteVAELNL7kUUbXlXDb8qAU2a93NE5K8VoB1tUsW6cVacCVQhLdHYa3TNu1RmHWhVv4EIsL6t+8agmXU+p/OrBwYfUr6t+8arbNqfU/nVZhQGtcy86RcvEakacydgSQBI3iTvTOKxltDkbEWkuCCQ7qp2O6kyBUUUGrhNBW+JWTH9bsEmYi6gGm4jNMcqdXF241v2J1gC6kfMmTQPtSw1DfSkgnv7C+lxWEdScw3PlTX02RIv4bfT6wHTnJnfyigO7yu56Dt3Cx1u2Ao+7dVmbprMD03NO2kYkZrtoqBqQy5mOkaA+EATz1oH81KFCEHMB31pUE651znosEwvmda5cuAuv8AWLC2xqfrVztyC7wFnWZM0BteqOxF3MQFxdhUEZiLim4f1RrA9aTivEQExdhVJGcm4uaBrC67kUEotJYUBjLJusq2cSggy4Vld8umwU6c9TRdy5DR/sUBfDx9Yvx/dNervDz9Yvx/dNeoiJxD1H3HorEmgXor2ekl6bakFtYGtF04TSJorD8Luvsh9Tp+dH2OzDn3mUemtDUPlpairNa7NWxuSfwH4UbZ4VbXZB8daJqopaJ2BPpRNrhlw/YPx0/OreloDYAV3LQZh2wwiLi0yqqB1jvFJAV51W4ByPXQjzqMxnCb9i/atubaF2SCjZvCXXWdIBHWrz247MYW/Ze7ftMzIJzIzK+gJG2h16iqz7N+B4c37jFe8dLWHdC7s+Usbk6HSRCdYosXW32cSTLE6noKJTgFvoT8akEWnQKIj14LaH2PzNKXhlsfYFHxSWFBjvtI4GwxyOMuR0SAAZBW6NGGwWNjWtvh1zHQbn86qvajiFoLiVZlU/R3WGbKSzGcon7QGojpVrtsIGU5lgZWmZHIyN53oOdwOg+VeNodBTtcNAybY6Cud0Ogp00mgR3C9B8q8cKn3R8qcApQoGPoFv7i/Kvf0VaP2BRApxaAVeB2fufjS04Da5A/OjUp5BVjJOGsBFCjYfxNVTmfU/nVwqoukE+p/OlWEZFJBue6CNPs5p8Jb47TpNYz7V8QV4rcgCSLepgnW2gjXnqYrZu6DkBz4NCRsGbNopb7swY56ViXtYuf2tdEbG0epJNpT69KiqxaLREggHQ6a9Y6bD+Fee1BVjkMyTJ5jXXpIpu3eQgEz3gJMgAaaxz3150Tw/gd24FCAlYIB6gnooLEfCigr+mbSAIjbYkHUcxJ0NEW3jWAuaInYnmY/lAq4Yf2Q4q5bzJcsMYgL40Mjkcya+pqI4l2IxthSblhhbBkvbAuKBzJKMYHqOtBEFSGgEHXQ76QuUA8wJp/hHDDib1uzbKi5cYqM3hghSfHA2GXTyqPzHKIXRToQIbUTOnMwPhUp2R4quFxdq9cUlLbguq+8RlZdCx3GaYoaP4b2Jv4hRct5NcNcxCKCcxVLhtskFYzEqSPKlN2Qyw1y9Zt2x9GDXMpIAv2TeV8oGsZcsDm3Sj17W2rFsW8KL57vDi3ba4oVs5xgxGYopMIApUEamaY7UdsrOKF8WrLqLtzCsojwr3Vi4jII1959B0FKJXDezbPibtlcQrtYCm4Vs3GhmYrlCL4mIABJXSDUdf7DEYY3jftFzae/wBxDq/cqxtlwx0kZZIqRt9p7Ny9jWuWcYExZtsq2gO9GR1YtqpBkgAnX3jtTeP7TWhhGW3h8Q15cK+EZyIsW0e4WcsAJ7wZgNeYqBz2QN/Xsu/1dzWP1eXxkjlWuYu0J31008orI/ZC39fgAiLdzlyybidTWu43DgGQYJ5Tvpv/AL6VUP8ADFIuLPn+6a9SuFjxr8f3TXqIhblgt7oJ9BTtns9cb3oT11PyFWkLG1cIoqFs9mbY96WPyFH2MEie6oHwoqKTFAmK7FdivRQdroFeiuig9FeilAV6KCI7SmMNdJMDLqapXslaWvxqO7sDaNQ94aeW3yqy9r+KFLN5SmZVtgtElsraBoHLNpprpVJ7G9qUsXVm13a3FtWWUbhhcaLxzEQJYyDykiperOVrKCnQKbXeKcqo9Wd9tO2WLsX3FvKtm0ygyslvDJYncLJjSK0M1jXtPuRirupHuHw7yyac9ue1CI7He0q5dXEI4Wbiutl8wPdA5ScgK6wJAM6TU17LO17N/V2G7+GdA4I1NvaGWMxQCGElYI1yseK4Zjc7+uhB2nzqb7OeLimDySD39uM2phdWJ/8AdUV9EYzH27KG5edbaDdnIAHxP5Codu3GGyyvesIkHunVW9HcBfxqN7J4VMQpOIbvrivmUXPFBA8LhW002EbUSuLxV+9ctI4CJpMSSPSqh/g/bbDYhsgJt3NslwBSf2SCVb4Gp0tWEceGTE3LKsLgTcrqqmdpGnn5VK8C7b4nCwGPe2tsrkyP2H3HxkVNXGxhqXVd4D2xw+KgW2y3Odt9H+HJvgang9VDq04pppTS0NEEWzRCUMlEIasQuqo51Pxq11Vbq7+ppVgV0DMAfd3aOcaqs+bcvKsT9qcjimIfXe1y0nuk9TNbTdtlzlmFGUt1PMKp+AJO/SsK9p+JjiuIPMMkTt+iTX1qKgsKM7KsyXYZtgBB1J1iI116VpfBr+FwltQ1i85uELbKklnERnUFwFWJjU77CsuwNhXfNdMKx2HvN6DkOZJ6VbeG40Wrlq7hbgKrcGa2ZY5ARo78gTrlkAkj4KRs1vE2LqLlGbJliWyOJA1VpkkcxO4qS7uJ3MmRJWRpyPnE/wAaqtnj1gyVDMWIuPAza6KFUH3ZOyxt4pA1pXEu2+Fw9qXv2xcA0SczEcvCv8fwoVSPap2YWy/0lEyK7gXAsZGZlOV1EeFpVsy7bEb1ROzxu/SrPcoLlw3FNtCJDMpBAI5gx+NaX2g9qmBxOHaw1q7eLrsFiGHusCTMg8xVE7Mdj8XcuoThcQbeYFmUBGywQcpueGTO+tBfsTxLFWcbiybl1e9wF3Eqrkd7aIVu7tt0Nt8+UjdctRVxHXALaW6i3xb+ngB4xP0nOXzAakD6NrMzMelPN7IGZbmUXUzR3Qe7bOXwiRdyr4vGI0I0A61B43sjhsPeuW71vGALYa4DntDOUWXIhTA1AAOo57iirngu0V98dfNtzfZeHWu6VrhQF3TDM6hgy5WY5mJUgytQ/EruKfheKF7Nh0S81xQbwKXS13JfwzDvC1zKwDqzSdDrrNV3C9k8P/Vi5uOClxsSikAhu4a/ZRWymM1sLJjeaXd4JhFweIxDI9l86DCpdukkK1hLoHgtkOSGkZsogjWaImfZJcH9JcgTbuyJ5ZeQ5CfyNa9jLcGQd+X8axr2OWiMekx+jeNB9xtfI1sfEbRBDA6nlp+HlQGcMnOvx/dNernC28az5/umvURMGkmlGkmiEmuV2K9FGnK9Xq9QKrorldojtBcZxZt4e66xmRGZZ2kDejAah+1OOtrhryO6qz2riqpYBiSpgAb0IyvjXbh7Vu4rM3fTIYrJI0JliCpGvu7a6VXW4oWwwewN7n1iiSUdtt/sNBgcoK6xVX4piidzvPPly0p3s9xJbb/WhmsuMl9QdTbY6lf1lMMPMedRpsvss7Wlrd6ziLykWBayF2BIzBpUHdgIEDWKtWK7b2gPqke6esZF+ba/hWPdnuBtg8ZibU94sWmt3AJD2mDG3cEdVI+M1YLl9l6T6xVEvx3trimJCEWl55Fkn++38KzbtRimdyzklsqgljJOp3J33q4d5cYRrHUbEfCqP2pYBrk7jJ6QVGlZVAJdJb00/GrB2IdfprXLjBRas3ikmCXZO6therZ7oMD7tU8YgzoYq4cDCWsIWIU3L+Mw1pZgsEt/W3GHMSz21+daTVw4fiC1pZ5qOu8QdvjTbcNtgkwR18Ta/CdaTgDoRtld1On60g/Ij50UVUjX/fz3qKj76KNAAOsCKazA9PLSaLxlofeqOdwCNR6x/CoOtZE7GeVWLgvb7EYeFuzftj7xi4B5XNc3o3zqv6RMzXmfroKDX+B9q8Piv0T+OJNtvDcH92fEPMTU0lyvn94kEbjYzBHSCNRVp4D7Rr1k5b/16D7Xu3R18Wz/ABitamNfttRNo1XuB9orOKWbLhiPeWCHX9pDqPXapuxcqxmi6rd1d6sgNV5xqfWlIj3wrOwWQFUqzb5iQZAXpqup3isI9qNmeK4rT7VuNo/RoTJ/lW94mznZUBjUOTzhGUwvQk6SdImsK9qLD+lcRrGqCNJE2lk+nrUVRWOkzyA2+H+zUhhO0Vy0ALQVIIMxJJC5dZ0oIYViSAJgE6dAJJ+QmmUMESJAOo6+VaReOzHY7HY0Zu8e1aYklmJGadyFG4/Cr1w/2P4Wypa4r4lwCQrNkRmAkCF6nTerrw9la2j29EZEKRtkKgr+BFD8c7TLhTbVl1cHxuclpYOme4FaNRtFZVEcCtLYsWMTbt2VsXELOtnDx3UoxV2YFrjZXUq23vTR+C4+VOS6e+unZbORyIADSVKr75OVfeg661wcDuLhVtK9ph35uhWLCybbszmxm3dfH016VGcJJuth3YNbtkK36I5XvJcuOtpbjDwgKSSVInLE6VFW/BY5bttXT3XGZTESPMciCCCORFU32o4Y/Q7l22AWRWUyPsOuV488pPyqV7NYnvL+IuWNMKxUIZ8Ny8Ce8u2wRopGhjQkTzqW4nhlu2ntts6kH0I1qo+ek7f4gNLC26hlYIy+BYRreQAQcptsVIMyIpOK7a3Ltq5aazYIuFTpb1t5bYtr3ZnwQigc6heLYA2L1y026MV+R0PyihZrSNB9jN2OJKNNbdwefuM2451tfE8MZzht+UeXI86wr2P3I4lbHVbn+W/Otxx1lpzqZAgRrPT0rKjOEMe8WfP9016muDsTdSerfumvUWrGa5FdNJNGHK8aQzgbkD1MVG8T7S4bD/pr9tDE5ZzP/hWT+FGknXqoXEPamn/01kv+vdORf8Kyx+Yqn8Z7c4y+DmusqyJSyO7EHcFpzH50Gv8AE+P4fD/p7yW/InxH+4Jaqxi/aja2sW3c/euAovrAlo+VZrZAg6HXUnQmTsCTJPqaIwauxBmQRBzGB09Dz9KmrixcR7X4m6GJxCoOVuyChIPU+/8AjUBjcWAlwjQ5WJJ1YmDuTJ/GiWwF8tlshcpAlnJK6jWQVBiB513i3Dz3F7MygpabTLEnLrLctdlgUGUYx9v9+lcsnwmu49duU02t3wxNWJWn9guJjE4J0cnvcEBlMSTh3YnLpqe7uSQOjeVWbD8GU6wCx1BaZExrB+UVnnsj4gLWKuM0FO7i4CYJQmCB1maumN4fcQoxcPbZcyZnLWyuYjeBBEAERINKsqUvWVWS2wB090A6nQDl8axzj2I7zxsTnbcfZn/irpxrHkB5HhdSMonu/UFtz6VnGObQKNYJjyHSpAEtTuM4mBYwdtJDWu8uOYjxvc0M8/q0SorBWQSWYSiatrE9FnqdvnXb903rhdoGY8tABsFA5ADQDoBWmWlcFuM9nvSZDEBj0bXKTGwIG/UGjXxC9NesVC9i+MJbHd3TNp07twurhZBV1H31YZgPXrUjxLhzpGVwyfZuL4ww+OqmNw0EfCstPXGBMiZM/wDMUAwbmfgfXlOtP2LLR4nnfXQH8KHIjVpaTMPGkdKikve18JLem1cTEGeRPzpy6XYQZA2AA09NKGOHy+XlRRAKxtB5xSlHSfjQiXImui5NAZauMHDgsrr7rKSpHoQavPAPaVdtQuKXvV++ml0DqV2f4QfWqDauzpNPLm/5NDH0PwjilvEWlu2WzI0wYI2MEQRIIOlR7Deg/Zof7OtftXf8xqkHEVpzA3gzMFTSCrM07AEEgDckjTpzrAPaqP7WxEgkZk0Gh1tIdDzr6Be40hU0kqWOwChhmnm0jSPMdKwH2o2yeLYmDJ71YUxH6O3AOvUgehoqo37pRCoBCv8AaMSVUwBptqNfhQDb0ZhcA7lsozd2MzAa6TrAG+mulF4/s89vD275HhdivKNpBBGkEddZFVG0+yvjHfcNtqT4rBay3oDmQ/4Xj+7VyukMpVgCrAgqdQQdwQd5msP9kPaDubt6y0kXEDqBqc6Hb4ozfIVq2DW9e99u7X7qe8fVjt8BNRXF7OYW2IuZntgFbdu65a3bkgnuw3unTedOUVANwk2hdt4ay2KS7bdUfNF2wbgIbVz3ZUz7yw28zVus8NtqZygnqxzN8zNGrZYieQ58h8dqio/h/fCzbDW7VoqigqplVIEQoHKlXVuc2AHkv8yabucZtZsouB2G62wbrfK2CPmaFv8AHwJ8GWBJN64lkAdcgLNHmQKQZR7WuzhtXVxAMi7o2kQwGnzH5Vn6RzrTu3fb+3ftXcMbdu4Bly3EZgM28qGEmDz561mLVqM1dPZJbP8ASdqOS3D/APzb/WtzxSPOaQV0gbGZOkVhfskJ/pSz0i5P/aety4iX0IPh0geevL+NFg3gz/Wp8f3TXqa4I83U+P7pr1RaluKdoLGH/S3VU/dHif8AwrJ+dRPB+2Ixd427Fp1VVLNcuEKdwBltiTJPU8qz4J3LNbuIASd4gGOc05huNYjB3e/w9sX1ZSr2i0EgGRDRoRB261DFu7WcVtWFyNcv23YaNaKnzlkcFW15EVlHEu0t8NOIsockfXKmVbqfrDbN08xUlxn2hC9iku3MJiAqxNsiT5w2k8uVL7W8ducUtpat4Q4e0pzd5dYSOUqqgaxprNKBsRxBWUaBdfuw2o2FRlzFoDA67+fx5Udf4W0fekSTvIGkzNRF3CawonzG45nXaKjSQ+l5tx0B8W8+6SddBRuC4kqiQmp5nQ+eo5TQGEsKpAcz6GR0/LmaNW8kneOWg0+B/P0oDLOPe7KkwpBCkHw5joJ1HLzofjfEmtILVx84ckOJVZUrqFIkkD7x9K8MYFAYjMonzOaAddgAfSoDtRxZL5XwgEDcb/MnXaiIjH8FYki2VcKCZJAPoQdjFR13g91QJWJ1Go/OakcDaa/fRDqcrADNkLlVYomY6BmPhHrHSmGxly3c7trIV1kMjqZB6FX1FaiB+CYhkvoEJBZ1Bg7jMNNOU1rPBuKtcz4O6EzsDcw3imb6r+jOuguAR6gVSsDcvoQW+jL/APr2iRPnkJqaTHEOLit9YrB1ZbdtfEsEGVA6c6lJFS4rxK7fOoYkaxB05QY2qIXDa+Ix1A8TfhoPiauXGsOt25cdUZizZ8o8QGbxMAJjRiRpUNe4ReMg2mWCJGU7ROp2A/1ppiHxmILwqjKi+6o/FmPNjzPw0FF8PVFGZuXP/SpS1wsRqIgbbfj0oS9wl71zIhEKQCSYUNzJ8gPyNXTDFzFMxDW7ehYKuhLMfujL+Q6xRGJs3Vc3bhW1cuNraRhbcrInwL4bagaeL5HUhhbhW0iBGD5gwOvPRWUTvpvHLzoEO5bQFmB1BGbnsQZkT160RZbCY65ZfEW0myhJBbKWKjfaC4AOpFc4X2qDEB1AbluVJ8gdjQuJ7X3ltd0lxoZMtxGthQpgA5IO3wBFVkGDTDWhYjigeOWkaCOWpJO1cw8ESJPrp5VB8M4qroEYtmE8z4j1/HY1L2L4C+6VMRqpGvSdJNZbhV+BEwN4n8/SkBY3I8xTC4nxbRmY6nX48/xp42iTII1M+VAWl6BsI+AolJ3/AOKjxtrp5jbfzNG2XUwMxj58qUbb7Nh/Z9v9q5/mNR7igPZr/wDL7f7V3/MajnO9aYCXZkBB4pXloFzDNJPKJ0Gs1gPtLwL3OM4i2v2nTUkBQO7SSxOihQJJNb7dvQQF8TEiByAkZiegjnXz/wC1O+BxTF76lBuB/wBJNCBykUEhwntRgOHKVsWruLfZ7siwhkyIkMzabSF9Ke417TMLi8L3FzDNYZWDJDK6eYIyqRodxNZ0zySZLCZMnQ9J+dduQSJg6KNBHT8Y5xVF27CYVbPELNxDNq7ntgnlnUqP/dGtanj+2GEw10WGc3L7f9NIBBgnxuxCrpyM1hXZ7iKWLw77vGsGCwttldfF76yIzKRMHQxvV74xwrhjpiMfYxtu7dhrvdXQFzXOndyrgseQkT5VDVw4j22CRnvW7Kk6/Rl+kOoOxe63hWTAkIdSKhcb2ktuMyYe9iB/9zF3Mtr1h5A+QoHs3wO3fwj3HC22xFoi33cC2AbiICT1W+bRgkEZT1BrOMbea4zNdDMwJDBmZgurSJJJEHT4edRWhv2huYl7Vh71u0l1ilkYdWCrdIi0xu+6Qt3ICJiHOlRR4c16wt1gjXDcHjvMx0ZLaXVfIMwVLr2Mo1gl9qpGAxqol1SpL+FrLByDbdXBLAbGVBG07Grs/EsMMQjvbyrxBWe5cBMLbxCd3eEE6m3iRcYaCAg3qpqI4j2GxD5XAtL3ltbiopMos2xlJCAA/WgmT110qK4n2Ou2Lb3Ga2QhAYSRcEhIPduoYauBqAdNtRMthcVh8LfuW8Vh3a5ad1aWDgsEyMpVoB+sBZSBIBG8UFxDjeFyMqYdiz2wDduMS4cbESTp1Ok6aCDISXskb+07O+1z/LYfKts4rfdSNPBpHrrM1hPsuf8AtOxPW56/o26VuOPxTSAV8HL1PM/D5UpB3BXm8nx/davUvg/6VPj+6a9U1ar3EcIt0Fbg0AEdRpoR51UcRnsHXxJyJn4T0NXPHDxH4yep+H5VB49RrAB01BgwPQ0UizxMOBBgn3hEnqfQUxfxR2Guk9BzEmR6VF3sFBzWpBE6E8+gI/I9aZwN4MfrTtsGMLPmP4VA/fYkwIg69BTVzDqp01Y7/wC+lF4rEZdFB22AAA859KiLl8n4a7xr6j8qDr2PtE77iI9Na5YvAbE/CPlNNXAeZjlr0kbmkDFKBEM5UnxSAOWvXrRTfELpI9BG/wAt/h8qr+NiYAHmBI18ialMUxad5ncQB/rUbdsA7nWiVHnDzpM/nU5gOP31TI8YhF2S+guBQDsrnx29vssKGtYcscqjlrAn4aUfw7hilid4HhUABiwOphiAaqJPCXrNxWicOdwHJe3G/hYw6j9rMKXisFcQquYQ/jAUiD+yyyCPShOHpdDgBA4ZTmDQ0iTKwDprqRrpFTnDG7pSlsjNvlC5kZjsCzmC2sErBA2IioqF+jW4ErJB31PMRy332py1hHK5wSimYliAYkAAD0On86siYC0GCO5tMNCqv4A/QNGYa9dPOgcYryba22QQcsZG7znowkExr4T8aCBu8Vu2CPFOg1zb/wB1jlj1Fe4W13FLfGW0bmVsn1FvMRG+ZVBnzNL4ijWk7w6F3VES5l5L9ZIaVygAan7wo7hnFMPYBFvNbcsXBcZMoAYBgywlxspgACNyNaoz3EOyPqpVkOoOhBG+0c6uXYnHLasPecDS4xZjuwhNPM5tYPWoTj2Nw93Ldyt37NN5AYRY0ygEE5tNyedR6cXIstaVAoYqZG+kgkkyZOm0DTatM+jOPcZt33Y28OqycxfxZyY1mSVA30AoW9ZuvbJ7qQFHiCaqq9SBzzAknfQ1auy3GbOEwsmyz3WJM9Z0UARtEzPwonhnGL96+Vv2xatXtlKkw+Um2di0MZSdteVQZ1bYggjcEEVoPAsfaxBVLhyu0QryAdDqsGqRxbB91fuWxMKxAneJ0n4Vb/ZfwfvLrXjmPdQAo2aQY18iBVqT4d41w3uWyltGJCkEZjljMpHIgmhg0BYIg7Tz9KsPEuEhHbuVZWYAXMzzJPiOr7Dz5xOlRi8MdSWdOfx/EwNuVYdA1ogjX5RH50VabXpQ7WW1ga6b/wAaewyLnlgxIgAK2ULoNdjSjc/ZkscOt/tXf8xqPu86A9mSkcOtAknxXdTv+laj7vOtMAL+KysFUBnYgBf1Z8THoAsmTXzz7TH/ALWxRIMl1j/Au3wr6Eu4sK4C+JnKLlB5EmWIHIDWTppXz/7RbYbjGJGfKM6guZIAyJJgAmAJNBYuzh4feKW8Nwa9iFORbl245OVjuWK+FY1OsaRoKrXtA4NawmPvWsK5ZAqlhmDZSRLWyecGPTnV27P9kr+GIOD4xYTCMVdjmALaalrbabTuR6VU/atxPDYjiBODyFRbVbjqAEdwWJYQOQIBPOKCs8H4dexD5MPbuXX0hUGYwNTIHLzqQTguK7w4b6NeN0LNy33JLgE75RrGo8VTnYe6GwmLw9u+mHxV42jbd37sXEQnPaNyfCSSDGkxUr2WJsYnFW7+Js4i4cFkBOKIQsXQix35ZYIg6qdKClYfC420z4ULiEYfWNZyuGjQm4be+wUzHKi+02De9fW9ZQt9NtjEZUUsc5JGIUADXLeS4fSKPftI+A4l36LaRu5KhUvnFJLWyFJuF2nxAEqTpFS/ax7LYO3isBcNpkd7rolyLljvSEvoMpDBBdFuORF01RnuL4NetkNdtXbasYzPbZQSeQkDWOVT+M4ddGAy3rT27mFuZ1W4hQth8RAzAMPdW8i6/wDnVKe0HG3sRjks275uKbWGKA3h3Yu90stJOUNObU1LYXG2sThcO1646XMQz4IrcxHfBhcWDiAhOa1kxC2XIJggacqCBxC4a6+GxeNF02bttreI7qMxxFhQpO0Q6dzcJH321qb4f2V4dxBLww+GxGEyJnS9cYm2dNJLGIO/prVZ4JhO9s38Jc+rIK3kJ1y3LTFMQDAmO5Z2IB/6C1pfC8NisJadOL38K2CS1kRJDEgaALoCRlBA3J06TQZl7LGC8Vw89bg0/wDxtrW6Y3EkMFjw8vXnWE+zkgcWw8aDO8TyBRo+MVuWKxozZSNo8R69PlUIlODkd6kef7pr1I4K03V+P7rV6iorjfDnszlErv5jz9KrOLvT5xESNDqJPrWt47BhxBrPe0nZkqSUGu8H3TQVXGXPF5DYDmfMnWhcThA06GdpH8fw86OdgdG0Imf+KHvazOg10/Ksqh3xRUZW5ep05UxfxME8+nIHof8AfSpMYYMIGsaaxI18gajMVg2TUyU6kaj8KGhbl7TWNzE77zO9eTFnQCR0Gg0/nS+7nYSPy9aa5RM9Zjeik3kBUkTLRvE+sc5oC5YE6GNfyqQv28w11MQB16cvjTYww0JgAnlH40DNjwQTmAjXn4pO0bD16VJ4a9lOvPLBVgCSR4hJgRqdACYFD3b6ZYiTGpBOvT/elEIoykAHxDlPSBoaJgzF8Vt3AVVd2ldTlGmxLlm2Hly00p3B2MwBhUaAFO7CPIkculRVrCMdBDEjWTI00M9OlFW7cEA+EjKCNiDyJidI3FDE3gcQ9wszlYgBfeBA1ksdwNDprGlF4bE20XMtxXQZoVtVUnQk5tzGgcR61XWwOUZrjNLSpjz2mTt8qVhrlpdypIU/Z+ZmCI6GaGHu0a4O+FVsSBcE5VtfW28xgZSPs7LqelU+/wAJv2T4fGgmNMykc/Cwj41PtEndSeg2Gh3B/nTljMoKrORonQEepkVdMUy1bR82bwMdo1E85B1jzBpVqzYXV2ZoYyqgagEaTOkidavg4XhbpEoxPwXT9UwNthSsB2GsXmIsloCgkMV0MjMJ8gZzczV1MU//AOJGMKoYIIAVGKnKOpWJPmaV/S+IcFLYYagTMsDr9rlrNarhvZbh7YBuEnUCCx8UTC6aVM2+FYTAjP3R67Z3kkBQEAMiTvU0xkfZrsFdxl5c5JDPNwqVzBYJZjmIgzHLnNaxw/hFrh6gLbKKxVcxKiBuBMyxLGdRI1qVtcVW2WOSGKqCzsq5gATz1EZiIiq5xftQV0tOyoYMpdlQNlhZBUEj3QJ586upiR4pg1VGvXWnKAwWAZ/VEnck76nas8xl9pbMrEEk6nUCSYnaR0FSeL7Yk2XUvmDQcs+JjpseWvPSq4Lr3mAEAEnrtz1MAddBUaexJYkBBE8zufl+dG8OwmUCTrOs7Dqa9bsBTLGN4gaefwqTw9mT5HnuPh8alVs/Yayq4K2EYssuZIiZck6Hzpd5tdOpof2e2cmAtrvDXP8AMbrS751NaYDXMQttk0Ba7cCAKPF4p1HUACSD5ms47V+yLEYvHXsQl6wi3WkKQ5YDKBBhY5GtB4ipNl8qlniEA0IY6ZgRqImdOlE38PNrIWJlAjN97SGYa7kyflQY4vsJvGAcVZG//TedPWNKW/sIuz/4y3/2n/KtdwtnJaW2zG5lXKWaJZdQMx56aTTGAwaWUCJMAkgE5oncCdl8qDKrnsIuKJbGW/8AtNr5jWuN7CX54q2OX6Fo9fe3rUsBhEsqVScuYsASSFJiQs7LImKGwWBW0bkMxDv3mWSAp/Vg0MZfifYZeCMUxNpzBIBtspJAPhB1Gu3xrvYz2c3Wsm+btspet3bN1IYOA0rqSIlbndv/AHK1DCYYriLlycyXQAyklSpH2hAhpGnIjrUP2dxCteugswNi5dtMsAZrTksgaNykmD6U1cZ/w72L37tm3dXEWIdQ0FbnhbUMjQsAqQQfNaEteyrErjDhTesgtaNxLhz5Gg6gQsh131rUuCyt9lLkC2xuZeTW7oYXEHLTEI7f+oKG7XYs2sRg76tCJcyXGJOzcumVhmB06U0xVrPYfE3eJPfttaD2zbvXbTlodmDJiFEKRla4l1dY0cdaiT7JL943O5u2u7S66L3hfvIENbJhTvbdDoY1rSOLXBaxYZWIViq5uYDlVJPI5b62PhfakX75TEsBKJfWIHK4gLW29TbN1f8A0VqaYo3Zb2X4nC4y1ea5ZItsZCFyTKkaeGOfWtMa+CDaOpGVj03MfkaCu4iZUAjNJeCdT/D4UX9JLKoJJK6SfzPmetXTB/Bj9ckef7rV6ucGH1yfH91q9RKtrrUfjcKGBBFSJFMuKuJrOu0PZkN4l0PIx+B8qpeIsspIYEHn0I1mJ2ESa2rFWAQdKpfaPhVszIrLSj2Vg9B+EDnI+GpozEYVGQGSWOYMAAABGh5ySTtUbdOVm0Bg7nU6kifWKPsGQZ1/0A/nUVEXuDiZAyjod/KRQt/CxOgB0jy/lVg705mHnHnyqP4quUEgmdp8jE0EC9meca9NYpItLrJP6ugifPyiisan8fwoMLsaK6EXWRy9NT5CnLNwkCZMchoI6n403dSG0/3rUljeGqGK6wEVt9yyKTMcpY0DtpViPdYxsBqPM6GZogBlnKp21Y65Y/OhsJdKlQsAeLby2ozE3SHABjwzI3kkD+NEBG9pyB3M6kieU/lTlhgVIfNLRBGwX0II+GlNROpJka/EVJWMGHtktPPpyO+29FAFUB0AK6SADGux1MzTf0lSpgERyjUEaTrofSjxYWB4R1+W1SvCuHW2IzLmBSSDMSSRyoiAsK2oDZY1ObXfmIiPSibWKW2fEgaIgnU6a6EGf+Kto7OWWEZTqJkEyPFy5fhVHxuGyvcEk5WcKdJABMbDyFBKr2mgMrIptuASCfEcpGoZtZpP00KuZHuBSxK6yJGsAn1qJ4vZ7r3TPhnxAHlPTam8MuZASTJE8tPSBptRcSWM4sbg8KajUzDan7UtqPhQlzBljLsSd9Bp133javM5twF1kDfU6ii8k6mTMTr8qIatYABBmVFAO4BkmdP5V3Mo09QP5Ty3o3D2ww1HX+fOmbeFVRoJ15geRnSgTbKZoyGZMgEzGTkZGnWpFIBBCwNtwOYgRtt+VJwtrwHfwqdORgkSfhXBc8UQI0+cAzSjXewc/Qkk5iWuGfW41JuHf1pXYP8A8En7Vz/MakXN/nWmXBSWavCuNQIZqSwrxaklqBDUzcanitMNvRYQ2tVTjB+i8QtX4i3iFFm6eWb7B/AVa2qF7YYUXMDfDfYTOscmU6GopzFk271u5t4hbY+V0qv4Xbdn/EetOcc4aMTh7lk/bQgHow1X8QKDLm9w8O/vNh8xI+93ZM+oZVb1UVJ2cQXVXMSyIxjaSoYx8TUFa4Li/peAC3dHtZrF4/aU5chb5ZbnrbFEriXxGES8B9ehhh/59ptV8pdCnpeNBYFRb4viLS+5fsrcuLyzaAkdJBM+tL7PORiMbb+ybdm/5941s5m+JUE+dVE+LqsFdNVcBl/ZYAj8CKfs1G8K/ROvJL15F8lDZgPhmgeQFSViipbhI+uT4/utXqXwf9Knx/dNeqpX/9k="/>
          <p:cNvSpPr>
            <a:spLocks noChangeAspect="1" noChangeArrowheads="1"/>
          </p:cNvSpPr>
          <p:nvPr/>
        </p:nvSpPr>
        <p:spPr bwMode="auto">
          <a:xfrm>
            <a:off x="765175" y="34886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srgbClr val="000000"/>
              </a:solidFill>
            </a:endParaRPr>
          </a:p>
        </p:txBody>
      </p:sp>
    </p:spTree>
    <p:extLst>
      <p:ext uri="{BB962C8B-B14F-4D97-AF65-F5344CB8AC3E}">
        <p14:creationId xmlns:p14="http://schemas.microsoft.com/office/powerpoint/2010/main" val="3249545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1000"/>
                                        <p:tgtEl>
                                          <p:spTgt spid="70"/>
                                        </p:tgtEl>
                                      </p:cBhvr>
                                    </p:animEffect>
                                    <p:anim calcmode="lin" valueType="num">
                                      <p:cBhvr>
                                        <p:cTn id="14" dur="1000" fill="hold"/>
                                        <p:tgtEl>
                                          <p:spTgt spid="70"/>
                                        </p:tgtEl>
                                        <p:attrNameLst>
                                          <p:attrName>ppt_x</p:attrName>
                                        </p:attrNameLst>
                                      </p:cBhvr>
                                      <p:tavLst>
                                        <p:tav tm="0">
                                          <p:val>
                                            <p:strVal val="#ppt_x"/>
                                          </p:val>
                                        </p:tav>
                                        <p:tav tm="100000">
                                          <p:val>
                                            <p:strVal val="#ppt_x"/>
                                          </p:val>
                                        </p:tav>
                                      </p:tavLst>
                                    </p:anim>
                                    <p:anim calcmode="lin" valueType="num">
                                      <p:cBhvr>
                                        <p:cTn id="15" dur="1000" fill="hold"/>
                                        <p:tgtEl>
                                          <p:spTgt spid="7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fade">
                                      <p:cBhvr>
                                        <p:cTn id="19" dur="1000"/>
                                        <p:tgtEl>
                                          <p:spTgt spid="86"/>
                                        </p:tgtEl>
                                      </p:cBhvr>
                                    </p:animEffect>
                                    <p:anim calcmode="lin" valueType="num">
                                      <p:cBhvr>
                                        <p:cTn id="20" dur="1000" fill="hold"/>
                                        <p:tgtEl>
                                          <p:spTgt spid="86"/>
                                        </p:tgtEl>
                                        <p:attrNameLst>
                                          <p:attrName>ppt_x</p:attrName>
                                        </p:attrNameLst>
                                      </p:cBhvr>
                                      <p:tavLst>
                                        <p:tav tm="0">
                                          <p:val>
                                            <p:strVal val="#ppt_x"/>
                                          </p:val>
                                        </p:tav>
                                        <p:tav tm="100000">
                                          <p:val>
                                            <p:strVal val="#ppt_x"/>
                                          </p:val>
                                        </p:tav>
                                      </p:tavLst>
                                    </p:anim>
                                    <p:anim calcmode="lin" valueType="num">
                                      <p:cBhvr>
                                        <p:cTn id="21" dur="1000" fill="hold"/>
                                        <p:tgtEl>
                                          <p:spTgt spid="8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1000"/>
                                        <p:tgtEl>
                                          <p:spTgt spid="92"/>
                                        </p:tgtEl>
                                      </p:cBhvr>
                                    </p:animEffect>
                                    <p:anim calcmode="lin" valueType="num">
                                      <p:cBhvr>
                                        <p:cTn id="26" dur="1000" fill="hold"/>
                                        <p:tgtEl>
                                          <p:spTgt spid="92"/>
                                        </p:tgtEl>
                                        <p:attrNameLst>
                                          <p:attrName>ppt_x</p:attrName>
                                        </p:attrNameLst>
                                      </p:cBhvr>
                                      <p:tavLst>
                                        <p:tav tm="0">
                                          <p:val>
                                            <p:strVal val="#ppt_x"/>
                                          </p:val>
                                        </p:tav>
                                        <p:tav tm="100000">
                                          <p:val>
                                            <p:strVal val="#ppt_x"/>
                                          </p:val>
                                        </p:tav>
                                      </p:tavLst>
                                    </p:anim>
                                    <p:anim calcmode="lin" valueType="num">
                                      <p:cBhvr>
                                        <p:cTn id="27" dur="1000" fill="hold"/>
                                        <p:tgtEl>
                                          <p:spTgt spid="9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12"/>
                                        </p:tgtEl>
                                        <p:attrNameLst>
                                          <p:attrName>style.visibility</p:attrName>
                                        </p:attrNameLst>
                                      </p:cBhvr>
                                      <p:to>
                                        <p:strVal val="visible"/>
                                      </p:to>
                                    </p:set>
                                    <p:animEffect transition="in" filter="fade">
                                      <p:cBhvr>
                                        <p:cTn id="31" dur="1000"/>
                                        <p:tgtEl>
                                          <p:spTgt spid="112"/>
                                        </p:tgtEl>
                                      </p:cBhvr>
                                    </p:animEffect>
                                    <p:anim calcmode="lin" valueType="num">
                                      <p:cBhvr>
                                        <p:cTn id="32" dur="1000" fill="hold"/>
                                        <p:tgtEl>
                                          <p:spTgt spid="112"/>
                                        </p:tgtEl>
                                        <p:attrNameLst>
                                          <p:attrName>ppt_x</p:attrName>
                                        </p:attrNameLst>
                                      </p:cBhvr>
                                      <p:tavLst>
                                        <p:tav tm="0">
                                          <p:val>
                                            <p:strVal val="#ppt_x"/>
                                          </p:val>
                                        </p:tav>
                                        <p:tav tm="100000">
                                          <p:val>
                                            <p:strVal val="#ppt_x"/>
                                          </p:val>
                                        </p:tav>
                                      </p:tavLst>
                                    </p:anim>
                                    <p:anim calcmode="lin" valueType="num">
                                      <p:cBhvr>
                                        <p:cTn id="33" dur="1000" fill="hold"/>
                                        <p:tgtEl>
                                          <p:spTgt spid="112"/>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106"/>
                                        </p:tgtEl>
                                        <p:attrNameLst>
                                          <p:attrName>style.visibility</p:attrName>
                                        </p:attrNameLst>
                                      </p:cBhvr>
                                      <p:to>
                                        <p:strVal val="visible"/>
                                      </p:to>
                                    </p:set>
                                    <p:animEffect transition="in" filter="fade">
                                      <p:cBhvr>
                                        <p:cTn id="37" dur="1000"/>
                                        <p:tgtEl>
                                          <p:spTgt spid="106"/>
                                        </p:tgtEl>
                                      </p:cBhvr>
                                    </p:animEffect>
                                    <p:anim calcmode="lin" valueType="num">
                                      <p:cBhvr>
                                        <p:cTn id="38" dur="1000" fill="hold"/>
                                        <p:tgtEl>
                                          <p:spTgt spid="106"/>
                                        </p:tgtEl>
                                        <p:attrNameLst>
                                          <p:attrName>ppt_x</p:attrName>
                                        </p:attrNameLst>
                                      </p:cBhvr>
                                      <p:tavLst>
                                        <p:tav tm="0">
                                          <p:val>
                                            <p:strVal val="#ppt_x"/>
                                          </p:val>
                                        </p:tav>
                                        <p:tav tm="100000">
                                          <p:val>
                                            <p:strVal val="#ppt_x"/>
                                          </p:val>
                                        </p:tav>
                                      </p:tavLst>
                                    </p:anim>
                                    <p:anim calcmode="lin" valueType="num">
                                      <p:cBhvr>
                                        <p:cTn id="39" dur="1000" fill="hold"/>
                                        <p:tgtEl>
                                          <p:spTgt spid="106"/>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124"/>
                                        </p:tgtEl>
                                        <p:attrNameLst>
                                          <p:attrName>style.visibility</p:attrName>
                                        </p:attrNameLst>
                                      </p:cBhvr>
                                      <p:to>
                                        <p:strVal val="visible"/>
                                      </p:to>
                                    </p:set>
                                    <p:animEffect transition="in" filter="fade">
                                      <p:cBhvr>
                                        <p:cTn id="43" dur="1000"/>
                                        <p:tgtEl>
                                          <p:spTgt spid="124"/>
                                        </p:tgtEl>
                                      </p:cBhvr>
                                    </p:animEffect>
                                    <p:anim calcmode="lin" valueType="num">
                                      <p:cBhvr>
                                        <p:cTn id="44" dur="1000" fill="hold"/>
                                        <p:tgtEl>
                                          <p:spTgt spid="124"/>
                                        </p:tgtEl>
                                        <p:attrNameLst>
                                          <p:attrName>ppt_x</p:attrName>
                                        </p:attrNameLst>
                                      </p:cBhvr>
                                      <p:tavLst>
                                        <p:tav tm="0">
                                          <p:val>
                                            <p:strVal val="#ppt_x"/>
                                          </p:val>
                                        </p:tav>
                                        <p:tav tm="100000">
                                          <p:val>
                                            <p:strVal val="#ppt_x"/>
                                          </p:val>
                                        </p:tav>
                                      </p:tavLst>
                                    </p:anim>
                                    <p:anim calcmode="lin" valueType="num">
                                      <p:cBhvr>
                                        <p:cTn id="45" dur="1000" fill="hold"/>
                                        <p:tgtEl>
                                          <p:spTgt spid="124"/>
                                        </p:tgtEl>
                                        <p:attrNameLst>
                                          <p:attrName>ppt_y</p:attrName>
                                        </p:attrNameLst>
                                      </p:cBhvr>
                                      <p:tavLst>
                                        <p:tav tm="0">
                                          <p:val>
                                            <p:strVal val="#ppt_y-.1"/>
                                          </p:val>
                                        </p:tav>
                                        <p:tav tm="100000">
                                          <p:val>
                                            <p:strVal val="#ppt_y"/>
                                          </p:val>
                                        </p:tav>
                                      </p:tavLst>
                                    </p:anim>
                                  </p:childTnLst>
                                </p:cTn>
                              </p:par>
                            </p:childTnLst>
                          </p:cTn>
                        </p:par>
                        <p:par>
                          <p:cTn id="46" fill="hold">
                            <p:stCondLst>
                              <p:cond delay="7000"/>
                            </p:stCondLst>
                            <p:childTnLst>
                              <p:par>
                                <p:cTn id="47" presetID="47" presetClass="entr" presetSubtype="0" fill="hold" nodeType="after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1000"/>
                                        <p:tgtEl>
                                          <p:spTgt spid="130"/>
                                        </p:tgtEl>
                                      </p:cBhvr>
                                    </p:animEffect>
                                    <p:anim calcmode="lin" valueType="num">
                                      <p:cBhvr>
                                        <p:cTn id="50" dur="1000" fill="hold"/>
                                        <p:tgtEl>
                                          <p:spTgt spid="130"/>
                                        </p:tgtEl>
                                        <p:attrNameLst>
                                          <p:attrName>ppt_x</p:attrName>
                                        </p:attrNameLst>
                                      </p:cBhvr>
                                      <p:tavLst>
                                        <p:tav tm="0">
                                          <p:val>
                                            <p:strVal val="#ppt_x"/>
                                          </p:val>
                                        </p:tav>
                                        <p:tav tm="100000">
                                          <p:val>
                                            <p:strVal val="#ppt_x"/>
                                          </p:val>
                                        </p:tav>
                                      </p:tavLst>
                                    </p:anim>
                                    <p:anim calcmode="lin" valueType="num">
                                      <p:cBhvr>
                                        <p:cTn id="51" dur="1000" fill="hold"/>
                                        <p:tgtEl>
                                          <p:spTgt spid="130"/>
                                        </p:tgtEl>
                                        <p:attrNameLst>
                                          <p:attrName>ppt_y</p:attrName>
                                        </p:attrNameLst>
                                      </p:cBhvr>
                                      <p:tavLst>
                                        <p:tav tm="0">
                                          <p:val>
                                            <p:strVal val="#ppt_y-.1"/>
                                          </p:val>
                                        </p:tav>
                                        <p:tav tm="100000">
                                          <p:val>
                                            <p:strVal val="#ppt_y"/>
                                          </p:val>
                                        </p:tav>
                                      </p:tavLst>
                                    </p:anim>
                                  </p:childTnLst>
                                </p:cTn>
                              </p:par>
                            </p:childTnLst>
                          </p:cTn>
                        </p:par>
                        <p:par>
                          <p:cTn id="52" fill="hold">
                            <p:stCondLst>
                              <p:cond delay="8000"/>
                            </p:stCondLst>
                            <p:childTnLst>
                              <p:par>
                                <p:cTn id="53" presetID="47" presetClass="entr" presetSubtype="0" fill="hold" nodeType="afterEffect">
                                  <p:stCondLst>
                                    <p:cond delay="0"/>
                                  </p:stCondLst>
                                  <p:childTnLst>
                                    <p:set>
                                      <p:cBhvr>
                                        <p:cTn id="54" dur="1" fill="hold">
                                          <p:stCondLst>
                                            <p:cond delay="0"/>
                                          </p:stCondLst>
                                        </p:cTn>
                                        <p:tgtEl>
                                          <p:spTgt spid="118"/>
                                        </p:tgtEl>
                                        <p:attrNameLst>
                                          <p:attrName>style.visibility</p:attrName>
                                        </p:attrNameLst>
                                      </p:cBhvr>
                                      <p:to>
                                        <p:strVal val="visible"/>
                                      </p:to>
                                    </p:set>
                                    <p:animEffect transition="in" filter="fade">
                                      <p:cBhvr>
                                        <p:cTn id="55" dur="1000"/>
                                        <p:tgtEl>
                                          <p:spTgt spid="118"/>
                                        </p:tgtEl>
                                      </p:cBhvr>
                                    </p:animEffect>
                                    <p:anim calcmode="lin" valueType="num">
                                      <p:cBhvr>
                                        <p:cTn id="56" dur="1000" fill="hold"/>
                                        <p:tgtEl>
                                          <p:spTgt spid="118"/>
                                        </p:tgtEl>
                                        <p:attrNameLst>
                                          <p:attrName>ppt_x</p:attrName>
                                        </p:attrNameLst>
                                      </p:cBhvr>
                                      <p:tavLst>
                                        <p:tav tm="0">
                                          <p:val>
                                            <p:strVal val="#ppt_x"/>
                                          </p:val>
                                        </p:tav>
                                        <p:tav tm="100000">
                                          <p:val>
                                            <p:strVal val="#ppt_x"/>
                                          </p:val>
                                        </p:tav>
                                      </p:tavLst>
                                    </p:anim>
                                    <p:anim calcmode="lin" valueType="num">
                                      <p:cBhvr>
                                        <p:cTn id="57" dur="1000" fill="hold"/>
                                        <p:tgtEl>
                                          <p:spTgt spid="1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ctangle 112">
            <a:extLst>
              <a:ext uri="{FF2B5EF4-FFF2-40B4-BE49-F238E27FC236}">
                <a16:creationId xmlns="" xmlns:a16="http://schemas.microsoft.com/office/drawing/2014/main" id="{03C2E702-4F51-4CF5-BCE6-FAFF9E9A2EEA}"/>
              </a:ext>
            </a:extLst>
          </p:cNvPr>
          <p:cNvSpPr/>
          <p:nvPr/>
        </p:nvSpPr>
        <p:spPr>
          <a:xfrm>
            <a:off x="295636" y="1547174"/>
            <a:ext cx="8534400" cy="939147"/>
          </a:xfrm>
          <a:prstGeom prst="rect">
            <a:avLst/>
          </a:prstGeom>
          <a:solidFill>
            <a:schemeClr val="bg2">
              <a:lumMod val="20000"/>
              <a:lumOff val="8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46633" tIns="99551" rIns="146633" bIns="146633" numCol="1" spcCol="1270" anchor="t" anchorCtr="0">
            <a:noAutofit/>
          </a:bodyPr>
          <a:lstStyle/>
          <a:p>
            <a:pPr defTabSz="622210">
              <a:lnSpc>
                <a:spcPct val="90000"/>
              </a:lnSpc>
              <a:spcAft>
                <a:spcPct val="35000"/>
              </a:spcAft>
            </a:pPr>
            <a:endParaRPr lang="en-US" sz="1600" b="1">
              <a:solidFill>
                <a:srgbClr val="000000"/>
              </a:solidFill>
            </a:endParaRP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14</a:t>
            </a:fld>
            <a:endParaRPr lang="en-US">
              <a:solidFill>
                <a:srgbClr val="000000"/>
              </a:solidFill>
            </a:endParaRPr>
          </a:p>
        </p:txBody>
      </p:sp>
      <p:sp>
        <p:nvSpPr>
          <p:cNvPr id="14" name="Rectangle 13">
            <a:extLst>
              <a:ext uri="{FF2B5EF4-FFF2-40B4-BE49-F238E27FC236}">
                <a16:creationId xmlns="" xmlns:a16="http://schemas.microsoft.com/office/drawing/2014/main" id="{54D08165-525F-4988-88E6-1A0C57C2623D}"/>
              </a:ext>
            </a:extLst>
          </p:cNvPr>
          <p:cNvSpPr/>
          <p:nvPr/>
        </p:nvSpPr>
        <p:spPr>
          <a:xfrm>
            <a:off x="304800" y="2532998"/>
            <a:ext cx="8534400" cy="750539"/>
          </a:xfrm>
          <a:prstGeom prst="rect">
            <a:avLst/>
          </a:prstGeom>
          <a:solidFill>
            <a:schemeClr val="bg2">
              <a:lumMod val="20000"/>
              <a:lumOff val="8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46633" tIns="99551" rIns="146633" bIns="146633" numCol="1" spcCol="1270" anchor="t" anchorCtr="0">
            <a:noAutofit/>
          </a:bodyPr>
          <a:lstStyle/>
          <a:p>
            <a:pPr defTabSz="622210">
              <a:lnSpc>
                <a:spcPct val="90000"/>
              </a:lnSpc>
              <a:spcAft>
                <a:spcPct val="35000"/>
              </a:spcAft>
            </a:pPr>
            <a:endParaRPr lang="en-US" sz="1600" b="1">
              <a:solidFill>
                <a:srgbClr val="000000"/>
              </a:solidFill>
            </a:endParaRPr>
          </a:p>
        </p:txBody>
      </p:sp>
      <p:sp>
        <p:nvSpPr>
          <p:cNvPr id="30" name="TextBox 29">
            <a:extLst>
              <a:ext uri="{FF2B5EF4-FFF2-40B4-BE49-F238E27FC236}">
                <a16:creationId xmlns="" xmlns:a16="http://schemas.microsoft.com/office/drawing/2014/main" id="{3C940C16-15FC-4EE9-9E09-FD68118174CE}"/>
              </a:ext>
            </a:extLst>
          </p:cNvPr>
          <p:cNvSpPr txBox="1"/>
          <p:nvPr/>
        </p:nvSpPr>
        <p:spPr>
          <a:xfrm>
            <a:off x="3692580" y="2715938"/>
            <a:ext cx="1774244" cy="369320"/>
          </a:xfrm>
          <a:prstGeom prst="rect">
            <a:avLst/>
          </a:prstGeom>
          <a:noFill/>
        </p:spPr>
        <p:txBody>
          <a:bodyPr wrap="square" lIns="91428" tIns="45714" rIns="91428" bIns="45714" rtlCol="0">
            <a:spAutoFit/>
          </a:bodyPr>
          <a:lstStyle/>
          <a:p>
            <a:pPr algn="ctr"/>
            <a:r>
              <a:rPr lang="en-US" dirty="0">
                <a:solidFill>
                  <a:srgbClr val="117788"/>
                </a:solidFill>
              </a:rPr>
              <a:t>Manufacturing</a:t>
            </a:r>
          </a:p>
        </p:txBody>
      </p:sp>
      <p:sp>
        <p:nvSpPr>
          <p:cNvPr id="46" name="TextBox 45">
            <a:extLst>
              <a:ext uri="{FF2B5EF4-FFF2-40B4-BE49-F238E27FC236}">
                <a16:creationId xmlns="" xmlns:a16="http://schemas.microsoft.com/office/drawing/2014/main" id="{85534506-11C5-4FA0-AF80-5332EAC6BB13}"/>
              </a:ext>
            </a:extLst>
          </p:cNvPr>
          <p:cNvSpPr txBox="1"/>
          <p:nvPr/>
        </p:nvSpPr>
        <p:spPr>
          <a:xfrm>
            <a:off x="592667" y="2762747"/>
            <a:ext cx="945931" cy="276999"/>
          </a:xfrm>
          <a:prstGeom prst="rect">
            <a:avLst/>
          </a:prstGeom>
          <a:noFill/>
        </p:spPr>
        <p:txBody>
          <a:bodyPr wrap="square" lIns="91428" tIns="45714" rIns="91428" bIns="45714" rtlCol="0">
            <a:spAutoFit/>
          </a:bodyPr>
          <a:lstStyle/>
          <a:p>
            <a:pPr algn="r"/>
            <a:r>
              <a:rPr lang="en-US" sz="1200" dirty="0">
                <a:solidFill>
                  <a:srgbClr val="808080"/>
                </a:solidFill>
              </a:rPr>
              <a:t>200-mm</a:t>
            </a:r>
          </a:p>
        </p:txBody>
      </p:sp>
      <p:sp>
        <p:nvSpPr>
          <p:cNvPr id="84" name="TextBox 83">
            <a:extLst>
              <a:ext uri="{FF2B5EF4-FFF2-40B4-BE49-F238E27FC236}">
                <a16:creationId xmlns="" xmlns:a16="http://schemas.microsoft.com/office/drawing/2014/main" id="{6BD3027D-5F26-472A-8D85-3ED90AEA6E1B}"/>
              </a:ext>
            </a:extLst>
          </p:cNvPr>
          <p:cNvSpPr txBox="1"/>
          <p:nvPr/>
        </p:nvSpPr>
        <p:spPr>
          <a:xfrm>
            <a:off x="2462962" y="2756870"/>
            <a:ext cx="792794" cy="276999"/>
          </a:xfrm>
          <a:prstGeom prst="rect">
            <a:avLst/>
          </a:prstGeom>
          <a:noFill/>
        </p:spPr>
        <p:txBody>
          <a:bodyPr wrap="square" lIns="91428" tIns="45714" rIns="91428" bIns="45714" rtlCol="0">
            <a:spAutoFit/>
          </a:bodyPr>
          <a:lstStyle/>
          <a:p>
            <a:r>
              <a:rPr lang="en-US" sz="1200" dirty="0">
                <a:solidFill>
                  <a:srgbClr val="808080"/>
                </a:solidFill>
              </a:rPr>
              <a:t>300-mm</a:t>
            </a:r>
          </a:p>
        </p:txBody>
      </p:sp>
      <p:sp>
        <p:nvSpPr>
          <p:cNvPr id="85" name="TextBox 84">
            <a:extLst>
              <a:ext uri="{FF2B5EF4-FFF2-40B4-BE49-F238E27FC236}">
                <a16:creationId xmlns="" xmlns:a16="http://schemas.microsoft.com/office/drawing/2014/main" id="{6BFC74A4-59DF-46F7-8E17-490B0F2A637F}"/>
              </a:ext>
            </a:extLst>
          </p:cNvPr>
          <p:cNvSpPr txBox="1"/>
          <p:nvPr/>
        </p:nvSpPr>
        <p:spPr>
          <a:xfrm>
            <a:off x="5702800" y="2711141"/>
            <a:ext cx="1076750" cy="461665"/>
          </a:xfrm>
          <a:prstGeom prst="rect">
            <a:avLst/>
          </a:prstGeom>
          <a:noFill/>
        </p:spPr>
        <p:txBody>
          <a:bodyPr wrap="square" lIns="91428" tIns="45714" rIns="91428" bIns="45714" rtlCol="0">
            <a:spAutoFit/>
          </a:bodyPr>
          <a:lstStyle/>
          <a:p>
            <a:pPr algn="ctr"/>
            <a:r>
              <a:rPr lang="en-US" sz="1200" dirty="0">
                <a:solidFill>
                  <a:srgbClr val="808080"/>
                </a:solidFill>
              </a:rPr>
              <a:t>Quality and reliability</a:t>
            </a:r>
          </a:p>
        </p:txBody>
      </p:sp>
      <p:sp>
        <p:nvSpPr>
          <p:cNvPr id="86" name="TextBox 85">
            <a:extLst>
              <a:ext uri="{FF2B5EF4-FFF2-40B4-BE49-F238E27FC236}">
                <a16:creationId xmlns="" xmlns:a16="http://schemas.microsoft.com/office/drawing/2014/main" id="{C398F171-DB4E-43D7-B7CF-8C5246673FCC}"/>
              </a:ext>
            </a:extLst>
          </p:cNvPr>
          <p:cNvSpPr txBox="1"/>
          <p:nvPr/>
        </p:nvSpPr>
        <p:spPr>
          <a:xfrm>
            <a:off x="7364422" y="2590542"/>
            <a:ext cx="1418756" cy="646319"/>
          </a:xfrm>
          <a:prstGeom prst="rect">
            <a:avLst/>
          </a:prstGeom>
          <a:noFill/>
        </p:spPr>
        <p:txBody>
          <a:bodyPr wrap="square" lIns="91428" tIns="45714" rIns="91428" bIns="45714" rtlCol="0">
            <a:spAutoFit/>
          </a:bodyPr>
          <a:lstStyle>
            <a:defPPr>
              <a:defRPr lang="en-US"/>
            </a:defPPr>
            <a:lvl1pPr algn="ctr">
              <a:defRPr sz="1200">
                <a:solidFill>
                  <a:schemeClr val="bg2"/>
                </a:solidFill>
              </a:defRPr>
            </a:lvl1pPr>
          </a:lstStyle>
          <a:p>
            <a:r>
              <a:rPr lang="en-US" dirty="0">
                <a:solidFill>
                  <a:srgbClr val="808080"/>
                </a:solidFill>
              </a:rPr>
              <a:t>Supply continuity Multi-sourcing</a:t>
            </a:r>
          </a:p>
          <a:p>
            <a:r>
              <a:rPr lang="en-US" dirty="0">
                <a:solidFill>
                  <a:srgbClr val="808080"/>
                </a:solidFill>
              </a:rPr>
              <a:t>On-time delivery</a:t>
            </a:r>
          </a:p>
        </p:txBody>
      </p:sp>
      <p:pic>
        <p:nvPicPr>
          <p:cNvPr id="94" name="Picture 93">
            <a:extLst>
              <a:ext uri="{FF2B5EF4-FFF2-40B4-BE49-F238E27FC236}">
                <a16:creationId xmlns="" xmlns:a16="http://schemas.microsoft.com/office/drawing/2014/main" id="{B007F2AE-918A-429A-81D3-B9FDFD46982D}"/>
              </a:ext>
            </a:extLst>
          </p:cNvPr>
          <p:cNvPicPr>
            <a:picLocks noChangeAspect="1"/>
          </p:cNvPicPr>
          <p:nvPr/>
        </p:nvPicPr>
        <p:blipFill>
          <a:blip r:embed="rId3"/>
          <a:stretch>
            <a:fillRect/>
          </a:stretch>
        </p:blipFill>
        <p:spPr>
          <a:xfrm>
            <a:off x="6905133" y="2682165"/>
            <a:ext cx="378530" cy="461665"/>
          </a:xfrm>
          <a:prstGeom prst="rect">
            <a:avLst/>
          </a:prstGeom>
        </p:spPr>
      </p:pic>
      <p:pic>
        <p:nvPicPr>
          <p:cNvPr id="1024" name="Picture 1023">
            <a:extLst>
              <a:ext uri="{FF2B5EF4-FFF2-40B4-BE49-F238E27FC236}">
                <a16:creationId xmlns="" xmlns:a16="http://schemas.microsoft.com/office/drawing/2014/main" id="{4F0FBEAF-CE22-49D8-962D-04DC75BC7AA5}"/>
              </a:ext>
            </a:extLst>
          </p:cNvPr>
          <p:cNvPicPr>
            <a:picLocks noChangeAspect="1"/>
          </p:cNvPicPr>
          <p:nvPr/>
        </p:nvPicPr>
        <p:blipFill>
          <a:blip r:embed="rId4"/>
          <a:stretch>
            <a:fillRect/>
          </a:stretch>
        </p:blipFill>
        <p:spPr>
          <a:xfrm>
            <a:off x="1778400" y="2683125"/>
            <a:ext cx="394666" cy="394666"/>
          </a:xfrm>
          <a:prstGeom prst="rect">
            <a:avLst/>
          </a:prstGeom>
        </p:spPr>
      </p:pic>
      <p:sp>
        <p:nvSpPr>
          <p:cNvPr id="124" name="Rectangle 123">
            <a:extLst>
              <a:ext uri="{FF2B5EF4-FFF2-40B4-BE49-F238E27FC236}">
                <a16:creationId xmlns="" xmlns:a16="http://schemas.microsoft.com/office/drawing/2014/main" id="{91FADEB4-35A6-4711-82C9-37DF7380E699}"/>
              </a:ext>
            </a:extLst>
          </p:cNvPr>
          <p:cNvSpPr/>
          <p:nvPr/>
        </p:nvSpPr>
        <p:spPr>
          <a:xfrm>
            <a:off x="304800" y="3327504"/>
            <a:ext cx="8534400" cy="1166669"/>
          </a:xfrm>
          <a:prstGeom prst="rect">
            <a:avLst/>
          </a:prstGeom>
          <a:solidFill>
            <a:schemeClr val="bg2">
              <a:lumMod val="20000"/>
              <a:lumOff val="80000"/>
            </a:schemeClr>
          </a:solidFill>
          <a:ln w="25400" cap="flat" cmpd="sng" algn="ctr">
            <a:no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46633" tIns="99551" rIns="146633" bIns="146633" numCol="1" spcCol="1270" anchor="t" anchorCtr="0">
            <a:noAutofit/>
          </a:bodyPr>
          <a:lstStyle/>
          <a:p>
            <a:pPr defTabSz="622210">
              <a:lnSpc>
                <a:spcPct val="90000"/>
              </a:lnSpc>
              <a:spcAft>
                <a:spcPct val="35000"/>
              </a:spcAft>
            </a:pPr>
            <a:endParaRPr lang="en-US" sz="1600" b="1">
              <a:solidFill>
                <a:srgbClr val="000000"/>
              </a:solidFill>
            </a:endParaRPr>
          </a:p>
        </p:txBody>
      </p:sp>
      <p:pic>
        <p:nvPicPr>
          <p:cNvPr id="125" name="Picture 124">
            <a:extLst>
              <a:ext uri="{FF2B5EF4-FFF2-40B4-BE49-F238E27FC236}">
                <a16:creationId xmlns="" xmlns:a16="http://schemas.microsoft.com/office/drawing/2014/main" id="{78930934-3F2B-4124-A0AB-393CD6A794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5257" y="3575140"/>
            <a:ext cx="1015160" cy="1015160"/>
          </a:xfrm>
          <a:prstGeom prst="rect">
            <a:avLst/>
          </a:prstGeom>
        </p:spPr>
      </p:pic>
      <p:sp>
        <p:nvSpPr>
          <p:cNvPr id="126" name="TextBox 125">
            <a:extLst>
              <a:ext uri="{FF2B5EF4-FFF2-40B4-BE49-F238E27FC236}">
                <a16:creationId xmlns="" xmlns:a16="http://schemas.microsoft.com/office/drawing/2014/main" id="{00CDEF06-D8AE-44C5-B3C4-CF34DDBCEFCA}"/>
              </a:ext>
            </a:extLst>
          </p:cNvPr>
          <p:cNvSpPr txBox="1"/>
          <p:nvPr/>
        </p:nvSpPr>
        <p:spPr>
          <a:xfrm>
            <a:off x="7698415" y="4069443"/>
            <a:ext cx="1070309" cy="424726"/>
          </a:xfrm>
          <a:prstGeom prst="rect">
            <a:avLst/>
          </a:prstGeom>
          <a:noFill/>
        </p:spPr>
        <p:txBody>
          <a:bodyPr wrap="square" lIns="91420" tIns="45711" rIns="91420" bIns="45711" rtlCol="0">
            <a:spAutoFit/>
          </a:bodyPr>
          <a:lstStyle/>
          <a:p>
            <a:pPr algn="ctr" defTabSz="914243">
              <a:lnSpc>
                <a:spcPct val="90000"/>
              </a:lnSpc>
            </a:pPr>
            <a:r>
              <a:rPr lang="en-US" sz="1200" dirty="0">
                <a:solidFill>
                  <a:srgbClr val="DE0000">
                    <a:lumMod val="75000"/>
                  </a:srgbClr>
                </a:solidFill>
                <a:cs typeface="Arial" charset="0"/>
              </a:rPr>
              <a:t>TI </a:t>
            </a:r>
            <a:br>
              <a:rPr lang="en-US" sz="1200" dirty="0">
                <a:solidFill>
                  <a:srgbClr val="DE0000">
                    <a:lumMod val="75000"/>
                  </a:srgbClr>
                </a:solidFill>
                <a:cs typeface="Arial" charset="0"/>
              </a:rPr>
            </a:br>
            <a:r>
              <a:rPr lang="en-US" sz="1200" dirty="0">
                <a:solidFill>
                  <a:srgbClr val="DE0000">
                    <a:lumMod val="75000"/>
                  </a:srgbClr>
                </a:solidFill>
                <a:cs typeface="Arial" charset="0"/>
              </a:rPr>
              <a:t>store</a:t>
            </a:r>
          </a:p>
        </p:txBody>
      </p:sp>
      <p:sp>
        <p:nvSpPr>
          <p:cNvPr id="127" name="TextBox 126">
            <a:extLst>
              <a:ext uri="{FF2B5EF4-FFF2-40B4-BE49-F238E27FC236}">
                <a16:creationId xmlns="" xmlns:a16="http://schemas.microsoft.com/office/drawing/2014/main" id="{961C1E60-BFB1-4A40-BD5E-716BCAC5740F}"/>
              </a:ext>
            </a:extLst>
          </p:cNvPr>
          <p:cNvSpPr txBox="1"/>
          <p:nvPr/>
        </p:nvSpPr>
        <p:spPr>
          <a:xfrm>
            <a:off x="2738523" y="4067177"/>
            <a:ext cx="1102999" cy="424726"/>
          </a:xfrm>
          <a:prstGeom prst="rect">
            <a:avLst/>
          </a:prstGeom>
          <a:noFill/>
        </p:spPr>
        <p:txBody>
          <a:bodyPr wrap="square" lIns="91420" tIns="45711" rIns="91420" bIns="45711" rtlCol="0">
            <a:spAutoFit/>
          </a:bodyPr>
          <a:lstStyle/>
          <a:p>
            <a:pPr algn="ctr" defTabSz="914243">
              <a:lnSpc>
                <a:spcPct val="90000"/>
              </a:lnSpc>
            </a:pPr>
            <a:r>
              <a:rPr lang="en-US" sz="1200" dirty="0">
                <a:solidFill>
                  <a:srgbClr val="DE0000"/>
                </a:solidFill>
                <a:cs typeface="Arial" charset="0"/>
              </a:rPr>
              <a:t>Online</a:t>
            </a:r>
          </a:p>
          <a:p>
            <a:pPr algn="ctr" defTabSz="914243">
              <a:lnSpc>
                <a:spcPct val="90000"/>
              </a:lnSpc>
            </a:pPr>
            <a:r>
              <a:rPr lang="en-US" sz="1200" dirty="0">
                <a:solidFill>
                  <a:srgbClr val="DE0000"/>
                </a:solidFill>
                <a:cs typeface="Arial" charset="0"/>
              </a:rPr>
              <a:t>support</a:t>
            </a:r>
          </a:p>
        </p:txBody>
      </p:sp>
      <p:grpSp>
        <p:nvGrpSpPr>
          <p:cNvPr id="129" name="Group 128">
            <a:extLst>
              <a:ext uri="{FF2B5EF4-FFF2-40B4-BE49-F238E27FC236}">
                <a16:creationId xmlns="" xmlns:a16="http://schemas.microsoft.com/office/drawing/2014/main" id="{E0090896-E9D8-48A5-BACB-35AAA6019B64}"/>
              </a:ext>
            </a:extLst>
          </p:cNvPr>
          <p:cNvGrpSpPr/>
          <p:nvPr/>
        </p:nvGrpSpPr>
        <p:grpSpPr>
          <a:xfrm>
            <a:off x="5609435" y="3426041"/>
            <a:ext cx="628835" cy="628835"/>
            <a:chOff x="6483478" y="3268009"/>
            <a:chExt cx="628835" cy="628835"/>
          </a:xfrm>
        </p:grpSpPr>
        <p:sp>
          <p:nvSpPr>
            <p:cNvPr id="130" name="Oval 129">
              <a:extLst>
                <a:ext uri="{FF2B5EF4-FFF2-40B4-BE49-F238E27FC236}">
                  <a16:creationId xmlns="" xmlns:a16="http://schemas.microsoft.com/office/drawing/2014/main" id="{B1EAA45A-CFAA-41E9-AD78-E7C3D778F67A}"/>
                </a:ext>
              </a:extLst>
            </p:cNvPr>
            <p:cNvSpPr/>
            <p:nvPr/>
          </p:nvSpPr>
          <p:spPr>
            <a:xfrm>
              <a:off x="6483478" y="3268009"/>
              <a:ext cx="628835" cy="628835"/>
            </a:xfrm>
            <a:prstGeom prst="ellips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31" name="Group 130">
              <a:extLst>
                <a:ext uri="{FF2B5EF4-FFF2-40B4-BE49-F238E27FC236}">
                  <a16:creationId xmlns="" xmlns:a16="http://schemas.microsoft.com/office/drawing/2014/main" id="{3C9952A1-2F3A-4E4E-A630-EB3CA42A8D6E}"/>
                </a:ext>
              </a:extLst>
            </p:cNvPr>
            <p:cNvGrpSpPr/>
            <p:nvPr/>
          </p:nvGrpSpPr>
          <p:grpSpPr>
            <a:xfrm>
              <a:off x="6559088" y="3372766"/>
              <a:ext cx="457895" cy="424009"/>
              <a:chOff x="10329266" y="1054623"/>
              <a:chExt cx="1037489" cy="1039680"/>
            </a:xfrm>
          </p:grpSpPr>
          <p:sp>
            <p:nvSpPr>
              <p:cNvPr id="132" name="AutoShape 103">
                <a:extLst>
                  <a:ext uri="{FF2B5EF4-FFF2-40B4-BE49-F238E27FC236}">
                    <a16:creationId xmlns="" xmlns:a16="http://schemas.microsoft.com/office/drawing/2014/main" id="{CBA5CFA8-FCD5-45B9-889C-90737F5FD86C}"/>
                  </a:ext>
                </a:extLst>
              </p:cNvPr>
              <p:cNvSpPr>
                <a:spLocks noChangeAspect="1" noChangeArrowheads="1" noTextEdit="1"/>
              </p:cNvSpPr>
              <p:nvPr/>
            </p:nvSpPr>
            <p:spPr bwMode="auto">
              <a:xfrm>
                <a:off x="10329266" y="1054623"/>
                <a:ext cx="1037489" cy="103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33" name="Rectangle 107">
                <a:extLst>
                  <a:ext uri="{FF2B5EF4-FFF2-40B4-BE49-F238E27FC236}">
                    <a16:creationId xmlns="" xmlns:a16="http://schemas.microsoft.com/office/drawing/2014/main" id="{4D07A3EC-F7A3-4AEA-8F75-0E03651C4502}"/>
                  </a:ext>
                </a:extLst>
              </p:cNvPr>
              <p:cNvSpPr>
                <a:spLocks noChangeArrowheads="1"/>
              </p:cNvSpPr>
              <p:nvPr/>
            </p:nvSpPr>
            <p:spPr bwMode="auto">
              <a:xfrm>
                <a:off x="10759818" y="1231555"/>
                <a:ext cx="443699" cy="427814"/>
              </a:xfrm>
              <a:prstGeom prst="rect">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34" name="Freeform 108">
                <a:extLst>
                  <a:ext uri="{FF2B5EF4-FFF2-40B4-BE49-F238E27FC236}">
                    <a16:creationId xmlns="" xmlns:a16="http://schemas.microsoft.com/office/drawing/2014/main" id="{D6D13162-6715-4E3C-899F-230B8F933151}"/>
                  </a:ext>
                </a:extLst>
              </p:cNvPr>
              <p:cNvSpPr>
                <a:spLocks/>
              </p:cNvSpPr>
              <p:nvPr/>
            </p:nvSpPr>
            <p:spPr bwMode="auto">
              <a:xfrm>
                <a:off x="10887998" y="1661012"/>
                <a:ext cx="94218" cy="259646"/>
              </a:xfrm>
              <a:custGeom>
                <a:avLst/>
                <a:gdLst>
                  <a:gd name="T0" fmla="*/ 172 w 172"/>
                  <a:gd name="T1" fmla="*/ 0 h 474"/>
                  <a:gd name="T2" fmla="*/ 172 w 172"/>
                  <a:gd name="T3" fmla="*/ 275 h 474"/>
                  <a:gd name="T4" fmla="*/ 0 w 172"/>
                  <a:gd name="T5" fmla="*/ 474 h 474"/>
                </a:gdLst>
                <a:ahLst/>
                <a:cxnLst>
                  <a:cxn ang="0">
                    <a:pos x="T0" y="T1"/>
                  </a:cxn>
                  <a:cxn ang="0">
                    <a:pos x="T2" y="T3"/>
                  </a:cxn>
                  <a:cxn ang="0">
                    <a:pos x="T4" y="T5"/>
                  </a:cxn>
                </a:cxnLst>
                <a:rect l="0" t="0" r="r" b="b"/>
                <a:pathLst>
                  <a:path w="172" h="474">
                    <a:moveTo>
                      <a:pt x="172" y="0"/>
                    </a:moveTo>
                    <a:lnTo>
                      <a:pt x="172" y="275"/>
                    </a:lnTo>
                    <a:lnTo>
                      <a:pt x="0" y="474"/>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35" name="Line 109">
                <a:extLst>
                  <a:ext uri="{FF2B5EF4-FFF2-40B4-BE49-F238E27FC236}">
                    <a16:creationId xmlns="" xmlns:a16="http://schemas.microsoft.com/office/drawing/2014/main" id="{5400CEA5-3627-42A3-B2B9-EA831D3BCA7D}"/>
                  </a:ext>
                </a:extLst>
              </p:cNvPr>
              <p:cNvSpPr>
                <a:spLocks noChangeShapeType="1"/>
              </p:cNvSpPr>
              <p:nvPr/>
            </p:nvSpPr>
            <p:spPr bwMode="auto">
              <a:xfrm flipH="1" flipV="1">
                <a:off x="10982216" y="1817128"/>
                <a:ext cx="84906" cy="10353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36" name="Oval 110">
                <a:extLst>
                  <a:ext uri="{FF2B5EF4-FFF2-40B4-BE49-F238E27FC236}">
                    <a16:creationId xmlns="" xmlns:a16="http://schemas.microsoft.com/office/drawing/2014/main" id="{7DA4AC51-0FDA-4AD7-80EE-CD09AF0DD5B6}"/>
                  </a:ext>
                </a:extLst>
              </p:cNvPr>
              <p:cNvSpPr>
                <a:spLocks noChangeArrowheads="1"/>
              </p:cNvSpPr>
              <p:nvPr/>
            </p:nvSpPr>
            <p:spPr bwMode="auto">
              <a:xfrm>
                <a:off x="10554950" y="1320295"/>
                <a:ext cx="125441" cy="124893"/>
              </a:xfrm>
              <a:prstGeom prst="ellipse">
                <a:avLst/>
              </a:prstGeom>
              <a:solidFill>
                <a:schemeClr val="bg1"/>
              </a:solidFill>
              <a:ln>
                <a:noFill/>
              </a:ln>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37" name="Freeform 111">
                <a:extLst>
                  <a:ext uri="{FF2B5EF4-FFF2-40B4-BE49-F238E27FC236}">
                    <a16:creationId xmlns="" xmlns:a16="http://schemas.microsoft.com/office/drawing/2014/main" id="{35738E6A-1B23-4557-9E78-4E0EBE097628}"/>
                  </a:ext>
                </a:extLst>
              </p:cNvPr>
              <p:cNvSpPr>
                <a:spLocks/>
              </p:cNvSpPr>
              <p:nvPr/>
            </p:nvSpPr>
            <p:spPr bwMode="auto">
              <a:xfrm>
                <a:off x="10489765" y="1390958"/>
                <a:ext cx="393304" cy="563114"/>
              </a:xfrm>
              <a:custGeom>
                <a:avLst/>
                <a:gdLst>
                  <a:gd name="T0" fmla="*/ 467 w 467"/>
                  <a:gd name="T1" fmla="*/ 27 h 668"/>
                  <a:gd name="T2" fmla="*/ 440 w 467"/>
                  <a:gd name="T3" fmla="*/ 0 h 668"/>
                  <a:gd name="T4" fmla="*/ 427 w 467"/>
                  <a:gd name="T5" fmla="*/ 3 h 668"/>
                  <a:gd name="T6" fmla="*/ 229 w 467"/>
                  <a:gd name="T7" fmla="*/ 93 h 668"/>
                  <a:gd name="T8" fmla="*/ 76 w 467"/>
                  <a:gd name="T9" fmla="*/ 93 h 668"/>
                  <a:gd name="T10" fmla="*/ 0 w 467"/>
                  <a:gd name="T11" fmla="*/ 163 h 668"/>
                  <a:gd name="T12" fmla="*/ 0 w 467"/>
                  <a:gd name="T13" fmla="*/ 348 h 668"/>
                  <a:gd name="T14" fmla="*/ 0 w 467"/>
                  <a:gd name="T15" fmla="*/ 348 h 668"/>
                  <a:gd name="T16" fmla="*/ 0 w 467"/>
                  <a:gd name="T17" fmla="*/ 348 h 668"/>
                  <a:gd name="T18" fmla="*/ 27 w 467"/>
                  <a:gd name="T19" fmla="*/ 375 h 668"/>
                  <a:gd name="T20" fmla="*/ 54 w 467"/>
                  <a:gd name="T21" fmla="*/ 348 h 668"/>
                  <a:gd name="T22" fmla="*/ 54 w 467"/>
                  <a:gd name="T23" fmla="*/ 348 h 668"/>
                  <a:gd name="T24" fmla="*/ 54 w 467"/>
                  <a:gd name="T25" fmla="*/ 348 h 668"/>
                  <a:gd name="T26" fmla="*/ 54 w 467"/>
                  <a:gd name="T27" fmla="*/ 176 h 668"/>
                  <a:gd name="T28" fmla="*/ 75 w 467"/>
                  <a:gd name="T29" fmla="*/ 176 h 668"/>
                  <a:gd name="T30" fmla="*/ 75 w 467"/>
                  <a:gd name="T31" fmla="*/ 634 h 668"/>
                  <a:gd name="T32" fmla="*/ 75 w 467"/>
                  <a:gd name="T33" fmla="*/ 635 h 668"/>
                  <a:gd name="T34" fmla="*/ 108 w 467"/>
                  <a:gd name="T35" fmla="*/ 668 h 668"/>
                  <a:gd name="T36" fmla="*/ 141 w 467"/>
                  <a:gd name="T37" fmla="*/ 635 h 668"/>
                  <a:gd name="T38" fmla="*/ 141 w 467"/>
                  <a:gd name="T39" fmla="*/ 635 h 668"/>
                  <a:gd name="T40" fmla="*/ 141 w 467"/>
                  <a:gd name="T41" fmla="*/ 394 h 668"/>
                  <a:gd name="T42" fmla="*/ 165 w 467"/>
                  <a:gd name="T43" fmla="*/ 394 h 668"/>
                  <a:gd name="T44" fmla="*/ 165 w 467"/>
                  <a:gd name="T45" fmla="*/ 633 h 668"/>
                  <a:gd name="T46" fmla="*/ 164 w 467"/>
                  <a:gd name="T47" fmla="*/ 635 h 668"/>
                  <a:gd name="T48" fmla="*/ 198 w 467"/>
                  <a:gd name="T49" fmla="*/ 668 h 668"/>
                  <a:gd name="T50" fmla="*/ 231 w 467"/>
                  <a:gd name="T51" fmla="*/ 635 h 668"/>
                  <a:gd name="T52" fmla="*/ 231 w 467"/>
                  <a:gd name="T53" fmla="*/ 635 h 668"/>
                  <a:gd name="T54" fmla="*/ 231 w 467"/>
                  <a:gd name="T55" fmla="*/ 154 h 668"/>
                  <a:gd name="T56" fmla="*/ 449 w 467"/>
                  <a:gd name="T57" fmla="*/ 52 h 668"/>
                  <a:gd name="T58" fmla="*/ 467 w 467"/>
                  <a:gd name="T59" fmla="*/ 27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7" h="668">
                    <a:moveTo>
                      <a:pt x="467" y="27"/>
                    </a:moveTo>
                    <a:cubicBezTo>
                      <a:pt x="467" y="12"/>
                      <a:pt x="455" y="0"/>
                      <a:pt x="440" y="0"/>
                    </a:cubicBezTo>
                    <a:cubicBezTo>
                      <a:pt x="435" y="0"/>
                      <a:pt x="431" y="1"/>
                      <a:pt x="427" y="3"/>
                    </a:cubicBezTo>
                    <a:cubicBezTo>
                      <a:pt x="421" y="6"/>
                      <a:pt x="228" y="92"/>
                      <a:pt x="229" y="93"/>
                    </a:cubicBezTo>
                    <a:cubicBezTo>
                      <a:pt x="76" y="93"/>
                      <a:pt x="76" y="93"/>
                      <a:pt x="76" y="93"/>
                    </a:cubicBezTo>
                    <a:cubicBezTo>
                      <a:pt x="30" y="93"/>
                      <a:pt x="0" y="123"/>
                      <a:pt x="0" y="163"/>
                    </a:cubicBezTo>
                    <a:cubicBezTo>
                      <a:pt x="0" y="348"/>
                      <a:pt x="0" y="348"/>
                      <a:pt x="0" y="348"/>
                    </a:cubicBezTo>
                    <a:cubicBezTo>
                      <a:pt x="0" y="348"/>
                      <a:pt x="0" y="348"/>
                      <a:pt x="0" y="348"/>
                    </a:cubicBezTo>
                    <a:cubicBezTo>
                      <a:pt x="0" y="348"/>
                      <a:pt x="0" y="348"/>
                      <a:pt x="0" y="348"/>
                    </a:cubicBezTo>
                    <a:cubicBezTo>
                      <a:pt x="0" y="363"/>
                      <a:pt x="12" y="375"/>
                      <a:pt x="27" y="375"/>
                    </a:cubicBezTo>
                    <a:cubicBezTo>
                      <a:pt x="42" y="375"/>
                      <a:pt x="54" y="363"/>
                      <a:pt x="54" y="348"/>
                    </a:cubicBezTo>
                    <a:cubicBezTo>
                      <a:pt x="54" y="348"/>
                      <a:pt x="54" y="348"/>
                      <a:pt x="54" y="348"/>
                    </a:cubicBezTo>
                    <a:cubicBezTo>
                      <a:pt x="54" y="348"/>
                      <a:pt x="54" y="348"/>
                      <a:pt x="54" y="348"/>
                    </a:cubicBezTo>
                    <a:cubicBezTo>
                      <a:pt x="54" y="176"/>
                      <a:pt x="54" y="176"/>
                      <a:pt x="54" y="176"/>
                    </a:cubicBezTo>
                    <a:cubicBezTo>
                      <a:pt x="75" y="176"/>
                      <a:pt x="75" y="176"/>
                      <a:pt x="75" y="176"/>
                    </a:cubicBezTo>
                    <a:cubicBezTo>
                      <a:pt x="75" y="634"/>
                      <a:pt x="75" y="634"/>
                      <a:pt x="75" y="634"/>
                    </a:cubicBezTo>
                    <a:cubicBezTo>
                      <a:pt x="75" y="634"/>
                      <a:pt x="75" y="634"/>
                      <a:pt x="75" y="635"/>
                    </a:cubicBezTo>
                    <a:cubicBezTo>
                      <a:pt x="75" y="653"/>
                      <a:pt x="90" y="668"/>
                      <a:pt x="108" y="668"/>
                    </a:cubicBezTo>
                    <a:cubicBezTo>
                      <a:pt x="126" y="668"/>
                      <a:pt x="141" y="653"/>
                      <a:pt x="141" y="635"/>
                    </a:cubicBezTo>
                    <a:cubicBezTo>
                      <a:pt x="141" y="635"/>
                      <a:pt x="141" y="635"/>
                      <a:pt x="141" y="635"/>
                    </a:cubicBezTo>
                    <a:cubicBezTo>
                      <a:pt x="141" y="394"/>
                      <a:pt x="141" y="394"/>
                      <a:pt x="141" y="394"/>
                    </a:cubicBezTo>
                    <a:cubicBezTo>
                      <a:pt x="165" y="394"/>
                      <a:pt x="165" y="394"/>
                      <a:pt x="165" y="394"/>
                    </a:cubicBezTo>
                    <a:cubicBezTo>
                      <a:pt x="165" y="633"/>
                      <a:pt x="165" y="633"/>
                      <a:pt x="165" y="633"/>
                    </a:cubicBezTo>
                    <a:cubicBezTo>
                      <a:pt x="165" y="634"/>
                      <a:pt x="164" y="634"/>
                      <a:pt x="164" y="635"/>
                    </a:cubicBezTo>
                    <a:cubicBezTo>
                      <a:pt x="164" y="653"/>
                      <a:pt x="179" y="668"/>
                      <a:pt x="198" y="668"/>
                    </a:cubicBezTo>
                    <a:cubicBezTo>
                      <a:pt x="216" y="668"/>
                      <a:pt x="231" y="653"/>
                      <a:pt x="231" y="635"/>
                    </a:cubicBezTo>
                    <a:cubicBezTo>
                      <a:pt x="231" y="635"/>
                      <a:pt x="231" y="635"/>
                      <a:pt x="231" y="635"/>
                    </a:cubicBezTo>
                    <a:cubicBezTo>
                      <a:pt x="231" y="154"/>
                      <a:pt x="231" y="154"/>
                      <a:pt x="231" y="154"/>
                    </a:cubicBezTo>
                    <a:cubicBezTo>
                      <a:pt x="449" y="52"/>
                      <a:pt x="449" y="52"/>
                      <a:pt x="449" y="52"/>
                    </a:cubicBezTo>
                    <a:cubicBezTo>
                      <a:pt x="459" y="49"/>
                      <a:pt x="467" y="39"/>
                      <a:pt x="467" y="2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grpSp>
      </p:grpSp>
      <p:grpSp>
        <p:nvGrpSpPr>
          <p:cNvPr id="9" name="Group 8">
            <a:extLst>
              <a:ext uri="{FF2B5EF4-FFF2-40B4-BE49-F238E27FC236}">
                <a16:creationId xmlns="" xmlns:a16="http://schemas.microsoft.com/office/drawing/2014/main" id="{BB5EB49D-7B36-4D7F-8935-8F4CB696D779}"/>
              </a:ext>
            </a:extLst>
          </p:cNvPr>
          <p:cNvGrpSpPr/>
          <p:nvPr/>
        </p:nvGrpSpPr>
        <p:grpSpPr>
          <a:xfrm>
            <a:off x="472971" y="3424772"/>
            <a:ext cx="1070309" cy="1068429"/>
            <a:chOff x="1614551" y="3424772"/>
            <a:chExt cx="1070309" cy="1068429"/>
          </a:xfrm>
        </p:grpSpPr>
        <p:sp>
          <p:nvSpPr>
            <p:cNvPr id="128" name="TextBox 127">
              <a:extLst>
                <a:ext uri="{FF2B5EF4-FFF2-40B4-BE49-F238E27FC236}">
                  <a16:creationId xmlns="" xmlns:a16="http://schemas.microsoft.com/office/drawing/2014/main" id="{A39D14A6-83D3-43CA-9620-FD8440EB975D}"/>
                </a:ext>
              </a:extLst>
            </p:cNvPr>
            <p:cNvSpPr txBox="1"/>
            <p:nvPr/>
          </p:nvSpPr>
          <p:spPr>
            <a:xfrm>
              <a:off x="1614551" y="4068475"/>
              <a:ext cx="1070309" cy="424726"/>
            </a:xfrm>
            <a:prstGeom prst="rect">
              <a:avLst/>
            </a:prstGeom>
            <a:noFill/>
          </p:spPr>
          <p:txBody>
            <a:bodyPr wrap="square" lIns="91432" tIns="45717" rIns="91432" bIns="45717" rtlCol="0">
              <a:spAutoFit/>
            </a:bodyPr>
            <a:lstStyle/>
            <a:p>
              <a:pPr algn="ctr" defTabSz="914243">
                <a:lnSpc>
                  <a:spcPct val="90000"/>
                </a:lnSpc>
              </a:pPr>
              <a:r>
                <a:rPr lang="en-US" sz="1200" dirty="0">
                  <a:solidFill>
                    <a:srgbClr val="117788">
                      <a:lumMod val="75000"/>
                    </a:srgbClr>
                  </a:solidFill>
                  <a:cs typeface="Arial" charset="0"/>
                </a:rPr>
                <a:t>Easy part selection</a:t>
              </a:r>
            </a:p>
          </p:txBody>
        </p:sp>
        <p:grpSp>
          <p:nvGrpSpPr>
            <p:cNvPr id="138" name="Group 137">
              <a:extLst>
                <a:ext uri="{FF2B5EF4-FFF2-40B4-BE49-F238E27FC236}">
                  <a16:creationId xmlns="" xmlns:a16="http://schemas.microsoft.com/office/drawing/2014/main" id="{D86B29A1-2B1E-441C-9CE9-0FFD6F15FD27}"/>
                </a:ext>
              </a:extLst>
            </p:cNvPr>
            <p:cNvGrpSpPr/>
            <p:nvPr/>
          </p:nvGrpSpPr>
          <p:grpSpPr>
            <a:xfrm>
              <a:off x="1828714" y="3424772"/>
              <a:ext cx="628835" cy="628835"/>
              <a:chOff x="1828714" y="3279809"/>
              <a:chExt cx="628835" cy="628835"/>
            </a:xfrm>
          </p:grpSpPr>
          <p:sp>
            <p:nvSpPr>
              <p:cNvPr id="139" name="Oval 138">
                <a:extLst>
                  <a:ext uri="{FF2B5EF4-FFF2-40B4-BE49-F238E27FC236}">
                    <a16:creationId xmlns="" xmlns:a16="http://schemas.microsoft.com/office/drawing/2014/main" id="{08A21340-8DD1-4884-A745-DC0C26BB05CF}"/>
                  </a:ext>
                </a:extLst>
              </p:cNvPr>
              <p:cNvSpPr/>
              <p:nvPr/>
            </p:nvSpPr>
            <p:spPr>
              <a:xfrm>
                <a:off x="1828714" y="3279809"/>
                <a:ext cx="628835" cy="628835"/>
              </a:xfrm>
              <a:prstGeom prst="ellips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40" name="Group 139">
                <a:extLst>
                  <a:ext uri="{FF2B5EF4-FFF2-40B4-BE49-F238E27FC236}">
                    <a16:creationId xmlns="" xmlns:a16="http://schemas.microsoft.com/office/drawing/2014/main" id="{9F219FF9-2D28-4FBF-BA70-E419A461A2CE}"/>
                  </a:ext>
                </a:extLst>
              </p:cNvPr>
              <p:cNvGrpSpPr/>
              <p:nvPr/>
            </p:nvGrpSpPr>
            <p:grpSpPr>
              <a:xfrm>
                <a:off x="1997158" y="3463404"/>
                <a:ext cx="281594" cy="261055"/>
                <a:chOff x="3082926" y="2335213"/>
                <a:chExt cx="485775" cy="487362"/>
              </a:xfrm>
            </p:grpSpPr>
            <p:sp>
              <p:nvSpPr>
                <p:cNvPr id="141" name="Freeform 5">
                  <a:extLst>
                    <a:ext uri="{FF2B5EF4-FFF2-40B4-BE49-F238E27FC236}">
                      <a16:creationId xmlns="" xmlns:a16="http://schemas.microsoft.com/office/drawing/2014/main" id="{8191F7D0-1D51-4A6D-BCE7-C819B665BF76}"/>
                    </a:ext>
                  </a:extLst>
                </p:cNvPr>
                <p:cNvSpPr>
                  <a:spLocks/>
                </p:cNvSpPr>
                <p:nvPr/>
              </p:nvSpPr>
              <p:spPr bwMode="auto">
                <a:xfrm>
                  <a:off x="3182938" y="2436813"/>
                  <a:ext cx="285750" cy="284163"/>
                </a:xfrm>
                <a:custGeom>
                  <a:avLst/>
                  <a:gdLst>
                    <a:gd name="T0" fmla="*/ 525 w 544"/>
                    <a:gd name="T1" fmla="*/ 544 h 544"/>
                    <a:gd name="T2" fmla="*/ 19 w 544"/>
                    <a:gd name="T3" fmla="*/ 544 h 544"/>
                    <a:gd name="T4" fmla="*/ 0 w 544"/>
                    <a:gd name="T5" fmla="*/ 525 h 544"/>
                    <a:gd name="T6" fmla="*/ 0 w 544"/>
                    <a:gd name="T7" fmla="*/ 19 h 544"/>
                    <a:gd name="T8" fmla="*/ 19 w 544"/>
                    <a:gd name="T9" fmla="*/ 0 h 544"/>
                    <a:gd name="T10" fmla="*/ 525 w 544"/>
                    <a:gd name="T11" fmla="*/ 0 h 544"/>
                    <a:gd name="T12" fmla="*/ 544 w 544"/>
                    <a:gd name="T13" fmla="*/ 19 h 544"/>
                    <a:gd name="T14" fmla="*/ 544 w 544"/>
                    <a:gd name="T15" fmla="*/ 525 h 544"/>
                    <a:gd name="T16" fmla="*/ 525 w 544"/>
                    <a:gd name="T17" fmla="*/ 544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4" h="544">
                      <a:moveTo>
                        <a:pt x="525" y="544"/>
                      </a:moveTo>
                      <a:cubicBezTo>
                        <a:pt x="19" y="544"/>
                        <a:pt x="19" y="544"/>
                        <a:pt x="19" y="544"/>
                      </a:cubicBezTo>
                      <a:cubicBezTo>
                        <a:pt x="9" y="544"/>
                        <a:pt x="0" y="535"/>
                        <a:pt x="0" y="525"/>
                      </a:cubicBezTo>
                      <a:cubicBezTo>
                        <a:pt x="0" y="19"/>
                        <a:pt x="0" y="19"/>
                        <a:pt x="0" y="19"/>
                      </a:cubicBezTo>
                      <a:cubicBezTo>
                        <a:pt x="0" y="9"/>
                        <a:pt x="9" y="0"/>
                        <a:pt x="19" y="0"/>
                      </a:cubicBezTo>
                      <a:cubicBezTo>
                        <a:pt x="525" y="0"/>
                        <a:pt x="525" y="0"/>
                        <a:pt x="525" y="0"/>
                      </a:cubicBezTo>
                      <a:cubicBezTo>
                        <a:pt x="535" y="0"/>
                        <a:pt x="544" y="9"/>
                        <a:pt x="544" y="19"/>
                      </a:cubicBezTo>
                      <a:cubicBezTo>
                        <a:pt x="544" y="525"/>
                        <a:pt x="544" y="525"/>
                        <a:pt x="544" y="525"/>
                      </a:cubicBezTo>
                      <a:cubicBezTo>
                        <a:pt x="544" y="535"/>
                        <a:pt x="535" y="544"/>
                        <a:pt x="525" y="544"/>
                      </a:cubicBezTo>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2" name="Freeform 6">
                  <a:extLst>
                    <a:ext uri="{FF2B5EF4-FFF2-40B4-BE49-F238E27FC236}">
                      <a16:creationId xmlns="" xmlns:a16="http://schemas.microsoft.com/office/drawing/2014/main" id="{3D90757F-7F78-4F88-A613-AD015813ED8F}"/>
                    </a:ext>
                  </a:extLst>
                </p:cNvPr>
                <p:cNvSpPr>
                  <a:spLocks/>
                </p:cNvSpPr>
                <p:nvPr/>
              </p:nvSpPr>
              <p:spPr bwMode="auto">
                <a:xfrm>
                  <a:off x="3130551" y="2382838"/>
                  <a:ext cx="390525" cy="392113"/>
                </a:xfrm>
                <a:custGeom>
                  <a:avLst/>
                  <a:gdLst>
                    <a:gd name="T0" fmla="*/ 695 w 750"/>
                    <a:gd name="T1" fmla="*/ 750 h 750"/>
                    <a:gd name="T2" fmla="*/ 55 w 750"/>
                    <a:gd name="T3" fmla="*/ 750 h 750"/>
                    <a:gd name="T4" fmla="*/ 0 w 750"/>
                    <a:gd name="T5" fmla="*/ 695 h 750"/>
                    <a:gd name="T6" fmla="*/ 0 w 750"/>
                    <a:gd name="T7" fmla="*/ 55 h 750"/>
                    <a:gd name="T8" fmla="*/ 55 w 750"/>
                    <a:gd name="T9" fmla="*/ 0 h 750"/>
                    <a:gd name="T10" fmla="*/ 695 w 750"/>
                    <a:gd name="T11" fmla="*/ 0 h 750"/>
                    <a:gd name="T12" fmla="*/ 750 w 750"/>
                    <a:gd name="T13" fmla="*/ 55 h 750"/>
                    <a:gd name="T14" fmla="*/ 750 w 750"/>
                    <a:gd name="T15" fmla="*/ 695 h 750"/>
                    <a:gd name="T16" fmla="*/ 695 w 750"/>
                    <a:gd name="T17" fmla="*/ 750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0" h="750">
                      <a:moveTo>
                        <a:pt x="695" y="750"/>
                      </a:moveTo>
                      <a:cubicBezTo>
                        <a:pt x="55" y="750"/>
                        <a:pt x="55" y="750"/>
                        <a:pt x="55" y="750"/>
                      </a:cubicBezTo>
                      <a:cubicBezTo>
                        <a:pt x="25" y="750"/>
                        <a:pt x="0" y="725"/>
                        <a:pt x="0" y="695"/>
                      </a:cubicBezTo>
                      <a:cubicBezTo>
                        <a:pt x="0" y="55"/>
                        <a:pt x="0" y="55"/>
                        <a:pt x="0" y="55"/>
                      </a:cubicBezTo>
                      <a:cubicBezTo>
                        <a:pt x="0" y="25"/>
                        <a:pt x="25" y="0"/>
                        <a:pt x="55" y="0"/>
                      </a:cubicBezTo>
                      <a:cubicBezTo>
                        <a:pt x="695" y="0"/>
                        <a:pt x="695" y="0"/>
                        <a:pt x="695" y="0"/>
                      </a:cubicBezTo>
                      <a:cubicBezTo>
                        <a:pt x="725" y="0"/>
                        <a:pt x="750" y="25"/>
                        <a:pt x="750" y="55"/>
                      </a:cubicBezTo>
                      <a:cubicBezTo>
                        <a:pt x="750" y="695"/>
                        <a:pt x="750" y="695"/>
                        <a:pt x="750" y="695"/>
                      </a:cubicBezTo>
                      <a:cubicBezTo>
                        <a:pt x="750" y="725"/>
                        <a:pt x="725" y="750"/>
                        <a:pt x="695" y="750"/>
                      </a:cubicBezTo>
                      <a:close/>
                    </a:path>
                  </a:pathLst>
                </a:custGeom>
                <a:noFill/>
                <a:ln w="1111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3" name="Line 7">
                  <a:extLst>
                    <a:ext uri="{FF2B5EF4-FFF2-40B4-BE49-F238E27FC236}">
                      <a16:creationId xmlns="" xmlns:a16="http://schemas.microsoft.com/office/drawing/2014/main" id="{F3D6C4C4-3472-49B3-AF27-C740ED21CA36}"/>
                    </a:ext>
                  </a:extLst>
                </p:cNvPr>
                <p:cNvSpPr>
                  <a:spLocks noChangeShapeType="1"/>
                </p:cNvSpPr>
                <p:nvPr/>
              </p:nvSpPr>
              <p:spPr bwMode="auto">
                <a:xfrm flipH="1">
                  <a:off x="3521076" y="24463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4" name="Line 8">
                  <a:extLst>
                    <a:ext uri="{FF2B5EF4-FFF2-40B4-BE49-F238E27FC236}">
                      <a16:creationId xmlns="" xmlns:a16="http://schemas.microsoft.com/office/drawing/2014/main" id="{033EFD21-6422-49E4-B527-71A6B6809C90}"/>
                    </a:ext>
                  </a:extLst>
                </p:cNvPr>
                <p:cNvSpPr>
                  <a:spLocks noChangeShapeType="1"/>
                </p:cNvSpPr>
                <p:nvPr/>
              </p:nvSpPr>
              <p:spPr bwMode="auto">
                <a:xfrm flipH="1">
                  <a:off x="3521076" y="24463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5" name="Line 9">
                  <a:extLst>
                    <a:ext uri="{FF2B5EF4-FFF2-40B4-BE49-F238E27FC236}">
                      <a16:creationId xmlns="" xmlns:a16="http://schemas.microsoft.com/office/drawing/2014/main" id="{873CA84A-EB5C-48B9-B4E1-D3F9A794D5A5}"/>
                    </a:ext>
                  </a:extLst>
                </p:cNvPr>
                <p:cNvSpPr>
                  <a:spLocks noChangeShapeType="1"/>
                </p:cNvSpPr>
                <p:nvPr/>
              </p:nvSpPr>
              <p:spPr bwMode="auto">
                <a:xfrm flipH="1">
                  <a:off x="3521076" y="25352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6" name="Line 10">
                  <a:extLst>
                    <a:ext uri="{FF2B5EF4-FFF2-40B4-BE49-F238E27FC236}">
                      <a16:creationId xmlns="" xmlns:a16="http://schemas.microsoft.com/office/drawing/2014/main" id="{81606A9D-D5A7-4F9B-BFDB-EAFAA2A7DDF4}"/>
                    </a:ext>
                  </a:extLst>
                </p:cNvPr>
                <p:cNvSpPr>
                  <a:spLocks noChangeShapeType="1"/>
                </p:cNvSpPr>
                <p:nvPr/>
              </p:nvSpPr>
              <p:spPr bwMode="auto">
                <a:xfrm flipH="1">
                  <a:off x="3521076" y="25352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7" name="Line 11">
                  <a:extLst>
                    <a:ext uri="{FF2B5EF4-FFF2-40B4-BE49-F238E27FC236}">
                      <a16:creationId xmlns="" xmlns:a16="http://schemas.microsoft.com/office/drawing/2014/main" id="{AEA84701-CB7B-41E5-A26E-0CCEFDA986FB}"/>
                    </a:ext>
                  </a:extLst>
                </p:cNvPr>
                <p:cNvSpPr>
                  <a:spLocks noChangeShapeType="1"/>
                </p:cNvSpPr>
                <p:nvPr/>
              </p:nvSpPr>
              <p:spPr bwMode="auto">
                <a:xfrm flipH="1">
                  <a:off x="3521076" y="26225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8" name="Line 12">
                  <a:extLst>
                    <a:ext uri="{FF2B5EF4-FFF2-40B4-BE49-F238E27FC236}">
                      <a16:creationId xmlns="" xmlns:a16="http://schemas.microsoft.com/office/drawing/2014/main" id="{398D7BA0-825B-4866-AFF2-D6DBD13F5B7C}"/>
                    </a:ext>
                  </a:extLst>
                </p:cNvPr>
                <p:cNvSpPr>
                  <a:spLocks noChangeShapeType="1"/>
                </p:cNvSpPr>
                <p:nvPr/>
              </p:nvSpPr>
              <p:spPr bwMode="auto">
                <a:xfrm flipH="1">
                  <a:off x="3521076" y="26225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49" name="Line 13">
                  <a:extLst>
                    <a:ext uri="{FF2B5EF4-FFF2-40B4-BE49-F238E27FC236}">
                      <a16:creationId xmlns="" xmlns:a16="http://schemas.microsoft.com/office/drawing/2014/main" id="{B010D24B-D83D-440E-B228-3CBB21B22A5F}"/>
                    </a:ext>
                  </a:extLst>
                </p:cNvPr>
                <p:cNvSpPr>
                  <a:spLocks noChangeShapeType="1"/>
                </p:cNvSpPr>
                <p:nvPr/>
              </p:nvSpPr>
              <p:spPr bwMode="auto">
                <a:xfrm flipH="1">
                  <a:off x="3521076" y="27114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0" name="Line 14">
                  <a:extLst>
                    <a:ext uri="{FF2B5EF4-FFF2-40B4-BE49-F238E27FC236}">
                      <a16:creationId xmlns="" xmlns:a16="http://schemas.microsoft.com/office/drawing/2014/main" id="{34B9FF84-FCE3-4F2B-BB16-4315AC2C21A5}"/>
                    </a:ext>
                  </a:extLst>
                </p:cNvPr>
                <p:cNvSpPr>
                  <a:spLocks noChangeShapeType="1"/>
                </p:cNvSpPr>
                <p:nvPr/>
              </p:nvSpPr>
              <p:spPr bwMode="auto">
                <a:xfrm flipH="1">
                  <a:off x="3521076" y="27114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1" name="Line 15">
                  <a:extLst>
                    <a:ext uri="{FF2B5EF4-FFF2-40B4-BE49-F238E27FC236}">
                      <a16:creationId xmlns="" xmlns:a16="http://schemas.microsoft.com/office/drawing/2014/main" id="{F30CA77A-8C5B-4EEC-999D-8D9B84333BD6}"/>
                    </a:ext>
                  </a:extLst>
                </p:cNvPr>
                <p:cNvSpPr>
                  <a:spLocks noChangeShapeType="1"/>
                </p:cNvSpPr>
                <p:nvPr/>
              </p:nvSpPr>
              <p:spPr bwMode="auto">
                <a:xfrm flipH="1">
                  <a:off x="3082926" y="24463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2" name="Line 16">
                  <a:extLst>
                    <a:ext uri="{FF2B5EF4-FFF2-40B4-BE49-F238E27FC236}">
                      <a16:creationId xmlns="" xmlns:a16="http://schemas.microsoft.com/office/drawing/2014/main" id="{3B60008F-FF48-47AE-9600-CF5351454796}"/>
                    </a:ext>
                  </a:extLst>
                </p:cNvPr>
                <p:cNvSpPr>
                  <a:spLocks noChangeShapeType="1"/>
                </p:cNvSpPr>
                <p:nvPr/>
              </p:nvSpPr>
              <p:spPr bwMode="auto">
                <a:xfrm flipH="1">
                  <a:off x="3082926" y="24463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3" name="Line 17">
                  <a:extLst>
                    <a:ext uri="{FF2B5EF4-FFF2-40B4-BE49-F238E27FC236}">
                      <a16:creationId xmlns="" xmlns:a16="http://schemas.microsoft.com/office/drawing/2014/main" id="{BC136AC1-7221-46BF-AC9F-89A5C53E63FD}"/>
                    </a:ext>
                  </a:extLst>
                </p:cNvPr>
                <p:cNvSpPr>
                  <a:spLocks noChangeShapeType="1"/>
                </p:cNvSpPr>
                <p:nvPr/>
              </p:nvSpPr>
              <p:spPr bwMode="auto">
                <a:xfrm flipH="1">
                  <a:off x="3082926" y="25352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4" name="Line 18">
                  <a:extLst>
                    <a:ext uri="{FF2B5EF4-FFF2-40B4-BE49-F238E27FC236}">
                      <a16:creationId xmlns="" xmlns:a16="http://schemas.microsoft.com/office/drawing/2014/main" id="{505CB1AE-FD52-4F0E-B202-947D1EC4DED3}"/>
                    </a:ext>
                  </a:extLst>
                </p:cNvPr>
                <p:cNvSpPr>
                  <a:spLocks noChangeShapeType="1"/>
                </p:cNvSpPr>
                <p:nvPr/>
              </p:nvSpPr>
              <p:spPr bwMode="auto">
                <a:xfrm flipH="1">
                  <a:off x="3082926" y="2535238"/>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5" name="Line 19">
                  <a:extLst>
                    <a:ext uri="{FF2B5EF4-FFF2-40B4-BE49-F238E27FC236}">
                      <a16:creationId xmlns="" xmlns:a16="http://schemas.microsoft.com/office/drawing/2014/main" id="{ADB704B5-9235-4A04-83D3-964865977723}"/>
                    </a:ext>
                  </a:extLst>
                </p:cNvPr>
                <p:cNvSpPr>
                  <a:spLocks noChangeShapeType="1"/>
                </p:cNvSpPr>
                <p:nvPr/>
              </p:nvSpPr>
              <p:spPr bwMode="auto">
                <a:xfrm flipH="1">
                  <a:off x="3082926" y="26225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6" name="Line 20">
                  <a:extLst>
                    <a:ext uri="{FF2B5EF4-FFF2-40B4-BE49-F238E27FC236}">
                      <a16:creationId xmlns="" xmlns:a16="http://schemas.microsoft.com/office/drawing/2014/main" id="{779D0F63-96FA-4EF9-939D-363E4D03A5C0}"/>
                    </a:ext>
                  </a:extLst>
                </p:cNvPr>
                <p:cNvSpPr>
                  <a:spLocks noChangeShapeType="1"/>
                </p:cNvSpPr>
                <p:nvPr/>
              </p:nvSpPr>
              <p:spPr bwMode="auto">
                <a:xfrm flipH="1">
                  <a:off x="3082926" y="26225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7" name="Line 21">
                  <a:extLst>
                    <a:ext uri="{FF2B5EF4-FFF2-40B4-BE49-F238E27FC236}">
                      <a16:creationId xmlns="" xmlns:a16="http://schemas.microsoft.com/office/drawing/2014/main" id="{D70901BE-8AD2-42A9-BC19-8F6122B4433B}"/>
                    </a:ext>
                  </a:extLst>
                </p:cNvPr>
                <p:cNvSpPr>
                  <a:spLocks noChangeShapeType="1"/>
                </p:cNvSpPr>
                <p:nvPr/>
              </p:nvSpPr>
              <p:spPr bwMode="auto">
                <a:xfrm flipH="1">
                  <a:off x="3082926" y="27114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8" name="Line 22">
                  <a:extLst>
                    <a:ext uri="{FF2B5EF4-FFF2-40B4-BE49-F238E27FC236}">
                      <a16:creationId xmlns="" xmlns:a16="http://schemas.microsoft.com/office/drawing/2014/main" id="{DAF21F88-67BA-4C45-BB16-0A2AF53D99F2}"/>
                    </a:ext>
                  </a:extLst>
                </p:cNvPr>
                <p:cNvSpPr>
                  <a:spLocks noChangeShapeType="1"/>
                </p:cNvSpPr>
                <p:nvPr/>
              </p:nvSpPr>
              <p:spPr bwMode="auto">
                <a:xfrm flipH="1">
                  <a:off x="3082926" y="2711450"/>
                  <a:ext cx="47625" cy="0"/>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59" name="Line 23">
                  <a:extLst>
                    <a:ext uri="{FF2B5EF4-FFF2-40B4-BE49-F238E27FC236}">
                      <a16:creationId xmlns="" xmlns:a16="http://schemas.microsoft.com/office/drawing/2014/main" id="{92B29479-4221-43D9-B888-08FDB68B99CE}"/>
                    </a:ext>
                  </a:extLst>
                </p:cNvPr>
                <p:cNvSpPr>
                  <a:spLocks noChangeShapeType="1"/>
                </p:cNvSpPr>
                <p:nvPr/>
              </p:nvSpPr>
              <p:spPr bwMode="auto">
                <a:xfrm flipV="1">
                  <a:off x="3457576"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0" name="Line 24">
                  <a:extLst>
                    <a:ext uri="{FF2B5EF4-FFF2-40B4-BE49-F238E27FC236}">
                      <a16:creationId xmlns="" xmlns:a16="http://schemas.microsoft.com/office/drawing/2014/main" id="{4A219638-41B6-4E5B-9AE5-984E3EFE6736}"/>
                    </a:ext>
                  </a:extLst>
                </p:cNvPr>
                <p:cNvSpPr>
                  <a:spLocks noChangeShapeType="1"/>
                </p:cNvSpPr>
                <p:nvPr/>
              </p:nvSpPr>
              <p:spPr bwMode="auto">
                <a:xfrm flipV="1">
                  <a:off x="3457576"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1" name="Line 25">
                  <a:extLst>
                    <a:ext uri="{FF2B5EF4-FFF2-40B4-BE49-F238E27FC236}">
                      <a16:creationId xmlns="" xmlns:a16="http://schemas.microsoft.com/office/drawing/2014/main" id="{2677055E-7D8F-48EC-97B2-6D4B78004202}"/>
                    </a:ext>
                  </a:extLst>
                </p:cNvPr>
                <p:cNvSpPr>
                  <a:spLocks noChangeShapeType="1"/>
                </p:cNvSpPr>
                <p:nvPr/>
              </p:nvSpPr>
              <p:spPr bwMode="auto">
                <a:xfrm flipV="1">
                  <a:off x="3370263"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2" name="Line 26">
                  <a:extLst>
                    <a:ext uri="{FF2B5EF4-FFF2-40B4-BE49-F238E27FC236}">
                      <a16:creationId xmlns="" xmlns:a16="http://schemas.microsoft.com/office/drawing/2014/main" id="{B42A5231-1EF2-4E37-B6C6-417E3A486EA9}"/>
                    </a:ext>
                  </a:extLst>
                </p:cNvPr>
                <p:cNvSpPr>
                  <a:spLocks noChangeShapeType="1"/>
                </p:cNvSpPr>
                <p:nvPr/>
              </p:nvSpPr>
              <p:spPr bwMode="auto">
                <a:xfrm flipV="1">
                  <a:off x="3370263"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3" name="Line 27">
                  <a:extLst>
                    <a:ext uri="{FF2B5EF4-FFF2-40B4-BE49-F238E27FC236}">
                      <a16:creationId xmlns="" xmlns:a16="http://schemas.microsoft.com/office/drawing/2014/main" id="{5306AB8B-760F-4369-B121-1A93C9EF4C93}"/>
                    </a:ext>
                  </a:extLst>
                </p:cNvPr>
                <p:cNvSpPr>
                  <a:spLocks noChangeShapeType="1"/>
                </p:cNvSpPr>
                <p:nvPr/>
              </p:nvSpPr>
              <p:spPr bwMode="auto">
                <a:xfrm flipV="1">
                  <a:off x="3281363"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4" name="Line 28">
                  <a:extLst>
                    <a:ext uri="{FF2B5EF4-FFF2-40B4-BE49-F238E27FC236}">
                      <a16:creationId xmlns="" xmlns:a16="http://schemas.microsoft.com/office/drawing/2014/main" id="{4D307315-3044-42C7-A263-11E32B355997}"/>
                    </a:ext>
                  </a:extLst>
                </p:cNvPr>
                <p:cNvSpPr>
                  <a:spLocks noChangeShapeType="1"/>
                </p:cNvSpPr>
                <p:nvPr/>
              </p:nvSpPr>
              <p:spPr bwMode="auto">
                <a:xfrm flipV="1">
                  <a:off x="3281363"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5" name="Line 29">
                  <a:extLst>
                    <a:ext uri="{FF2B5EF4-FFF2-40B4-BE49-F238E27FC236}">
                      <a16:creationId xmlns="" xmlns:a16="http://schemas.microsoft.com/office/drawing/2014/main" id="{DE8E6797-6CBE-4430-8772-2BB0028CCAF8}"/>
                    </a:ext>
                  </a:extLst>
                </p:cNvPr>
                <p:cNvSpPr>
                  <a:spLocks noChangeShapeType="1"/>
                </p:cNvSpPr>
                <p:nvPr/>
              </p:nvSpPr>
              <p:spPr bwMode="auto">
                <a:xfrm flipV="1">
                  <a:off x="3194051"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6" name="Line 30">
                  <a:extLst>
                    <a:ext uri="{FF2B5EF4-FFF2-40B4-BE49-F238E27FC236}">
                      <a16:creationId xmlns="" xmlns:a16="http://schemas.microsoft.com/office/drawing/2014/main" id="{3E71969A-2B78-4E7C-9041-F36BEFCB0A0D}"/>
                    </a:ext>
                  </a:extLst>
                </p:cNvPr>
                <p:cNvSpPr>
                  <a:spLocks noChangeShapeType="1"/>
                </p:cNvSpPr>
                <p:nvPr/>
              </p:nvSpPr>
              <p:spPr bwMode="auto">
                <a:xfrm flipV="1">
                  <a:off x="3194051" y="2335213"/>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7" name="Line 31">
                  <a:extLst>
                    <a:ext uri="{FF2B5EF4-FFF2-40B4-BE49-F238E27FC236}">
                      <a16:creationId xmlns="" xmlns:a16="http://schemas.microsoft.com/office/drawing/2014/main" id="{643E57B7-6DB0-4CCB-B162-EDCC6A1CD7BB}"/>
                    </a:ext>
                  </a:extLst>
                </p:cNvPr>
                <p:cNvSpPr>
                  <a:spLocks noChangeShapeType="1"/>
                </p:cNvSpPr>
                <p:nvPr/>
              </p:nvSpPr>
              <p:spPr bwMode="auto">
                <a:xfrm flipV="1">
                  <a:off x="3457576"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8" name="Line 32">
                  <a:extLst>
                    <a:ext uri="{FF2B5EF4-FFF2-40B4-BE49-F238E27FC236}">
                      <a16:creationId xmlns="" xmlns:a16="http://schemas.microsoft.com/office/drawing/2014/main" id="{96172416-096E-4B2A-9D09-F75A7A127ABC}"/>
                    </a:ext>
                  </a:extLst>
                </p:cNvPr>
                <p:cNvSpPr>
                  <a:spLocks noChangeShapeType="1"/>
                </p:cNvSpPr>
                <p:nvPr/>
              </p:nvSpPr>
              <p:spPr bwMode="auto">
                <a:xfrm flipV="1">
                  <a:off x="3457576"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69" name="Line 33">
                  <a:extLst>
                    <a:ext uri="{FF2B5EF4-FFF2-40B4-BE49-F238E27FC236}">
                      <a16:creationId xmlns="" xmlns:a16="http://schemas.microsoft.com/office/drawing/2014/main" id="{764F1418-CC91-4A18-8886-AB7282D2CCFF}"/>
                    </a:ext>
                  </a:extLst>
                </p:cNvPr>
                <p:cNvSpPr>
                  <a:spLocks noChangeShapeType="1"/>
                </p:cNvSpPr>
                <p:nvPr/>
              </p:nvSpPr>
              <p:spPr bwMode="auto">
                <a:xfrm flipV="1">
                  <a:off x="3370263"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70" name="Line 34">
                  <a:extLst>
                    <a:ext uri="{FF2B5EF4-FFF2-40B4-BE49-F238E27FC236}">
                      <a16:creationId xmlns="" xmlns:a16="http://schemas.microsoft.com/office/drawing/2014/main" id="{5CCEA16C-0CD7-485B-92F8-8297E803E22A}"/>
                    </a:ext>
                  </a:extLst>
                </p:cNvPr>
                <p:cNvSpPr>
                  <a:spLocks noChangeShapeType="1"/>
                </p:cNvSpPr>
                <p:nvPr/>
              </p:nvSpPr>
              <p:spPr bwMode="auto">
                <a:xfrm flipV="1">
                  <a:off x="3370263"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71" name="Line 35">
                  <a:extLst>
                    <a:ext uri="{FF2B5EF4-FFF2-40B4-BE49-F238E27FC236}">
                      <a16:creationId xmlns="" xmlns:a16="http://schemas.microsoft.com/office/drawing/2014/main" id="{6733BE17-9374-406F-B085-4D63B06C01DB}"/>
                    </a:ext>
                  </a:extLst>
                </p:cNvPr>
                <p:cNvSpPr>
                  <a:spLocks noChangeShapeType="1"/>
                </p:cNvSpPr>
                <p:nvPr/>
              </p:nvSpPr>
              <p:spPr bwMode="auto">
                <a:xfrm flipV="1">
                  <a:off x="3281363"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72" name="Line 36">
                  <a:extLst>
                    <a:ext uri="{FF2B5EF4-FFF2-40B4-BE49-F238E27FC236}">
                      <a16:creationId xmlns="" xmlns:a16="http://schemas.microsoft.com/office/drawing/2014/main" id="{F0DF477D-F4E6-47AD-BBDF-85BCB8A28587}"/>
                    </a:ext>
                  </a:extLst>
                </p:cNvPr>
                <p:cNvSpPr>
                  <a:spLocks noChangeShapeType="1"/>
                </p:cNvSpPr>
                <p:nvPr/>
              </p:nvSpPr>
              <p:spPr bwMode="auto">
                <a:xfrm flipV="1">
                  <a:off x="3281363"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73" name="Line 37">
                  <a:extLst>
                    <a:ext uri="{FF2B5EF4-FFF2-40B4-BE49-F238E27FC236}">
                      <a16:creationId xmlns="" xmlns:a16="http://schemas.microsoft.com/office/drawing/2014/main" id="{2A1550A5-100A-4E48-AB62-69DF12A5524C}"/>
                    </a:ext>
                  </a:extLst>
                </p:cNvPr>
                <p:cNvSpPr>
                  <a:spLocks noChangeShapeType="1"/>
                </p:cNvSpPr>
                <p:nvPr/>
              </p:nvSpPr>
              <p:spPr bwMode="auto">
                <a:xfrm flipV="1">
                  <a:off x="3194051"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74" name="Line 38">
                  <a:extLst>
                    <a:ext uri="{FF2B5EF4-FFF2-40B4-BE49-F238E27FC236}">
                      <a16:creationId xmlns="" xmlns:a16="http://schemas.microsoft.com/office/drawing/2014/main" id="{6D2B7490-1F1D-406E-AE4B-15DB54F778D2}"/>
                    </a:ext>
                  </a:extLst>
                </p:cNvPr>
                <p:cNvSpPr>
                  <a:spLocks noChangeShapeType="1"/>
                </p:cNvSpPr>
                <p:nvPr/>
              </p:nvSpPr>
              <p:spPr bwMode="auto">
                <a:xfrm flipV="1">
                  <a:off x="3194051" y="2774950"/>
                  <a:ext cx="0" cy="47625"/>
                </a:xfrm>
                <a:prstGeom prst="line">
                  <a:avLst/>
                </a:prstGeom>
                <a:noFill/>
                <a:ln w="11113"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grpSp>
        </p:grpSp>
      </p:grpSp>
      <p:grpSp>
        <p:nvGrpSpPr>
          <p:cNvPr id="175" name="Group 174">
            <a:extLst>
              <a:ext uri="{FF2B5EF4-FFF2-40B4-BE49-F238E27FC236}">
                <a16:creationId xmlns="" xmlns:a16="http://schemas.microsoft.com/office/drawing/2014/main" id="{4591824B-AF37-465E-B1B2-40E3895F2C17}"/>
              </a:ext>
            </a:extLst>
          </p:cNvPr>
          <p:cNvGrpSpPr/>
          <p:nvPr/>
        </p:nvGrpSpPr>
        <p:grpSpPr>
          <a:xfrm>
            <a:off x="2989380" y="3412978"/>
            <a:ext cx="628835" cy="628835"/>
            <a:chOff x="3001097" y="3268009"/>
            <a:chExt cx="628835" cy="628835"/>
          </a:xfrm>
        </p:grpSpPr>
        <p:sp>
          <p:nvSpPr>
            <p:cNvPr id="176" name="Oval 175">
              <a:extLst>
                <a:ext uri="{FF2B5EF4-FFF2-40B4-BE49-F238E27FC236}">
                  <a16:creationId xmlns="" xmlns:a16="http://schemas.microsoft.com/office/drawing/2014/main" id="{67994E40-FEC4-4364-A057-4EAFDCD3635A}"/>
                </a:ext>
              </a:extLst>
            </p:cNvPr>
            <p:cNvSpPr/>
            <p:nvPr/>
          </p:nvSpPr>
          <p:spPr>
            <a:xfrm>
              <a:off x="3001097" y="3268009"/>
              <a:ext cx="628835" cy="628835"/>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77" name="Group 176">
              <a:extLst>
                <a:ext uri="{FF2B5EF4-FFF2-40B4-BE49-F238E27FC236}">
                  <a16:creationId xmlns="" xmlns:a16="http://schemas.microsoft.com/office/drawing/2014/main" id="{ADDAFDBA-7ACF-4F54-B4B5-B57FAAE0893E}"/>
                </a:ext>
              </a:extLst>
            </p:cNvPr>
            <p:cNvGrpSpPr/>
            <p:nvPr/>
          </p:nvGrpSpPr>
          <p:grpSpPr>
            <a:xfrm>
              <a:off x="3105868" y="3433496"/>
              <a:ext cx="424658" cy="309373"/>
              <a:chOff x="2205038" y="1149350"/>
              <a:chExt cx="1095375" cy="863601"/>
            </a:xfrm>
          </p:grpSpPr>
          <p:sp>
            <p:nvSpPr>
              <p:cNvPr id="178" name="Freeform 5">
                <a:extLst>
                  <a:ext uri="{FF2B5EF4-FFF2-40B4-BE49-F238E27FC236}">
                    <a16:creationId xmlns="" xmlns:a16="http://schemas.microsoft.com/office/drawing/2014/main" id="{241C1EB7-F426-477C-9B0B-9FB79D44CA1F}"/>
                  </a:ext>
                </a:extLst>
              </p:cNvPr>
              <p:cNvSpPr>
                <a:spLocks/>
              </p:cNvSpPr>
              <p:nvPr/>
            </p:nvSpPr>
            <p:spPr bwMode="auto">
              <a:xfrm>
                <a:off x="2205038" y="1149350"/>
                <a:ext cx="639763" cy="611188"/>
              </a:xfrm>
              <a:custGeom>
                <a:avLst/>
                <a:gdLst>
                  <a:gd name="T0" fmla="*/ 677 w 677"/>
                  <a:gd name="T1" fmla="*/ 262 h 645"/>
                  <a:gd name="T2" fmla="*/ 677 w 677"/>
                  <a:gd name="T3" fmla="*/ 46 h 645"/>
                  <a:gd name="T4" fmla="*/ 631 w 677"/>
                  <a:gd name="T5" fmla="*/ 0 h 645"/>
                  <a:gd name="T6" fmla="*/ 48 w 677"/>
                  <a:gd name="T7" fmla="*/ 0 h 645"/>
                  <a:gd name="T8" fmla="*/ 2 w 677"/>
                  <a:gd name="T9" fmla="*/ 46 h 645"/>
                  <a:gd name="T10" fmla="*/ 2 w 677"/>
                  <a:gd name="T11" fmla="*/ 461 h 645"/>
                  <a:gd name="T12" fmla="*/ 45 w 677"/>
                  <a:gd name="T13" fmla="*/ 503 h 645"/>
                  <a:gd name="T14" fmla="*/ 114 w 677"/>
                  <a:gd name="T15" fmla="*/ 503 h 645"/>
                  <a:gd name="T16" fmla="*/ 114 w 677"/>
                  <a:gd name="T17" fmla="*/ 645 h 645"/>
                  <a:gd name="T18" fmla="*/ 256 w 677"/>
                  <a:gd name="T19" fmla="*/ 507 h 645"/>
                  <a:gd name="T20" fmla="*/ 484 w 677"/>
                  <a:gd name="T21" fmla="*/ 507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7" h="645">
                    <a:moveTo>
                      <a:pt x="677" y="262"/>
                    </a:moveTo>
                    <a:cubicBezTo>
                      <a:pt x="677" y="155"/>
                      <a:pt x="677" y="46"/>
                      <a:pt x="677" y="46"/>
                    </a:cubicBezTo>
                    <a:cubicBezTo>
                      <a:pt x="677" y="21"/>
                      <a:pt x="657" y="0"/>
                      <a:pt x="631" y="0"/>
                    </a:cubicBezTo>
                    <a:cubicBezTo>
                      <a:pt x="48" y="0"/>
                      <a:pt x="48" y="0"/>
                      <a:pt x="48" y="0"/>
                    </a:cubicBezTo>
                    <a:cubicBezTo>
                      <a:pt x="22" y="0"/>
                      <a:pt x="2" y="21"/>
                      <a:pt x="2" y="46"/>
                    </a:cubicBezTo>
                    <a:cubicBezTo>
                      <a:pt x="2" y="461"/>
                      <a:pt x="2" y="461"/>
                      <a:pt x="2" y="461"/>
                    </a:cubicBezTo>
                    <a:cubicBezTo>
                      <a:pt x="2" y="461"/>
                      <a:pt x="0" y="502"/>
                      <a:pt x="45" y="503"/>
                    </a:cubicBezTo>
                    <a:cubicBezTo>
                      <a:pt x="95" y="504"/>
                      <a:pt x="114" y="503"/>
                      <a:pt x="114" y="503"/>
                    </a:cubicBezTo>
                    <a:cubicBezTo>
                      <a:pt x="114" y="645"/>
                      <a:pt x="114" y="645"/>
                      <a:pt x="114" y="645"/>
                    </a:cubicBezTo>
                    <a:cubicBezTo>
                      <a:pt x="256" y="507"/>
                      <a:pt x="256" y="507"/>
                      <a:pt x="256" y="507"/>
                    </a:cubicBezTo>
                    <a:cubicBezTo>
                      <a:pt x="256" y="507"/>
                      <a:pt x="379" y="507"/>
                      <a:pt x="484" y="507"/>
                    </a:cubicBezTo>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79" name="Freeform 6">
                <a:extLst>
                  <a:ext uri="{FF2B5EF4-FFF2-40B4-BE49-F238E27FC236}">
                    <a16:creationId xmlns="" xmlns:a16="http://schemas.microsoft.com/office/drawing/2014/main" id="{FC31812E-5841-4793-B87D-FE0D6CF7C7B6}"/>
                  </a:ext>
                </a:extLst>
              </p:cNvPr>
              <p:cNvSpPr>
                <a:spLocks noEditPoints="1"/>
              </p:cNvSpPr>
              <p:nvPr/>
            </p:nvSpPr>
            <p:spPr bwMode="auto">
              <a:xfrm>
                <a:off x="2384425" y="1387475"/>
                <a:ext cx="282575" cy="179388"/>
              </a:xfrm>
              <a:custGeom>
                <a:avLst/>
                <a:gdLst>
                  <a:gd name="T0" fmla="*/ 214 w 299"/>
                  <a:gd name="T1" fmla="*/ 20 h 188"/>
                  <a:gd name="T2" fmla="*/ 279 w 299"/>
                  <a:gd name="T3" fmla="*/ 80 h 188"/>
                  <a:gd name="T4" fmla="*/ 279 w 299"/>
                  <a:gd name="T5" fmla="*/ 168 h 188"/>
                  <a:gd name="T6" fmla="*/ 20 w 299"/>
                  <a:gd name="T7" fmla="*/ 168 h 188"/>
                  <a:gd name="T8" fmla="*/ 20 w 299"/>
                  <a:gd name="T9" fmla="*/ 80 h 188"/>
                  <a:gd name="T10" fmla="*/ 85 w 299"/>
                  <a:gd name="T11" fmla="*/ 20 h 188"/>
                  <a:gd name="T12" fmla="*/ 214 w 299"/>
                  <a:gd name="T13" fmla="*/ 20 h 188"/>
                  <a:gd name="T14" fmla="*/ 214 w 299"/>
                  <a:gd name="T15" fmla="*/ 0 h 188"/>
                  <a:gd name="T16" fmla="*/ 85 w 299"/>
                  <a:gd name="T17" fmla="*/ 0 h 188"/>
                  <a:gd name="T18" fmla="*/ 0 w 299"/>
                  <a:gd name="T19" fmla="*/ 80 h 188"/>
                  <a:gd name="T20" fmla="*/ 0 w 299"/>
                  <a:gd name="T21" fmla="*/ 168 h 188"/>
                  <a:gd name="T22" fmla="*/ 20 w 299"/>
                  <a:gd name="T23" fmla="*/ 188 h 188"/>
                  <a:gd name="T24" fmla="*/ 279 w 299"/>
                  <a:gd name="T25" fmla="*/ 188 h 188"/>
                  <a:gd name="T26" fmla="*/ 299 w 299"/>
                  <a:gd name="T27" fmla="*/ 168 h 188"/>
                  <a:gd name="T28" fmla="*/ 299 w 299"/>
                  <a:gd name="T29" fmla="*/ 80 h 188"/>
                  <a:gd name="T30" fmla="*/ 214 w 299"/>
                  <a:gd name="T3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9" h="188">
                    <a:moveTo>
                      <a:pt x="214" y="20"/>
                    </a:moveTo>
                    <a:cubicBezTo>
                      <a:pt x="253" y="20"/>
                      <a:pt x="279" y="46"/>
                      <a:pt x="279" y="80"/>
                    </a:cubicBezTo>
                    <a:cubicBezTo>
                      <a:pt x="279" y="168"/>
                      <a:pt x="279" y="168"/>
                      <a:pt x="279" y="168"/>
                    </a:cubicBezTo>
                    <a:cubicBezTo>
                      <a:pt x="20" y="168"/>
                      <a:pt x="20" y="168"/>
                      <a:pt x="20" y="168"/>
                    </a:cubicBezTo>
                    <a:cubicBezTo>
                      <a:pt x="20" y="80"/>
                      <a:pt x="20" y="80"/>
                      <a:pt x="20" y="80"/>
                    </a:cubicBezTo>
                    <a:cubicBezTo>
                      <a:pt x="20" y="46"/>
                      <a:pt x="46" y="20"/>
                      <a:pt x="85" y="20"/>
                    </a:cubicBezTo>
                    <a:cubicBezTo>
                      <a:pt x="214" y="20"/>
                      <a:pt x="214" y="20"/>
                      <a:pt x="214" y="20"/>
                    </a:cubicBezTo>
                    <a:moveTo>
                      <a:pt x="214" y="0"/>
                    </a:moveTo>
                    <a:cubicBezTo>
                      <a:pt x="85" y="0"/>
                      <a:pt x="85" y="0"/>
                      <a:pt x="85" y="0"/>
                    </a:cubicBezTo>
                    <a:cubicBezTo>
                      <a:pt x="36" y="0"/>
                      <a:pt x="0" y="34"/>
                      <a:pt x="0" y="80"/>
                    </a:cubicBezTo>
                    <a:cubicBezTo>
                      <a:pt x="0" y="168"/>
                      <a:pt x="0" y="168"/>
                      <a:pt x="0" y="168"/>
                    </a:cubicBezTo>
                    <a:cubicBezTo>
                      <a:pt x="0" y="179"/>
                      <a:pt x="9" y="188"/>
                      <a:pt x="20" y="188"/>
                    </a:cubicBezTo>
                    <a:cubicBezTo>
                      <a:pt x="279" y="188"/>
                      <a:pt x="279" y="188"/>
                      <a:pt x="279" y="188"/>
                    </a:cubicBezTo>
                    <a:cubicBezTo>
                      <a:pt x="290" y="188"/>
                      <a:pt x="299" y="179"/>
                      <a:pt x="299" y="168"/>
                    </a:cubicBezTo>
                    <a:cubicBezTo>
                      <a:pt x="299" y="80"/>
                      <a:pt x="299" y="80"/>
                      <a:pt x="299" y="80"/>
                    </a:cubicBezTo>
                    <a:cubicBezTo>
                      <a:pt x="299" y="34"/>
                      <a:pt x="263" y="0"/>
                      <a:pt x="21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0" name="Freeform 7">
                <a:extLst>
                  <a:ext uri="{FF2B5EF4-FFF2-40B4-BE49-F238E27FC236}">
                    <a16:creationId xmlns="" xmlns:a16="http://schemas.microsoft.com/office/drawing/2014/main" id="{43139446-9DF6-46E9-946C-39E8BF1E1781}"/>
                  </a:ext>
                </a:extLst>
              </p:cNvPr>
              <p:cNvSpPr>
                <a:spLocks noEditPoints="1"/>
              </p:cNvSpPr>
              <p:nvPr/>
            </p:nvSpPr>
            <p:spPr bwMode="auto">
              <a:xfrm>
                <a:off x="2447925" y="1212850"/>
                <a:ext cx="157163" cy="157163"/>
              </a:xfrm>
              <a:custGeom>
                <a:avLst/>
                <a:gdLst>
                  <a:gd name="T0" fmla="*/ 82 w 165"/>
                  <a:gd name="T1" fmla="*/ 20 h 166"/>
                  <a:gd name="T2" fmla="*/ 145 w 165"/>
                  <a:gd name="T3" fmla="*/ 83 h 166"/>
                  <a:gd name="T4" fmla="*/ 82 w 165"/>
                  <a:gd name="T5" fmla="*/ 146 h 166"/>
                  <a:gd name="T6" fmla="*/ 20 w 165"/>
                  <a:gd name="T7" fmla="*/ 83 h 166"/>
                  <a:gd name="T8" fmla="*/ 82 w 165"/>
                  <a:gd name="T9" fmla="*/ 20 h 166"/>
                  <a:gd name="T10" fmla="*/ 82 w 165"/>
                  <a:gd name="T11" fmla="*/ 0 h 166"/>
                  <a:gd name="T12" fmla="*/ 0 w 165"/>
                  <a:gd name="T13" fmla="*/ 83 h 166"/>
                  <a:gd name="T14" fmla="*/ 82 w 165"/>
                  <a:gd name="T15" fmla="*/ 166 h 166"/>
                  <a:gd name="T16" fmla="*/ 165 w 165"/>
                  <a:gd name="T17" fmla="*/ 83 h 166"/>
                  <a:gd name="T18" fmla="*/ 82 w 165"/>
                  <a:gd name="T19"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6">
                    <a:moveTo>
                      <a:pt x="82" y="20"/>
                    </a:moveTo>
                    <a:cubicBezTo>
                      <a:pt x="117" y="20"/>
                      <a:pt x="145" y="48"/>
                      <a:pt x="145" y="83"/>
                    </a:cubicBezTo>
                    <a:cubicBezTo>
                      <a:pt x="145" y="117"/>
                      <a:pt x="117" y="146"/>
                      <a:pt x="82" y="146"/>
                    </a:cubicBezTo>
                    <a:cubicBezTo>
                      <a:pt x="48" y="146"/>
                      <a:pt x="20" y="117"/>
                      <a:pt x="20" y="83"/>
                    </a:cubicBezTo>
                    <a:cubicBezTo>
                      <a:pt x="20" y="48"/>
                      <a:pt x="48" y="20"/>
                      <a:pt x="82" y="20"/>
                    </a:cubicBezTo>
                    <a:moveTo>
                      <a:pt x="82" y="0"/>
                    </a:moveTo>
                    <a:cubicBezTo>
                      <a:pt x="37" y="0"/>
                      <a:pt x="0" y="37"/>
                      <a:pt x="0" y="83"/>
                    </a:cubicBezTo>
                    <a:cubicBezTo>
                      <a:pt x="0" y="128"/>
                      <a:pt x="37" y="166"/>
                      <a:pt x="82" y="166"/>
                    </a:cubicBezTo>
                    <a:cubicBezTo>
                      <a:pt x="128" y="166"/>
                      <a:pt x="165" y="128"/>
                      <a:pt x="165" y="83"/>
                    </a:cubicBezTo>
                    <a:cubicBezTo>
                      <a:pt x="165" y="37"/>
                      <a:pt x="128" y="0"/>
                      <a:pt x="8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1" name="Line 8">
                <a:extLst>
                  <a:ext uri="{FF2B5EF4-FFF2-40B4-BE49-F238E27FC236}">
                    <a16:creationId xmlns="" xmlns:a16="http://schemas.microsoft.com/office/drawing/2014/main" id="{B317C4A9-E338-402A-96E6-96E4BB504B8B}"/>
                  </a:ext>
                </a:extLst>
              </p:cNvPr>
              <p:cNvSpPr>
                <a:spLocks noChangeShapeType="1"/>
              </p:cNvSpPr>
              <p:nvPr/>
            </p:nvSpPr>
            <p:spPr bwMode="auto">
              <a:xfrm>
                <a:off x="2457450" y="1479550"/>
                <a:ext cx="0" cy="7461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2" name="Line 9">
                <a:extLst>
                  <a:ext uri="{FF2B5EF4-FFF2-40B4-BE49-F238E27FC236}">
                    <a16:creationId xmlns="" xmlns:a16="http://schemas.microsoft.com/office/drawing/2014/main" id="{4A58314E-0BEA-46F8-9ADD-B5E509868EC4}"/>
                  </a:ext>
                </a:extLst>
              </p:cNvPr>
              <p:cNvSpPr>
                <a:spLocks noChangeShapeType="1"/>
              </p:cNvSpPr>
              <p:nvPr/>
            </p:nvSpPr>
            <p:spPr bwMode="auto">
              <a:xfrm>
                <a:off x="2597150" y="1479550"/>
                <a:ext cx="0" cy="74613"/>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3" name="Freeform 10">
                <a:extLst>
                  <a:ext uri="{FF2B5EF4-FFF2-40B4-BE49-F238E27FC236}">
                    <a16:creationId xmlns="" xmlns:a16="http://schemas.microsoft.com/office/drawing/2014/main" id="{B507CC33-920C-4575-A2FF-8C4AF155A23A}"/>
                  </a:ext>
                </a:extLst>
              </p:cNvPr>
              <p:cNvSpPr>
                <a:spLocks/>
              </p:cNvSpPr>
              <p:nvPr/>
            </p:nvSpPr>
            <p:spPr bwMode="auto">
              <a:xfrm>
                <a:off x="2660650" y="1401763"/>
                <a:ext cx="639763" cy="611188"/>
              </a:xfrm>
              <a:custGeom>
                <a:avLst/>
                <a:gdLst>
                  <a:gd name="T0" fmla="*/ 0 w 677"/>
                  <a:gd name="T1" fmla="*/ 46 h 645"/>
                  <a:gd name="T2" fmla="*/ 0 w 677"/>
                  <a:gd name="T3" fmla="*/ 460 h 645"/>
                  <a:gd name="T4" fmla="*/ 46 w 677"/>
                  <a:gd name="T5" fmla="*/ 506 h 645"/>
                  <a:gd name="T6" fmla="*/ 421 w 677"/>
                  <a:gd name="T7" fmla="*/ 506 h 645"/>
                  <a:gd name="T8" fmla="*/ 563 w 677"/>
                  <a:gd name="T9" fmla="*/ 645 h 645"/>
                  <a:gd name="T10" fmla="*/ 563 w 677"/>
                  <a:gd name="T11" fmla="*/ 503 h 645"/>
                  <a:gd name="T12" fmla="*/ 632 w 677"/>
                  <a:gd name="T13" fmla="*/ 503 h 645"/>
                  <a:gd name="T14" fmla="*/ 675 w 677"/>
                  <a:gd name="T15" fmla="*/ 460 h 645"/>
                  <a:gd name="T16" fmla="*/ 675 w 677"/>
                  <a:gd name="T17" fmla="*/ 46 h 645"/>
                  <a:gd name="T18" fmla="*/ 629 w 677"/>
                  <a:gd name="T19" fmla="*/ 0 h 645"/>
                  <a:gd name="T20" fmla="*/ 46 w 677"/>
                  <a:gd name="T21" fmla="*/ 0 h 645"/>
                  <a:gd name="T22" fmla="*/ 0 w 677"/>
                  <a:gd name="T23" fmla="*/ 46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77" h="645">
                    <a:moveTo>
                      <a:pt x="0" y="46"/>
                    </a:moveTo>
                    <a:cubicBezTo>
                      <a:pt x="0" y="460"/>
                      <a:pt x="0" y="460"/>
                      <a:pt x="0" y="460"/>
                    </a:cubicBezTo>
                    <a:cubicBezTo>
                      <a:pt x="0" y="486"/>
                      <a:pt x="20" y="506"/>
                      <a:pt x="46" y="506"/>
                    </a:cubicBezTo>
                    <a:cubicBezTo>
                      <a:pt x="421" y="506"/>
                      <a:pt x="421" y="506"/>
                      <a:pt x="421" y="506"/>
                    </a:cubicBezTo>
                    <a:cubicBezTo>
                      <a:pt x="563" y="645"/>
                      <a:pt x="563" y="645"/>
                      <a:pt x="563" y="645"/>
                    </a:cubicBezTo>
                    <a:cubicBezTo>
                      <a:pt x="563" y="503"/>
                      <a:pt x="563" y="503"/>
                      <a:pt x="563" y="503"/>
                    </a:cubicBezTo>
                    <a:cubicBezTo>
                      <a:pt x="563" y="503"/>
                      <a:pt x="582" y="504"/>
                      <a:pt x="632" y="503"/>
                    </a:cubicBezTo>
                    <a:cubicBezTo>
                      <a:pt x="677" y="502"/>
                      <a:pt x="675" y="460"/>
                      <a:pt x="675" y="460"/>
                    </a:cubicBezTo>
                    <a:cubicBezTo>
                      <a:pt x="675" y="46"/>
                      <a:pt x="675" y="46"/>
                      <a:pt x="675" y="46"/>
                    </a:cubicBezTo>
                    <a:cubicBezTo>
                      <a:pt x="675" y="21"/>
                      <a:pt x="655" y="0"/>
                      <a:pt x="629" y="0"/>
                    </a:cubicBezTo>
                    <a:cubicBezTo>
                      <a:pt x="46" y="0"/>
                      <a:pt x="46" y="0"/>
                      <a:pt x="46" y="0"/>
                    </a:cubicBezTo>
                    <a:cubicBezTo>
                      <a:pt x="20" y="0"/>
                      <a:pt x="0" y="21"/>
                      <a:pt x="0" y="46"/>
                    </a:cubicBezTo>
                    <a:close/>
                  </a:path>
                </a:pathLst>
              </a:custGeom>
              <a:noFill/>
              <a:ln w="1270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4" name="Freeform 11">
                <a:extLst>
                  <a:ext uri="{FF2B5EF4-FFF2-40B4-BE49-F238E27FC236}">
                    <a16:creationId xmlns="" xmlns:a16="http://schemas.microsoft.com/office/drawing/2014/main" id="{DCD46DAE-4EE1-47B8-8BC1-70B706BA1E2E}"/>
                  </a:ext>
                </a:extLst>
              </p:cNvPr>
              <p:cNvSpPr>
                <a:spLocks noEditPoints="1"/>
              </p:cNvSpPr>
              <p:nvPr/>
            </p:nvSpPr>
            <p:spPr bwMode="auto">
              <a:xfrm>
                <a:off x="2838450" y="1643063"/>
                <a:ext cx="282575" cy="177800"/>
              </a:xfrm>
              <a:custGeom>
                <a:avLst/>
                <a:gdLst>
                  <a:gd name="T0" fmla="*/ 214 w 299"/>
                  <a:gd name="T1" fmla="*/ 20 h 188"/>
                  <a:gd name="T2" fmla="*/ 279 w 299"/>
                  <a:gd name="T3" fmla="*/ 79 h 188"/>
                  <a:gd name="T4" fmla="*/ 279 w 299"/>
                  <a:gd name="T5" fmla="*/ 168 h 188"/>
                  <a:gd name="T6" fmla="*/ 20 w 299"/>
                  <a:gd name="T7" fmla="*/ 168 h 188"/>
                  <a:gd name="T8" fmla="*/ 20 w 299"/>
                  <a:gd name="T9" fmla="*/ 79 h 188"/>
                  <a:gd name="T10" fmla="*/ 85 w 299"/>
                  <a:gd name="T11" fmla="*/ 20 h 188"/>
                  <a:gd name="T12" fmla="*/ 214 w 299"/>
                  <a:gd name="T13" fmla="*/ 20 h 188"/>
                  <a:gd name="T14" fmla="*/ 214 w 299"/>
                  <a:gd name="T15" fmla="*/ 0 h 188"/>
                  <a:gd name="T16" fmla="*/ 85 w 299"/>
                  <a:gd name="T17" fmla="*/ 0 h 188"/>
                  <a:gd name="T18" fmla="*/ 0 w 299"/>
                  <a:gd name="T19" fmla="*/ 79 h 188"/>
                  <a:gd name="T20" fmla="*/ 0 w 299"/>
                  <a:gd name="T21" fmla="*/ 168 h 188"/>
                  <a:gd name="T22" fmla="*/ 20 w 299"/>
                  <a:gd name="T23" fmla="*/ 188 h 188"/>
                  <a:gd name="T24" fmla="*/ 279 w 299"/>
                  <a:gd name="T25" fmla="*/ 188 h 188"/>
                  <a:gd name="T26" fmla="*/ 299 w 299"/>
                  <a:gd name="T27" fmla="*/ 168 h 188"/>
                  <a:gd name="T28" fmla="*/ 299 w 299"/>
                  <a:gd name="T29" fmla="*/ 79 h 188"/>
                  <a:gd name="T30" fmla="*/ 214 w 299"/>
                  <a:gd name="T3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9" h="188">
                    <a:moveTo>
                      <a:pt x="214" y="20"/>
                    </a:moveTo>
                    <a:cubicBezTo>
                      <a:pt x="253" y="20"/>
                      <a:pt x="279" y="46"/>
                      <a:pt x="279" y="79"/>
                    </a:cubicBezTo>
                    <a:cubicBezTo>
                      <a:pt x="279" y="168"/>
                      <a:pt x="279" y="168"/>
                      <a:pt x="279" y="168"/>
                    </a:cubicBezTo>
                    <a:cubicBezTo>
                      <a:pt x="20" y="168"/>
                      <a:pt x="20" y="168"/>
                      <a:pt x="20" y="168"/>
                    </a:cubicBezTo>
                    <a:cubicBezTo>
                      <a:pt x="20" y="79"/>
                      <a:pt x="20" y="79"/>
                      <a:pt x="20" y="79"/>
                    </a:cubicBezTo>
                    <a:cubicBezTo>
                      <a:pt x="20" y="46"/>
                      <a:pt x="46" y="20"/>
                      <a:pt x="85" y="20"/>
                    </a:cubicBezTo>
                    <a:cubicBezTo>
                      <a:pt x="214" y="20"/>
                      <a:pt x="214" y="20"/>
                      <a:pt x="214" y="20"/>
                    </a:cubicBezTo>
                    <a:moveTo>
                      <a:pt x="214" y="0"/>
                    </a:moveTo>
                    <a:cubicBezTo>
                      <a:pt x="85" y="0"/>
                      <a:pt x="85" y="0"/>
                      <a:pt x="85" y="0"/>
                    </a:cubicBezTo>
                    <a:cubicBezTo>
                      <a:pt x="36" y="0"/>
                      <a:pt x="0" y="33"/>
                      <a:pt x="0" y="79"/>
                    </a:cubicBezTo>
                    <a:cubicBezTo>
                      <a:pt x="0" y="168"/>
                      <a:pt x="0" y="168"/>
                      <a:pt x="0" y="168"/>
                    </a:cubicBezTo>
                    <a:cubicBezTo>
                      <a:pt x="0" y="179"/>
                      <a:pt x="9" y="188"/>
                      <a:pt x="20" y="188"/>
                    </a:cubicBezTo>
                    <a:cubicBezTo>
                      <a:pt x="279" y="188"/>
                      <a:pt x="279" y="188"/>
                      <a:pt x="279" y="188"/>
                    </a:cubicBezTo>
                    <a:cubicBezTo>
                      <a:pt x="290" y="188"/>
                      <a:pt x="299" y="179"/>
                      <a:pt x="299" y="168"/>
                    </a:cubicBezTo>
                    <a:cubicBezTo>
                      <a:pt x="299" y="79"/>
                      <a:pt x="299" y="79"/>
                      <a:pt x="299" y="79"/>
                    </a:cubicBezTo>
                    <a:cubicBezTo>
                      <a:pt x="299" y="33"/>
                      <a:pt x="263" y="0"/>
                      <a:pt x="214"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5" name="Freeform 12">
                <a:extLst>
                  <a:ext uri="{FF2B5EF4-FFF2-40B4-BE49-F238E27FC236}">
                    <a16:creationId xmlns="" xmlns:a16="http://schemas.microsoft.com/office/drawing/2014/main" id="{06B42CB1-9E54-4E74-9A4A-9F7D53B5230E}"/>
                  </a:ext>
                </a:extLst>
              </p:cNvPr>
              <p:cNvSpPr>
                <a:spLocks noEditPoints="1"/>
              </p:cNvSpPr>
              <p:nvPr/>
            </p:nvSpPr>
            <p:spPr bwMode="auto">
              <a:xfrm>
                <a:off x="2903538" y="1468438"/>
                <a:ext cx="155575" cy="155575"/>
              </a:xfrm>
              <a:custGeom>
                <a:avLst/>
                <a:gdLst>
                  <a:gd name="T0" fmla="*/ 82 w 165"/>
                  <a:gd name="T1" fmla="*/ 20 h 165"/>
                  <a:gd name="T2" fmla="*/ 145 w 165"/>
                  <a:gd name="T3" fmla="*/ 83 h 165"/>
                  <a:gd name="T4" fmla="*/ 82 w 165"/>
                  <a:gd name="T5" fmla="*/ 145 h 165"/>
                  <a:gd name="T6" fmla="*/ 20 w 165"/>
                  <a:gd name="T7" fmla="*/ 83 h 165"/>
                  <a:gd name="T8" fmla="*/ 82 w 165"/>
                  <a:gd name="T9" fmla="*/ 20 h 165"/>
                  <a:gd name="T10" fmla="*/ 82 w 165"/>
                  <a:gd name="T11" fmla="*/ 0 h 165"/>
                  <a:gd name="T12" fmla="*/ 0 w 165"/>
                  <a:gd name="T13" fmla="*/ 83 h 165"/>
                  <a:gd name="T14" fmla="*/ 82 w 165"/>
                  <a:gd name="T15" fmla="*/ 165 h 165"/>
                  <a:gd name="T16" fmla="*/ 165 w 165"/>
                  <a:gd name="T17" fmla="*/ 83 h 165"/>
                  <a:gd name="T18" fmla="*/ 82 w 165"/>
                  <a:gd name="T19"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5" h="165">
                    <a:moveTo>
                      <a:pt x="82" y="20"/>
                    </a:moveTo>
                    <a:cubicBezTo>
                      <a:pt x="117" y="20"/>
                      <a:pt x="145" y="48"/>
                      <a:pt x="145" y="83"/>
                    </a:cubicBezTo>
                    <a:cubicBezTo>
                      <a:pt x="145" y="117"/>
                      <a:pt x="117" y="145"/>
                      <a:pt x="82" y="145"/>
                    </a:cubicBezTo>
                    <a:cubicBezTo>
                      <a:pt x="48" y="145"/>
                      <a:pt x="20" y="117"/>
                      <a:pt x="20" y="83"/>
                    </a:cubicBezTo>
                    <a:cubicBezTo>
                      <a:pt x="20" y="48"/>
                      <a:pt x="48" y="20"/>
                      <a:pt x="82" y="20"/>
                    </a:cubicBezTo>
                    <a:moveTo>
                      <a:pt x="82" y="0"/>
                    </a:moveTo>
                    <a:cubicBezTo>
                      <a:pt x="37" y="0"/>
                      <a:pt x="0" y="37"/>
                      <a:pt x="0" y="83"/>
                    </a:cubicBezTo>
                    <a:cubicBezTo>
                      <a:pt x="0" y="128"/>
                      <a:pt x="37" y="165"/>
                      <a:pt x="82" y="165"/>
                    </a:cubicBezTo>
                    <a:cubicBezTo>
                      <a:pt x="128" y="165"/>
                      <a:pt x="165" y="128"/>
                      <a:pt x="165" y="83"/>
                    </a:cubicBezTo>
                    <a:cubicBezTo>
                      <a:pt x="165" y="37"/>
                      <a:pt x="128" y="0"/>
                      <a:pt x="82" y="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6" name="Line 13">
                <a:extLst>
                  <a:ext uri="{FF2B5EF4-FFF2-40B4-BE49-F238E27FC236}">
                    <a16:creationId xmlns="" xmlns:a16="http://schemas.microsoft.com/office/drawing/2014/main" id="{1A5C70D0-A7EC-4083-8E7E-96437C8C0DAD}"/>
                  </a:ext>
                </a:extLst>
              </p:cNvPr>
              <p:cNvSpPr>
                <a:spLocks noChangeShapeType="1"/>
              </p:cNvSpPr>
              <p:nvPr/>
            </p:nvSpPr>
            <p:spPr bwMode="auto">
              <a:xfrm>
                <a:off x="2911475" y="1735138"/>
                <a:ext cx="0" cy="7302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sp>
            <p:nvSpPr>
              <p:cNvPr id="187" name="Line 14">
                <a:extLst>
                  <a:ext uri="{FF2B5EF4-FFF2-40B4-BE49-F238E27FC236}">
                    <a16:creationId xmlns="" xmlns:a16="http://schemas.microsoft.com/office/drawing/2014/main" id="{EB8B155B-F59F-497E-A1E3-28BBECA7CA15}"/>
                  </a:ext>
                </a:extLst>
              </p:cNvPr>
              <p:cNvSpPr>
                <a:spLocks noChangeShapeType="1"/>
              </p:cNvSpPr>
              <p:nvPr/>
            </p:nvSpPr>
            <p:spPr bwMode="auto">
              <a:xfrm>
                <a:off x="3051175" y="1735138"/>
                <a:ext cx="0" cy="73025"/>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defTabSz="914243"/>
                <a:endParaRPr lang="en-US" sz="1600" dirty="0">
                  <a:solidFill>
                    <a:srgbClr val="000000"/>
                  </a:solidFill>
                </a:endParaRPr>
              </a:p>
            </p:txBody>
          </p:sp>
        </p:grpSp>
      </p:grpSp>
      <p:sp>
        <p:nvSpPr>
          <p:cNvPr id="188" name="TextBox 187">
            <a:extLst>
              <a:ext uri="{FF2B5EF4-FFF2-40B4-BE49-F238E27FC236}">
                <a16:creationId xmlns="" xmlns:a16="http://schemas.microsoft.com/office/drawing/2014/main" id="{1464E252-9513-4858-9460-0EAF02BB46B9}"/>
              </a:ext>
            </a:extLst>
          </p:cNvPr>
          <p:cNvSpPr txBox="1"/>
          <p:nvPr/>
        </p:nvSpPr>
        <p:spPr>
          <a:xfrm>
            <a:off x="6388318" y="4068636"/>
            <a:ext cx="1405814" cy="424726"/>
          </a:xfrm>
          <a:prstGeom prst="rect">
            <a:avLst/>
          </a:prstGeom>
          <a:noFill/>
        </p:spPr>
        <p:txBody>
          <a:bodyPr wrap="square" lIns="91420" tIns="45711" rIns="91420" bIns="45711" rtlCol="0">
            <a:spAutoFit/>
          </a:bodyPr>
          <a:lstStyle/>
          <a:p>
            <a:pPr algn="ctr" defTabSz="914243">
              <a:lnSpc>
                <a:spcPct val="90000"/>
              </a:lnSpc>
            </a:pPr>
            <a:r>
              <a:rPr lang="en-US" sz="1200" dirty="0">
                <a:solidFill>
                  <a:srgbClr val="4ABED4">
                    <a:lumMod val="75000"/>
                  </a:srgbClr>
                </a:solidFill>
                <a:cs typeface="Arial" charset="0"/>
              </a:rPr>
              <a:t>Technical sales and support</a:t>
            </a:r>
          </a:p>
        </p:txBody>
      </p:sp>
      <p:sp>
        <p:nvSpPr>
          <p:cNvPr id="192" name="TextBox 191">
            <a:extLst>
              <a:ext uri="{FF2B5EF4-FFF2-40B4-BE49-F238E27FC236}">
                <a16:creationId xmlns="" xmlns:a16="http://schemas.microsoft.com/office/drawing/2014/main" id="{7E2E837A-462F-4EDA-85B9-D47356F06F8C}"/>
              </a:ext>
            </a:extLst>
          </p:cNvPr>
          <p:cNvSpPr txBox="1"/>
          <p:nvPr/>
        </p:nvSpPr>
        <p:spPr>
          <a:xfrm>
            <a:off x="5404686" y="4052732"/>
            <a:ext cx="1070309" cy="276993"/>
          </a:xfrm>
          <a:prstGeom prst="rect">
            <a:avLst/>
          </a:prstGeom>
          <a:noFill/>
        </p:spPr>
        <p:txBody>
          <a:bodyPr wrap="square" lIns="91420" tIns="45711" rIns="91420" bIns="45711" rtlCol="0">
            <a:spAutoFit/>
          </a:bodyPr>
          <a:lstStyle/>
          <a:p>
            <a:pPr algn="ctr" defTabSz="914243"/>
            <a:r>
              <a:rPr lang="en-US" sz="1200" dirty="0">
                <a:solidFill>
                  <a:srgbClr val="404040"/>
                </a:solidFill>
                <a:cs typeface="Arial" charset="0"/>
              </a:rPr>
              <a:t>Training</a:t>
            </a:r>
          </a:p>
        </p:txBody>
      </p:sp>
      <p:grpSp>
        <p:nvGrpSpPr>
          <p:cNvPr id="8" name="Group 7">
            <a:extLst>
              <a:ext uri="{FF2B5EF4-FFF2-40B4-BE49-F238E27FC236}">
                <a16:creationId xmlns="" xmlns:a16="http://schemas.microsoft.com/office/drawing/2014/main" id="{B7901C33-E497-4647-AE50-5BD0982D1247}"/>
              </a:ext>
            </a:extLst>
          </p:cNvPr>
          <p:cNvGrpSpPr/>
          <p:nvPr/>
        </p:nvGrpSpPr>
        <p:grpSpPr>
          <a:xfrm>
            <a:off x="1597891" y="3412972"/>
            <a:ext cx="1070309" cy="1074626"/>
            <a:chOff x="443683" y="3412972"/>
            <a:chExt cx="1070309" cy="1074626"/>
          </a:xfrm>
        </p:grpSpPr>
        <p:sp>
          <p:nvSpPr>
            <p:cNvPr id="193" name="TextBox 192">
              <a:extLst>
                <a:ext uri="{FF2B5EF4-FFF2-40B4-BE49-F238E27FC236}">
                  <a16:creationId xmlns="" xmlns:a16="http://schemas.microsoft.com/office/drawing/2014/main" id="{50A10C0E-C99A-496B-9FA0-04E638474729}"/>
                </a:ext>
              </a:extLst>
            </p:cNvPr>
            <p:cNvSpPr txBox="1"/>
            <p:nvPr/>
          </p:nvSpPr>
          <p:spPr>
            <a:xfrm>
              <a:off x="443683" y="4062872"/>
              <a:ext cx="1070309" cy="424726"/>
            </a:xfrm>
            <a:prstGeom prst="rect">
              <a:avLst/>
            </a:prstGeom>
            <a:noFill/>
          </p:spPr>
          <p:txBody>
            <a:bodyPr wrap="square" lIns="91432" tIns="45717" rIns="91432" bIns="45717" rtlCol="0">
              <a:spAutoFit/>
            </a:bodyPr>
            <a:lstStyle/>
            <a:p>
              <a:pPr algn="ctr" defTabSz="914243">
                <a:lnSpc>
                  <a:spcPct val="90000"/>
                </a:lnSpc>
              </a:pPr>
              <a:r>
                <a:rPr lang="en-US" sz="1200" dirty="0">
                  <a:solidFill>
                    <a:srgbClr val="404040"/>
                  </a:solidFill>
                  <a:cs typeface="Arial" charset="0"/>
                </a:rPr>
                <a:t>Reference designs</a:t>
              </a:r>
            </a:p>
          </p:txBody>
        </p:sp>
        <p:grpSp>
          <p:nvGrpSpPr>
            <p:cNvPr id="194" name="Group 193">
              <a:extLst>
                <a:ext uri="{FF2B5EF4-FFF2-40B4-BE49-F238E27FC236}">
                  <a16:creationId xmlns="" xmlns:a16="http://schemas.microsoft.com/office/drawing/2014/main" id="{E947FD62-53CD-4CA8-A390-030463A6327C}"/>
                </a:ext>
              </a:extLst>
            </p:cNvPr>
            <p:cNvGrpSpPr/>
            <p:nvPr/>
          </p:nvGrpSpPr>
          <p:grpSpPr>
            <a:xfrm>
              <a:off x="690529" y="3412972"/>
              <a:ext cx="628835" cy="628835"/>
              <a:chOff x="690529" y="3268009"/>
              <a:chExt cx="628835" cy="628835"/>
            </a:xfrm>
          </p:grpSpPr>
          <p:sp>
            <p:nvSpPr>
              <p:cNvPr id="195" name="Oval 194">
                <a:extLst>
                  <a:ext uri="{FF2B5EF4-FFF2-40B4-BE49-F238E27FC236}">
                    <a16:creationId xmlns="" xmlns:a16="http://schemas.microsoft.com/office/drawing/2014/main" id="{C21C68B9-F7AF-45A8-9F96-00D73E26C9D2}"/>
                  </a:ext>
                </a:extLst>
              </p:cNvPr>
              <p:cNvSpPr/>
              <p:nvPr/>
            </p:nvSpPr>
            <p:spPr>
              <a:xfrm>
                <a:off x="690529" y="3268009"/>
                <a:ext cx="628835" cy="628835"/>
              </a:xfrm>
              <a:prstGeom prst="ellipse">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96" name="Group 195">
                <a:extLst>
                  <a:ext uri="{FF2B5EF4-FFF2-40B4-BE49-F238E27FC236}">
                    <a16:creationId xmlns="" xmlns:a16="http://schemas.microsoft.com/office/drawing/2014/main" id="{62E2C19D-0B8D-49C1-B8EC-AC646C6E456E}"/>
                  </a:ext>
                </a:extLst>
              </p:cNvPr>
              <p:cNvGrpSpPr/>
              <p:nvPr/>
            </p:nvGrpSpPr>
            <p:grpSpPr>
              <a:xfrm>
                <a:off x="787691" y="3408702"/>
                <a:ext cx="421440" cy="349755"/>
                <a:chOff x="3270624" y="3310736"/>
                <a:chExt cx="471497" cy="391297"/>
              </a:xfrm>
            </p:grpSpPr>
            <p:sp>
              <p:nvSpPr>
                <p:cNvPr id="197" name="Freeform 99">
                  <a:extLst>
                    <a:ext uri="{FF2B5EF4-FFF2-40B4-BE49-F238E27FC236}">
                      <a16:creationId xmlns="" xmlns:a16="http://schemas.microsoft.com/office/drawing/2014/main" id="{A340301E-16B8-4ADF-AC43-B1D5B6B6558B}"/>
                    </a:ext>
                  </a:extLst>
                </p:cNvPr>
                <p:cNvSpPr>
                  <a:spLocks noEditPoints="1"/>
                </p:cNvSpPr>
                <p:nvPr/>
              </p:nvSpPr>
              <p:spPr bwMode="auto">
                <a:xfrm>
                  <a:off x="3270624" y="3310736"/>
                  <a:ext cx="198654" cy="195802"/>
                </a:xfrm>
                <a:custGeom>
                  <a:avLst/>
                  <a:gdLst>
                    <a:gd name="T0" fmla="*/ 408 w 408"/>
                    <a:gd name="T1" fmla="*/ 221 h 401"/>
                    <a:gd name="T2" fmla="*/ 408 w 408"/>
                    <a:gd name="T3" fmla="*/ 181 h 401"/>
                    <a:gd name="T4" fmla="*/ 368 w 408"/>
                    <a:gd name="T5" fmla="*/ 173 h 401"/>
                    <a:gd name="T6" fmla="*/ 353 w 408"/>
                    <a:gd name="T7" fmla="*/ 127 h 401"/>
                    <a:gd name="T8" fmla="*/ 381 w 408"/>
                    <a:gd name="T9" fmla="*/ 97 h 401"/>
                    <a:gd name="T10" fmla="*/ 358 w 408"/>
                    <a:gd name="T11" fmla="*/ 65 h 401"/>
                    <a:gd name="T12" fmla="*/ 321 w 408"/>
                    <a:gd name="T13" fmla="*/ 82 h 401"/>
                    <a:gd name="T14" fmla="*/ 281 w 408"/>
                    <a:gd name="T15" fmla="*/ 53 h 401"/>
                    <a:gd name="T16" fmla="*/ 286 w 408"/>
                    <a:gd name="T17" fmla="*/ 13 h 401"/>
                    <a:gd name="T18" fmla="*/ 248 w 408"/>
                    <a:gd name="T19" fmla="*/ 0 h 401"/>
                    <a:gd name="T20" fmla="*/ 229 w 408"/>
                    <a:gd name="T21" fmla="*/ 36 h 401"/>
                    <a:gd name="T22" fmla="*/ 180 w 408"/>
                    <a:gd name="T23" fmla="*/ 36 h 401"/>
                    <a:gd name="T24" fmla="*/ 161 w 408"/>
                    <a:gd name="T25" fmla="*/ 0 h 401"/>
                    <a:gd name="T26" fmla="*/ 123 w 408"/>
                    <a:gd name="T27" fmla="*/ 13 h 401"/>
                    <a:gd name="T28" fmla="*/ 128 w 408"/>
                    <a:gd name="T29" fmla="*/ 53 h 401"/>
                    <a:gd name="T30" fmla="*/ 88 w 408"/>
                    <a:gd name="T31" fmla="*/ 82 h 401"/>
                    <a:gd name="T32" fmla="*/ 51 w 408"/>
                    <a:gd name="T33" fmla="*/ 64 h 401"/>
                    <a:gd name="T34" fmla="*/ 28 w 408"/>
                    <a:gd name="T35" fmla="*/ 97 h 401"/>
                    <a:gd name="T36" fmla="*/ 56 w 408"/>
                    <a:gd name="T37" fmla="*/ 126 h 401"/>
                    <a:gd name="T38" fmla="*/ 40 w 408"/>
                    <a:gd name="T39" fmla="*/ 173 h 401"/>
                    <a:gd name="T40" fmla="*/ 0 w 408"/>
                    <a:gd name="T41" fmla="*/ 181 h 401"/>
                    <a:gd name="T42" fmla="*/ 0 w 408"/>
                    <a:gd name="T43" fmla="*/ 221 h 401"/>
                    <a:gd name="T44" fmla="*/ 40 w 408"/>
                    <a:gd name="T45" fmla="*/ 228 h 401"/>
                    <a:gd name="T46" fmla="*/ 55 w 408"/>
                    <a:gd name="T47" fmla="*/ 274 h 401"/>
                    <a:gd name="T48" fmla="*/ 27 w 408"/>
                    <a:gd name="T49" fmla="*/ 304 h 401"/>
                    <a:gd name="T50" fmla="*/ 51 w 408"/>
                    <a:gd name="T51" fmla="*/ 336 h 401"/>
                    <a:gd name="T52" fmla="*/ 88 w 408"/>
                    <a:gd name="T53" fmla="*/ 319 h 401"/>
                    <a:gd name="T54" fmla="*/ 127 w 408"/>
                    <a:gd name="T55" fmla="*/ 348 h 401"/>
                    <a:gd name="T56" fmla="*/ 122 w 408"/>
                    <a:gd name="T57" fmla="*/ 388 h 401"/>
                    <a:gd name="T58" fmla="*/ 160 w 408"/>
                    <a:gd name="T59" fmla="*/ 401 h 401"/>
                    <a:gd name="T60" fmla="*/ 180 w 408"/>
                    <a:gd name="T61" fmla="*/ 365 h 401"/>
                    <a:gd name="T62" fmla="*/ 228 w 408"/>
                    <a:gd name="T63" fmla="*/ 365 h 401"/>
                    <a:gd name="T64" fmla="*/ 248 w 408"/>
                    <a:gd name="T65" fmla="*/ 401 h 401"/>
                    <a:gd name="T66" fmla="*/ 286 w 408"/>
                    <a:gd name="T67" fmla="*/ 389 h 401"/>
                    <a:gd name="T68" fmla="*/ 281 w 408"/>
                    <a:gd name="T69" fmla="*/ 348 h 401"/>
                    <a:gd name="T70" fmla="*/ 321 w 408"/>
                    <a:gd name="T71" fmla="*/ 319 h 401"/>
                    <a:gd name="T72" fmla="*/ 357 w 408"/>
                    <a:gd name="T73" fmla="*/ 337 h 401"/>
                    <a:gd name="T74" fmla="*/ 381 w 408"/>
                    <a:gd name="T75" fmla="*/ 305 h 401"/>
                    <a:gd name="T76" fmla="*/ 353 w 408"/>
                    <a:gd name="T77" fmla="*/ 275 h 401"/>
                    <a:gd name="T78" fmla="*/ 368 w 408"/>
                    <a:gd name="T79" fmla="*/ 228 h 401"/>
                    <a:gd name="T80" fmla="*/ 408 w 408"/>
                    <a:gd name="T81" fmla="*/ 221 h 401"/>
                    <a:gd name="T82" fmla="*/ 204 w 408"/>
                    <a:gd name="T83" fmla="*/ 311 h 401"/>
                    <a:gd name="T84" fmla="*/ 94 w 408"/>
                    <a:gd name="T85" fmla="*/ 201 h 401"/>
                    <a:gd name="T86" fmla="*/ 204 w 408"/>
                    <a:gd name="T87" fmla="*/ 91 h 401"/>
                    <a:gd name="T88" fmla="*/ 314 w 408"/>
                    <a:gd name="T89" fmla="*/ 201 h 401"/>
                    <a:gd name="T90" fmla="*/ 204 w 408"/>
                    <a:gd name="T91" fmla="*/ 31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8" h="401">
                      <a:moveTo>
                        <a:pt x="408" y="221"/>
                      </a:moveTo>
                      <a:cubicBezTo>
                        <a:pt x="408" y="181"/>
                        <a:pt x="408" y="181"/>
                        <a:pt x="408" y="181"/>
                      </a:cubicBezTo>
                      <a:cubicBezTo>
                        <a:pt x="368" y="173"/>
                        <a:pt x="368" y="173"/>
                        <a:pt x="368" y="173"/>
                      </a:cubicBezTo>
                      <a:cubicBezTo>
                        <a:pt x="353" y="127"/>
                        <a:pt x="353" y="127"/>
                        <a:pt x="353" y="127"/>
                      </a:cubicBezTo>
                      <a:cubicBezTo>
                        <a:pt x="381" y="97"/>
                        <a:pt x="381" y="97"/>
                        <a:pt x="381" y="97"/>
                      </a:cubicBezTo>
                      <a:cubicBezTo>
                        <a:pt x="358" y="65"/>
                        <a:pt x="358" y="65"/>
                        <a:pt x="358" y="65"/>
                      </a:cubicBezTo>
                      <a:cubicBezTo>
                        <a:pt x="321" y="82"/>
                        <a:pt x="321" y="82"/>
                        <a:pt x="321" y="82"/>
                      </a:cubicBezTo>
                      <a:cubicBezTo>
                        <a:pt x="281" y="53"/>
                        <a:pt x="281" y="53"/>
                        <a:pt x="281" y="53"/>
                      </a:cubicBezTo>
                      <a:cubicBezTo>
                        <a:pt x="286" y="13"/>
                        <a:pt x="286" y="13"/>
                        <a:pt x="286" y="13"/>
                      </a:cubicBezTo>
                      <a:cubicBezTo>
                        <a:pt x="248" y="0"/>
                        <a:pt x="248" y="0"/>
                        <a:pt x="248" y="0"/>
                      </a:cubicBezTo>
                      <a:cubicBezTo>
                        <a:pt x="229" y="36"/>
                        <a:pt x="229" y="36"/>
                        <a:pt x="229" y="36"/>
                      </a:cubicBezTo>
                      <a:cubicBezTo>
                        <a:pt x="180" y="36"/>
                        <a:pt x="180" y="36"/>
                        <a:pt x="180" y="36"/>
                      </a:cubicBezTo>
                      <a:cubicBezTo>
                        <a:pt x="161" y="0"/>
                        <a:pt x="161" y="0"/>
                        <a:pt x="161" y="0"/>
                      </a:cubicBezTo>
                      <a:cubicBezTo>
                        <a:pt x="123" y="13"/>
                        <a:pt x="123" y="13"/>
                        <a:pt x="123" y="13"/>
                      </a:cubicBezTo>
                      <a:cubicBezTo>
                        <a:pt x="128" y="53"/>
                        <a:pt x="128" y="53"/>
                        <a:pt x="128" y="53"/>
                      </a:cubicBezTo>
                      <a:cubicBezTo>
                        <a:pt x="88" y="82"/>
                        <a:pt x="88" y="82"/>
                        <a:pt x="88" y="82"/>
                      </a:cubicBezTo>
                      <a:cubicBezTo>
                        <a:pt x="51" y="64"/>
                        <a:pt x="51" y="64"/>
                        <a:pt x="51" y="64"/>
                      </a:cubicBezTo>
                      <a:cubicBezTo>
                        <a:pt x="28" y="97"/>
                        <a:pt x="28" y="97"/>
                        <a:pt x="28" y="97"/>
                      </a:cubicBezTo>
                      <a:cubicBezTo>
                        <a:pt x="56" y="126"/>
                        <a:pt x="56" y="126"/>
                        <a:pt x="56" y="126"/>
                      </a:cubicBezTo>
                      <a:cubicBezTo>
                        <a:pt x="40" y="173"/>
                        <a:pt x="40" y="173"/>
                        <a:pt x="40" y="173"/>
                      </a:cubicBezTo>
                      <a:cubicBezTo>
                        <a:pt x="0" y="181"/>
                        <a:pt x="0" y="181"/>
                        <a:pt x="0" y="181"/>
                      </a:cubicBezTo>
                      <a:cubicBezTo>
                        <a:pt x="0" y="221"/>
                        <a:pt x="0" y="221"/>
                        <a:pt x="0" y="221"/>
                      </a:cubicBezTo>
                      <a:cubicBezTo>
                        <a:pt x="40" y="228"/>
                        <a:pt x="40" y="228"/>
                        <a:pt x="40" y="228"/>
                      </a:cubicBezTo>
                      <a:cubicBezTo>
                        <a:pt x="55" y="274"/>
                        <a:pt x="55" y="274"/>
                        <a:pt x="55" y="274"/>
                      </a:cubicBezTo>
                      <a:cubicBezTo>
                        <a:pt x="27" y="304"/>
                        <a:pt x="27" y="304"/>
                        <a:pt x="27" y="304"/>
                      </a:cubicBezTo>
                      <a:cubicBezTo>
                        <a:pt x="51" y="336"/>
                        <a:pt x="51" y="336"/>
                        <a:pt x="51" y="336"/>
                      </a:cubicBezTo>
                      <a:cubicBezTo>
                        <a:pt x="88" y="319"/>
                        <a:pt x="88" y="319"/>
                        <a:pt x="88" y="319"/>
                      </a:cubicBezTo>
                      <a:cubicBezTo>
                        <a:pt x="127" y="348"/>
                        <a:pt x="127" y="348"/>
                        <a:pt x="127" y="348"/>
                      </a:cubicBezTo>
                      <a:cubicBezTo>
                        <a:pt x="122" y="388"/>
                        <a:pt x="122" y="388"/>
                        <a:pt x="122" y="388"/>
                      </a:cubicBezTo>
                      <a:cubicBezTo>
                        <a:pt x="160" y="401"/>
                        <a:pt x="160" y="401"/>
                        <a:pt x="160" y="401"/>
                      </a:cubicBezTo>
                      <a:cubicBezTo>
                        <a:pt x="180" y="365"/>
                        <a:pt x="180" y="365"/>
                        <a:pt x="180" y="365"/>
                      </a:cubicBezTo>
                      <a:cubicBezTo>
                        <a:pt x="228" y="365"/>
                        <a:pt x="228" y="365"/>
                        <a:pt x="228" y="365"/>
                      </a:cubicBezTo>
                      <a:cubicBezTo>
                        <a:pt x="248" y="401"/>
                        <a:pt x="248" y="401"/>
                        <a:pt x="248" y="401"/>
                      </a:cubicBezTo>
                      <a:cubicBezTo>
                        <a:pt x="286" y="389"/>
                        <a:pt x="286" y="389"/>
                        <a:pt x="286" y="389"/>
                      </a:cubicBezTo>
                      <a:cubicBezTo>
                        <a:pt x="281" y="348"/>
                        <a:pt x="281" y="348"/>
                        <a:pt x="281" y="348"/>
                      </a:cubicBezTo>
                      <a:cubicBezTo>
                        <a:pt x="321" y="319"/>
                        <a:pt x="321" y="319"/>
                        <a:pt x="321" y="319"/>
                      </a:cubicBezTo>
                      <a:cubicBezTo>
                        <a:pt x="357" y="337"/>
                        <a:pt x="357" y="337"/>
                        <a:pt x="357" y="337"/>
                      </a:cubicBezTo>
                      <a:cubicBezTo>
                        <a:pt x="381" y="305"/>
                        <a:pt x="381" y="305"/>
                        <a:pt x="381" y="305"/>
                      </a:cubicBezTo>
                      <a:cubicBezTo>
                        <a:pt x="353" y="275"/>
                        <a:pt x="353" y="275"/>
                        <a:pt x="353" y="275"/>
                      </a:cubicBezTo>
                      <a:cubicBezTo>
                        <a:pt x="368" y="228"/>
                        <a:pt x="368" y="228"/>
                        <a:pt x="368" y="228"/>
                      </a:cubicBezTo>
                      <a:lnTo>
                        <a:pt x="408" y="221"/>
                      </a:lnTo>
                      <a:close/>
                      <a:moveTo>
                        <a:pt x="204" y="311"/>
                      </a:moveTo>
                      <a:cubicBezTo>
                        <a:pt x="143" y="311"/>
                        <a:pt x="94" y="261"/>
                        <a:pt x="94" y="201"/>
                      </a:cubicBezTo>
                      <a:cubicBezTo>
                        <a:pt x="94" y="140"/>
                        <a:pt x="143" y="91"/>
                        <a:pt x="204" y="91"/>
                      </a:cubicBezTo>
                      <a:cubicBezTo>
                        <a:pt x="265" y="91"/>
                        <a:pt x="314" y="140"/>
                        <a:pt x="314" y="201"/>
                      </a:cubicBezTo>
                      <a:cubicBezTo>
                        <a:pt x="314" y="261"/>
                        <a:pt x="265" y="311"/>
                        <a:pt x="204" y="311"/>
                      </a:cubicBezTo>
                      <a:close/>
                    </a:path>
                  </a:pathLst>
                </a:custGeom>
                <a:noFill/>
                <a:ln w="12700" cap="rnd">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defTabSz="914243"/>
                  <a:endParaRPr lang="en-US" dirty="0">
                    <a:solidFill>
                      <a:srgbClr val="000000"/>
                    </a:solidFill>
                  </a:endParaRPr>
                </a:p>
              </p:txBody>
            </p:sp>
            <p:sp>
              <p:nvSpPr>
                <p:cNvPr id="198" name="Freeform 100">
                  <a:extLst>
                    <a:ext uri="{FF2B5EF4-FFF2-40B4-BE49-F238E27FC236}">
                      <a16:creationId xmlns="" xmlns:a16="http://schemas.microsoft.com/office/drawing/2014/main" id="{9ECC2B32-2C5F-4601-B7AC-EFC7C737ED82}"/>
                    </a:ext>
                  </a:extLst>
                </p:cNvPr>
                <p:cNvSpPr>
                  <a:spLocks/>
                </p:cNvSpPr>
                <p:nvPr/>
              </p:nvSpPr>
              <p:spPr bwMode="auto">
                <a:xfrm>
                  <a:off x="3448100" y="3402310"/>
                  <a:ext cx="294021" cy="299723"/>
                </a:xfrm>
                <a:custGeom>
                  <a:avLst/>
                  <a:gdLst>
                    <a:gd name="T0" fmla="*/ 123 w 603"/>
                    <a:gd name="T1" fmla="*/ 131 h 614"/>
                    <a:gd name="T2" fmla="*/ 97 w 603"/>
                    <a:gd name="T3" fmla="*/ 76 h 614"/>
                    <a:gd name="T4" fmla="*/ 146 w 603"/>
                    <a:gd name="T5" fmla="*/ 40 h 614"/>
                    <a:gd name="T6" fmla="*/ 190 w 603"/>
                    <a:gd name="T7" fmla="*/ 82 h 614"/>
                    <a:gd name="T8" fmla="*/ 260 w 603"/>
                    <a:gd name="T9" fmla="*/ 60 h 614"/>
                    <a:gd name="T10" fmla="*/ 271 w 603"/>
                    <a:gd name="T11" fmla="*/ 0 h 614"/>
                    <a:gd name="T12" fmla="*/ 331 w 603"/>
                    <a:gd name="T13" fmla="*/ 0 h 614"/>
                    <a:gd name="T14" fmla="*/ 343 w 603"/>
                    <a:gd name="T15" fmla="*/ 60 h 614"/>
                    <a:gd name="T16" fmla="*/ 413 w 603"/>
                    <a:gd name="T17" fmla="*/ 83 h 614"/>
                    <a:gd name="T18" fmla="*/ 458 w 603"/>
                    <a:gd name="T19" fmla="*/ 41 h 614"/>
                    <a:gd name="T20" fmla="*/ 506 w 603"/>
                    <a:gd name="T21" fmla="*/ 76 h 614"/>
                    <a:gd name="T22" fmla="*/ 480 w 603"/>
                    <a:gd name="T23" fmla="*/ 132 h 614"/>
                    <a:gd name="T24" fmla="*/ 523 w 603"/>
                    <a:gd name="T25" fmla="*/ 192 h 614"/>
                    <a:gd name="T26" fmla="*/ 584 w 603"/>
                    <a:gd name="T27" fmla="*/ 184 h 614"/>
                    <a:gd name="T28" fmla="*/ 603 w 603"/>
                    <a:gd name="T29" fmla="*/ 241 h 614"/>
                    <a:gd name="T30" fmla="*/ 549 w 603"/>
                    <a:gd name="T31" fmla="*/ 270 h 614"/>
                    <a:gd name="T32" fmla="*/ 549 w 603"/>
                    <a:gd name="T33" fmla="*/ 344 h 614"/>
                    <a:gd name="T34" fmla="*/ 603 w 603"/>
                    <a:gd name="T35" fmla="*/ 373 h 614"/>
                    <a:gd name="T36" fmla="*/ 584 w 603"/>
                    <a:gd name="T37" fmla="*/ 430 h 614"/>
                    <a:gd name="T38" fmla="*/ 523 w 603"/>
                    <a:gd name="T39" fmla="*/ 422 h 614"/>
                    <a:gd name="T40" fmla="*/ 479 w 603"/>
                    <a:gd name="T41" fmla="*/ 482 h 614"/>
                    <a:gd name="T42" fmla="*/ 506 w 603"/>
                    <a:gd name="T43" fmla="*/ 538 h 614"/>
                    <a:gd name="T44" fmla="*/ 457 w 603"/>
                    <a:gd name="T45" fmla="*/ 573 h 614"/>
                    <a:gd name="T46" fmla="*/ 412 w 603"/>
                    <a:gd name="T47" fmla="*/ 531 h 614"/>
                    <a:gd name="T48" fmla="*/ 343 w 603"/>
                    <a:gd name="T49" fmla="*/ 553 h 614"/>
                    <a:gd name="T50" fmla="*/ 331 w 603"/>
                    <a:gd name="T51" fmla="*/ 614 h 614"/>
                    <a:gd name="T52" fmla="*/ 271 w 603"/>
                    <a:gd name="T53" fmla="*/ 614 h 614"/>
                    <a:gd name="T54" fmla="*/ 260 w 603"/>
                    <a:gd name="T55" fmla="*/ 553 h 614"/>
                    <a:gd name="T56" fmla="*/ 189 w 603"/>
                    <a:gd name="T57" fmla="*/ 530 h 614"/>
                    <a:gd name="T58" fmla="*/ 145 w 603"/>
                    <a:gd name="T59" fmla="*/ 573 h 614"/>
                    <a:gd name="T60" fmla="*/ 96 w 603"/>
                    <a:gd name="T61" fmla="*/ 537 h 614"/>
                    <a:gd name="T62" fmla="*/ 122 w 603"/>
                    <a:gd name="T63" fmla="*/ 482 h 614"/>
                    <a:gd name="T64" fmla="*/ 79 w 603"/>
                    <a:gd name="T65" fmla="*/ 422 h 614"/>
                    <a:gd name="T66" fmla="*/ 18 w 603"/>
                    <a:gd name="T67" fmla="*/ 429 h 614"/>
                    <a:gd name="T68" fmla="*/ 0 w 603"/>
                    <a:gd name="T69" fmla="*/ 372 h 614"/>
                    <a:gd name="T70" fmla="*/ 54 w 603"/>
                    <a:gd name="T71" fmla="*/ 343 h 614"/>
                    <a:gd name="T72" fmla="*/ 54 w 603"/>
                    <a:gd name="T73" fmla="*/ 270 h 614"/>
                    <a:gd name="T74" fmla="*/ 0 w 603"/>
                    <a:gd name="T75" fmla="*/ 240 h 614"/>
                    <a:gd name="T76" fmla="*/ 19 w 603"/>
                    <a:gd name="T77" fmla="*/ 183 h 614"/>
                    <a:gd name="T78" fmla="*/ 79 w 603"/>
                    <a:gd name="T79" fmla="*/ 191 h 614"/>
                    <a:gd name="T80" fmla="*/ 123 w 603"/>
                    <a:gd name="T81" fmla="*/ 131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3" h="614">
                      <a:moveTo>
                        <a:pt x="123" y="131"/>
                      </a:moveTo>
                      <a:cubicBezTo>
                        <a:pt x="97" y="76"/>
                        <a:pt x="97" y="76"/>
                        <a:pt x="97" y="76"/>
                      </a:cubicBezTo>
                      <a:cubicBezTo>
                        <a:pt x="146" y="40"/>
                        <a:pt x="146" y="40"/>
                        <a:pt x="146" y="40"/>
                      </a:cubicBezTo>
                      <a:cubicBezTo>
                        <a:pt x="190" y="82"/>
                        <a:pt x="190" y="82"/>
                        <a:pt x="190" y="82"/>
                      </a:cubicBezTo>
                      <a:cubicBezTo>
                        <a:pt x="260" y="60"/>
                        <a:pt x="260" y="60"/>
                        <a:pt x="260" y="60"/>
                      </a:cubicBezTo>
                      <a:cubicBezTo>
                        <a:pt x="271" y="0"/>
                        <a:pt x="271" y="0"/>
                        <a:pt x="271" y="0"/>
                      </a:cubicBezTo>
                      <a:cubicBezTo>
                        <a:pt x="331" y="0"/>
                        <a:pt x="331" y="0"/>
                        <a:pt x="331" y="0"/>
                      </a:cubicBezTo>
                      <a:cubicBezTo>
                        <a:pt x="343" y="60"/>
                        <a:pt x="343" y="60"/>
                        <a:pt x="343" y="60"/>
                      </a:cubicBezTo>
                      <a:cubicBezTo>
                        <a:pt x="413" y="83"/>
                        <a:pt x="413" y="83"/>
                        <a:pt x="413" y="83"/>
                      </a:cubicBezTo>
                      <a:cubicBezTo>
                        <a:pt x="458" y="41"/>
                        <a:pt x="458" y="41"/>
                        <a:pt x="458" y="41"/>
                      </a:cubicBezTo>
                      <a:cubicBezTo>
                        <a:pt x="506" y="76"/>
                        <a:pt x="506" y="76"/>
                        <a:pt x="506" y="76"/>
                      </a:cubicBezTo>
                      <a:cubicBezTo>
                        <a:pt x="480" y="132"/>
                        <a:pt x="480" y="132"/>
                        <a:pt x="480" y="132"/>
                      </a:cubicBezTo>
                      <a:cubicBezTo>
                        <a:pt x="523" y="192"/>
                        <a:pt x="523" y="192"/>
                        <a:pt x="523" y="192"/>
                      </a:cubicBezTo>
                      <a:cubicBezTo>
                        <a:pt x="584" y="184"/>
                        <a:pt x="584" y="184"/>
                        <a:pt x="584" y="184"/>
                      </a:cubicBezTo>
                      <a:cubicBezTo>
                        <a:pt x="603" y="241"/>
                        <a:pt x="603" y="241"/>
                        <a:pt x="603" y="241"/>
                      </a:cubicBezTo>
                      <a:cubicBezTo>
                        <a:pt x="549" y="270"/>
                        <a:pt x="549" y="270"/>
                        <a:pt x="549" y="270"/>
                      </a:cubicBezTo>
                      <a:cubicBezTo>
                        <a:pt x="549" y="344"/>
                        <a:pt x="549" y="344"/>
                        <a:pt x="549" y="344"/>
                      </a:cubicBezTo>
                      <a:cubicBezTo>
                        <a:pt x="603" y="373"/>
                        <a:pt x="603" y="373"/>
                        <a:pt x="603" y="373"/>
                      </a:cubicBezTo>
                      <a:cubicBezTo>
                        <a:pt x="584" y="430"/>
                        <a:pt x="584" y="430"/>
                        <a:pt x="584" y="430"/>
                      </a:cubicBezTo>
                      <a:cubicBezTo>
                        <a:pt x="523" y="422"/>
                        <a:pt x="523" y="422"/>
                        <a:pt x="523" y="422"/>
                      </a:cubicBezTo>
                      <a:cubicBezTo>
                        <a:pt x="479" y="482"/>
                        <a:pt x="479" y="482"/>
                        <a:pt x="479" y="482"/>
                      </a:cubicBezTo>
                      <a:cubicBezTo>
                        <a:pt x="506" y="538"/>
                        <a:pt x="506" y="538"/>
                        <a:pt x="506" y="538"/>
                      </a:cubicBezTo>
                      <a:cubicBezTo>
                        <a:pt x="457" y="573"/>
                        <a:pt x="457" y="573"/>
                        <a:pt x="457" y="573"/>
                      </a:cubicBezTo>
                      <a:cubicBezTo>
                        <a:pt x="412" y="531"/>
                        <a:pt x="412" y="531"/>
                        <a:pt x="412" y="531"/>
                      </a:cubicBezTo>
                      <a:cubicBezTo>
                        <a:pt x="343" y="553"/>
                        <a:pt x="343" y="553"/>
                        <a:pt x="343" y="553"/>
                      </a:cubicBezTo>
                      <a:cubicBezTo>
                        <a:pt x="331" y="614"/>
                        <a:pt x="331" y="614"/>
                        <a:pt x="331" y="614"/>
                      </a:cubicBezTo>
                      <a:cubicBezTo>
                        <a:pt x="271" y="614"/>
                        <a:pt x="271" y="614"/>
                        <a:pt x="271" y="614"/>
                      </a:cubicBezTo>
                      <a:cubicBezTo>
                        <a:pt x="260" y="553"/>
                        <a:pt x="260" y="553"/>
                        <a:pt x="260" y="553"/>
                      </a:cubicBezTo>
                      <a:cubicBezTo>
                        <a:pt x="262" y="553"/>
                        <a:pt x="189" y="530"/>
                        <a:pt x="189" y="530"/>
                      </a:cubicBezTo>
                      <a:cubicBezTo>
                        <a:pt x="145" y="573"/>
                        <a:pt x="145" y="573"/>
                        <a:pt x="145" y="573"/>
                      </a:cubicBezTo>
                      <a:cubicBezTo>
                        <a:pt x="96" y="537"/>
                        <a:pt x="96" y="537"/>
                        <a:pt x="96" y="537"/>
                      </a:cubicBezTo>
                      <a:cubicBezTo>
                        <a:pt x="122" y="482"/>
                        <a:pt x="122" y="482"/>
                        <a:pt x="122" y="482"/>
                      </a:cubicBezTo>
                      <a:cubicBezTo>
                        <a:pt x="79" y="422"/>
                        <a:pt x="79" y="422"/>
                        <a:pt x="79" y="422"/>
                      </a:cubicBezTo>
                      <a:cubicBezTo>
                        <a:pt x="18" y="429"/>
                        <a:pt x="18" y="429"/>
                        <a:pt x="18" y="429"/>
                      </a:cubicBezTo>
                      <a:cubicBezTo>
                        <a:pt x="0" y="372"/>
                        <a:pt x="0" y="372"/>
                        <a:pt x="0" y="372"/>
                      </a:cubicBezTo>
                      <a:cubicBezTo>
                        <a:pt x="54" y="343"/>
                        <a:pt x="54" y="343"/>
                        <a:pt x="54" y="343"/>
                      </a:cubicBezTo>
                      <a:cubicBezTo>
                        <a:pt x="54" y="270"/>
                        <a:pt x="54" y="270"/>
                        <a:pt x="54" y="270"/>
                      </a:cubicBezTo>
                      <a:cubicBezTo>
                        <a:pt x="0" y="240"/>
                        <a:pt x="0" y="240"/>
                        <a:pt x="0" y="240"/>
                      </a:cubicBezTo>
                      <a:cubicBezTo>
                        <a:pt x="19" y="183"/>
                        <a:pt x="19" y="183"/>
                        <a:pt x="19" y="183"/>
                      </a:cubicBezTo>
                      <a:cubicBezTo>
                        <a:pt x="79" y="191"/>
                        <a:pt x="79" y="191"/>
                        <a:pt x="79" y="191"/>
                      </a:cubicBezTo>
                      <a:lnTo>
                        <a:pt x="123" y="131"/>
                      </a:lnTo>
                      <a:close/>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dirty="0">
                    <a:solidFill>
                      <a:srgbClr val="000000"/>
                    </a:solidFill>
                  </a:endParaRPr>
                </a:p>
              </p:txBody>
            </p:sp>
            <p:sp>
              <p:nvSpPr>
                <p:cNvPr id="199" name="Oval 101">
                  <a:extLst>
                    <a:ext uri="{FF2B5EF4-FFF2-40B4-BE49-F238E27FC236}">
                      <a16:creationId xmlns="" xmlns:a16="http://schemas.microsoft.com/office/drawing/2014/main" id="{FBD5FA11-034C-463C-BE3D-FE1627B35704}"/>
                    </a:ext>
                  </a:extLst>
                </p:cNvPr>
                <p:cNvSpPr>
                  <a:spLocks noChangeArrowheads="1"/>
                </p:cNvSpPr>
                <p:nvPr/>
              </p:nvSpPr>
              <p:spPr bwMode="auto">
                <a:xfrm>
                  <a:off x="3524774" y="3481835"/>
                  <a:ext cx="140357" cy="140674"/>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243"/>
                  <a:endParaRPr lang="en-US" dirty="0">
                    <a:solidFill>
                      <a:srgbClr val="000000"/>
                    </a:solidFill>
                  </a:endParaRPr>
                </a:p>
              </p:txBody>
            </p:sp>
          </p:grpSp>
        </p:grpSp>
      </p:grpSp>
      <p:sp>
        <p:nvSpPr>
          <p:cNvPr id="200" name="TextBox 199">
            <a:extLst>
              <a:ext uri="{FF2B5EF4-FFF2-40B4-BE49-F238E27FC236}">
                <a16:creationId xmlns="" xmlns:a16="http://schemas.microsoft.com/office/drawing/2014/main" id="{8FCBB5B5-A0EF-468D-89D6-0B8F5DC162AC}"/>
              </a:ext>
            </a:extLst>
          </p:cNvPr>
          <p:cNvSpPr txBox="1"/>
          <p:nvPr/>
        </p:nvSpPr>
        <p:spPr>
          <a:xfrm>
            <a:off x="3922319" y="3332912"/>
            <a:ext cx="1306212" cy="369320"/>
          </a:xfrm>
          <a:prstGeom prst="rect">
            <a:avLst/>
          </a:prstGeom>
          <a:noFill/>
        </p:spPr>
        <p:txBody>
          <a:bodyPr wrap="square" lIns="91428" tIns="45714" rIns="91428" bIns="45714" rtlCol="0">
            <a:spAutoFit/>
          </a:bodyPr>
          <a:lstStyle/>
          <a:p>
            <a:pPr algn="ctr"/>
            <a:r>
              <a:rPr lang="en-US" dirty="0">
                <a:solidFill>
                  <a:srgbClr val="117788"/>
                </a:solidFill>
              </a:rPr>
              <a:t>Support</a:t>
            </a:r>
          </a:p>
        </p:txBody>
      </p:sp>
      <p:sp>
        <p:nvSpPr>
          <p:cNvPr id="115" name="TextBox 114">
            <a:extLst>
              <a:ext uri="{FF2B5EF4-FFF2-40B4-BE49-F238E27FC236}">
                <a16:creationId xmlns="" xmlns:a16="http://schemas.microsoft.com/office/drawing/2014/main" id="{6406AE10-A81A-457F-B996-AF09FF3289B3}"/>
              </a:ext>
            </a:extLst>
          </p:cNvPr>
          <p:cNvSpPr txBox="1"/>
          <p:nvPr/>
        </p:nvSpPr>
        <p:spPr>
          <a:xfrm>
            <a:off x="3674837" y="1883360"/>
            <a:ext cx="1783167" cy="369320"/>
          </a:xfrm>
          <a:prstGeom prst="rect">
            <a:avLst/>
          </a:prstGeom>
          <a:noFill/>
        </p:spPr>
        <p:txBody>
          <a:bodyPr wrap="square" lIns="91428" tIns="45714" rIns="91428" bIns="45714" rtlCol="0">
            <a:spAutoFit/>
          </a:bodyPr>
          <a:lstStyle/>
          <a:p>
            <a:pPr algn="ctr"/>
            <a:r>
              <a:rPr lang="en-US" dirty="0">
                <a:solidFill>
                  <a:srgbClr val="117788"/>
                </a:solidFill>
              </a:rPr>
              <a:t>Key markets</a:t>
            </a:r>
          </a:p>
        </p:txBody>
      </p:sp>
      <p:sp>
        <p:nvSpPr>
          <p:cNvPr id="117" name="TextBox 116">
            <a:extLst>
              <a:ext uri="{FF2B5EF4-FFF2-40B4-BE49-F238E27FC236}">
                <a16:creationId xmlns="" xmlns:a16="http://schemas.microsoft.com/office/drawing/2014/main" id="{EB39284E-5ADE-4EE8-84CB-43EB45200AFF}"/>
              </a:ext>
            </a:extLst>
          </p:cNvPr>
          <p:cNvSpPr txBox="1"/>
          <p:nvPr/>
        </p:nvSpPr>
        <p:spPr>
          <a:xfrm>
            <a:off x="2048690" y="2133245"/>
            <a:ext cx="1200495" cy="246215"/>
          </a:xfrm>
          <a:prstGeom prst="rect">
            <a:avLst/>
          </a:prstGeom>
          <a:noFill/>
        </p:spPr>
        <p:txBody>
          <a:bodyPr wrap="square" lIns="91420" tIns="45711" rIns="91420" bIns="45711" rtlCol="0">
            <a:spAutoFit/>
          </a:bodyPr>
          <a:lstStyle/>
          <a:p>
            <a:pPr algn="ctr"/>
            <a:r>
              <a:rPr lang="en-US" sz="1000" dirty="0">
                <a:solidFill>
                  <a:srgbClr val="808080"/>
                </a:solidFill>
                <a:cs typeface="Arial" charset="0"/>
              </a:rPr>
              <a:t>Automotive</a:t>
            </a:r>
          </a:p>
        </p:txBody>
      </p:sp>
      <p:sp>
        <p:nvSpPr>
          <p:cNvPr id="118" name="TextBox 117">
            <a:extLst>
              <a:ext uri="{FF2B5EF4-FFF2-40B4-BE49-F238E27FC236}">
                <a16:creationId xmlns="" xmlns:a16="http://schemas.microsoft.com/office/drawing/2014/main" id="{E0491B14-3000-4126-B69B-F57A98646337}"/>
              </a:ext>
            </a:extLst>
          </p:cNvPr>
          <p:cNvSpPr txBox="1"/>
          <p:nvPr/>
        </p:nvSpPr>
        <p:spPr>
          <a:xfrm>
            <a:off x="5335427" y="2164658"/>
            <a:ext cx="1118795" cy="353937"/>
          </a:xfrm>
          <a:prstGeom prst="rect">
            <a:avLst/>
          </a:prstGeom>
          <a:noFill/>
        </p:spPr>
        <p:txBody>
          <a:bodyPr wrap="square" lIns="91420" tIns="45711" rIns="91420" bIns="45711" rtlCol="0">
            <a:spAutoFit/>
          </a:bodyPr>
          <a:lstStyle/>
          <a:p>
            <a:pPr algn="ctr">
              <a:lnSpc>
                <a:spcPct val="85000"/>
              </a:lnSpc>
            </a:pPr>
            <a:r>
              <a:rPr lang="en-US" sz="1000" dirty="0">
                <a:solidFill>
                  <a:srgbClr val="808080"/>
                </a:solidFill>
                <a:cs typeface="Arial" charset="0"/>
              </a:rPr>
              <a:t>Personal electronics</a:t>
            </a:r>
          </a:p>
        </p:txBody>
      </p:sp>
      <p:sp>
        <p:nvSpPr>
          <p:cNvPr id="119" name="TextBox 118">
            <a:extLst>
              <a:ext uri="{FF2B5EF4-FFF2-40B4-BE49-F238E27FC236}">
                <a16:creationId xmlns="" xmlns:a16="http://schemas.microsoft.com/office/drawing/2014/main" id="{2FFADF50-C7EA-4859-B09E-C64C2DCDC1B3}"/>
              </a:ext>
            </a:extLst>
          </p:cNvPr>
          <p:cNvSpPr txBox="1"/>
          <p:nvPr/>
        </p:nvSpPr>
        <p:spPr>
          <a:xfrm>
            <a:off x="817362" y="2137720"/>
            <a:ext cx="800512" cy="246215"/>
          </a:xfrm>
          <a:prstGeom prst="rect">
            <a:avLst/>
          </a:prstGeom>
          <a:noFill/>
        </p:spPr>
        <p:txBody>
          <a:bodyPr wrap="square" lIns="91420" tIns="45711" rIns="91420" bIns="45711" rtlCol="0">
            <a:spAutoFit/>
          </a:bodyPr>
          <a:lstStyle/>
          <a:p>
            <a:r>
              <a:rPr lang="en-US" sz="1000" dirty="0">
                <a:solidFill>
                  <a:srgbClr val="808080"/>
                </a:solidFill>
                <a:cs typeface="Arial" charset="0"/>
              </a:rPr>
              <a:t>Industrial</a:t>
            </a:r>
          </a:p>
        </p:txBody>
      </p:sp>
      <p:sp>
        <p:nvSpPr>
          <p:cNvPr id="120" name="TextBox 119">
            <a:extLst>
              <a:ext uri="{FF2B5EF4-FFF2-40B4-BE49-F238E27FC236}">
                <a16:creationId xmlns="" xmlns:a16="http://schemas.microsoft.com/office/drawing/2014/main" id="{DDD23C5E-A8B5-469D-A2E8-510F9EA85C4B}"/>
              </a:ext>
            </a:extLst>
          </p:cNvPr>
          <p:cNvSpPr txBox="1"/>
          <p:nvPr/>
        </p:nvSpPr>
        <p:spPr>
          <a:xfrm>
            <a:off x="7919594" y="2154437"/>
            <a:ext cx="791049" cy="353937"/>
          </a:xfrm>
          <a:prstGeom prst="rect">
            <a:avLst/>
          </a:prstGeom>
          <a:noFill/>
        </p:spPr>
        <p:txBody>
          <a:bodyPr wrap="square" lIns="91420" tIns="45711" rIns="91420" bIns="45711" rtlCol="0">
            <a:spAutoFit/>
          </a:bodyPr>
          <a:lstStyle/>
          <a:p>
            <a:pPr algn="ctr">
              <a:lnSpc>
                <a:spcPct val="85000"/>
              </a:lnSpc>
            </a:pPr>
            <a:r>
              <a:rPr lang="en-US" sz="1000" dirty="0">
                <a:solidFill>
                  <a:srgbClr val="808080"/>
                </a:solidFill>
                <a:cs typeface="Arial" charset="0"/>
              </a:rPr>
              <a:t>Enterprise systems</a:t>
            </a:r>
          </a:p>
        </p:txBody>
      </p:sp>
      <p:sp>
        <p:nvSpPr>
          <p:cNvPr id="121" name="TextBox 120">
            <a:extLst>
              <a:ext uri="{FF2B5EF4-FFF2-40B4-BE49-F238E27FC236}">
                <a16:creationId xmlns="" xmlns:a16="http://schemas.microsoft.com/office/drawing/2014/main" id="{86085C7D-22FC-438E-8C44-1EB105EB2979}"/>
              </a:ext>
            </a:extLst>
          </p:cNvPr>
          <p:cNvSpPr txBox="1"/>
          <p:nvPr/>
        </p:nvSpPr>
        <p:spPr>
          <a:xfrm>
            <a:off x="6375250" y="2157035"/>
            <a:ext cx="1406954" cy="353937"/>
          </a:xfrm>
          <a:prstGeom prst="rect">
            <a:avLst/>
          </a:prstGeom>
          <a:noFill/>
        </p:spPr>
        <p:txBody>
          <a:bodyPr wrap="square" lIns="91420" tIns="45711" rIns="91420" bIns="45711" rtlCol="0">
            <a:spAutoFit/>
          </a:bodyPr>
          <a:lstStyle/>
          <a:p>
            <a:pPr algn="ctr">
              <a:lnSpc>
                <a:spcPct val="85000"/>
              </a:lnSpc>
            </a:pPr>
            <a:r>
              <a:rPr lang="en-US" sz="1000" dirty="0">
                <a:solidFill>
                  <a:srgbClr val="808080"/>
                </a:solidFill>
                <a:cs typeface="Arial" charset="0"/>
              </a:rPr>
              <a:t>Communications equipment</a:t>
            </a:r>
          </a:p>
        </p:txBody>
      </p:sp>
      <p:pic>
        <p:nvPicPr>
          <p:cNvPr id="122" name="Picture 121">
            <a:extLst>
              <a:ext uri="{FF2B5EF4-FFF2-40B4-BE49-F238E27FC236}">
                <a16:creationId xmlns="" xmlns:a16="http://schemas.microsoft.com/office/drawing/2014/main" id="{1A6F109B-D1B8-4B2A-887C-B0F4A8627AEE}"/>
              </a:ext>
            </a:extLst>
          </p:cNvPr>
          <p:cNvPicPr>
            <a:picLocks noChangeAspect="1"/>
          </p:cNvPicPr>
          <p:nvPr/>
        </p:nvPicPr>
        <p:blipFill>
          <a:blip r:embed="rId6"/>
          <a:stretch>
            <a:fillRect/>
          </a:stretch>
        </p:blipFill>
        <p:spPr>
          <a:xfrm>
            <a:off x="1016485" y="1804328"/>
            <a:ext cx="328548" cy="342833"/>
          </a:xfrm>
          <a:prstGeom prst="rect">
            <a:avLst/>
          </a:prstGeom>
        </p:spPr>
      </p:pic>
      <p:pic>
        <p:nvPicPr>
          <p:cNvPr id="123" name="Picture 122">
            <a:extLst>
              <a:ext uri="{FF2B5EF4-FFF2-40B4-BE49-F238E27FC236}">
                <a16:creationId xmlns="" xmlns:a16="http://schemas.microsoft.com/office/drawing/2014/main" id="{E420F8EC-FFA4-4D3C-82C4-50C70860078D}"/>
              </a:ext>
            </a:extLst>
          </p:cNvPr>
          <p:cNvPicPr>
            <a:picLocks noChangeAspect="1"/>
          </p:cNvPicPr>
          <p:nvPr/>
        </p:nvPicPr>
        <p:blipFill>
          <a:blip r:embed="rId7"/>
          <a:stretch>
            <a:fillRect/>
          </a:stretch>
        </p:blipFill>
        <p:spPr>
          <a:xfrm>
            <a:off x="2468614" y="1867619"/>
            <a:ext cx="390449" cy="257125"/>
          </a:xfrm>
          <a:prstGeom prst="rect">
            <a:avLst/>
          </a:prstGeom>
        </p:spPr>
      </p:pic>
      <p:pic>
        <p:nvPicPr>
          <p:cNvPr id="206" name="Picture 205">
            <a:extLst>
              <a:ext uri="{FF2B5EF4-FFF2-40B4-BE49-F238E27FC236}">
                <a16:creationId xmlns="" xmlns:a16="http://schemas.microsoft.com/office/drawing/2014/main" id="{5192C898-E0C8-4B71-AFA0-5C825DDF5ECA}"/>
              </a:ext>
            </a:extLst>
          </p:cNvPr>
          <p:cNvPicPr>
            <a:picLocks noChangeAspect="1"/>
          </p:cNvPicPr>
          <p:nvPr/>
        </p:nvPicPr>
        <p:blipFill>
          <a:blip r:embed="rId8"/>
          <a:stretch>
            <a:fillRect/>
          </a:stretch>
        </p:blipFill>
        <p:spPr>
          <a:xfrm>
            <a:off x="5695660" y="1785238"/>
            <a:ext cx="390449" cy="361879"/>
          </a:xfrm>
          <a:prstGeom prst="rect">
            <a:avLst/>
          </a:prstGeom>
        </p:spPr>
      </p:pic>
      <p:pic>
        <p:nvPicPr>
          <p:cNvPr id="211" name="Picture 210">
            <a:extLst>
              <a:ext uri="{FF2B5EF4-FFF2-40B4-BE49-F238E27FC236}">
                <a16:creationId xmlns="" xmlns:a16="http://schemas.microsoft.com/office/drawing/2014/main" id="{5B8036E3-1980-4DAA-976B-ED7044E11A71}"/>
              </a:ext>
            </a:extLst>
          </p:cNvPr>
          <p:cNvPicPr>
            <a:picLocks noChangeAspect="1"/>
          </p:cNvPicPr>
          <p:nvPr/>
        </p:nvPicPr>
        <p:blipFill>
          <a:blip r:embed="rId9"/>
          <a:stretch>
            <a:fillRect/>
          </a:stretch>
        </p:blipFill>
        <p:spPr>
          <a:xfrm>
            <a:off x="6937409" y="1743249"/>
            <a:ext cx="301989" cy="384348"/>
          </a:xfrm>
          <a:prstGeom prst="rect">
            <a:avLst/>
          </a:prstGeom>
        </p:spPr>
      </p:pic>
      <p:pic>
        <p:nvPicPr>
          <p:cNvPr id="212" name="Picture 211">
            <a:extLst>
              <a:ext uri="{FF2B5EF4-FFF2-40B4-BE49-F238E27FC236}">
                <a16:creationId xmlns="" xmlns:a16="http://schemas.microsoft.com/office/drawing/2014/main" id="{BDC48BFC-EE7E-4F0C-9378-D502B1AA451A}"/>
              </a:ext>
            </a:extLst>
          </p:cNvPr>
          <p:cNvPicPr>
            <a:picLocks noChangeAspect="1"/>
          </p:cNvPicPr>
          <p:nvPr/>
        </p:nvPicPr>
        <p:blipFill>
          <a:blip r:embed="rId10"/>
          <a:stretch>
            <a:fillRect/>
          </a:stretch>
        </p:blipFill>
        <p:spPr>
          <a:xfrm>
            <a:off x="8195459" y="1795710"/>
            <a:ext cx="206267" cy="338278"/>
          </a:xfrm>
          <a:prstGeom prst="rect">
            <a:avLst/>
          </a:prstGeom>
        </p:spPr>
      </p:pic>
      <p:grpSp>
        <p:nvGrpSpPr>
          <p:cNvPr id="5" name="Group 4">
            <a:extLst>
              <a:ext uri="{FF2B5EF4-FFF2-40B4-BE49-F238E27FC236}">
                <a16:creationId xmlns="" xmlns:a16="http://schemas.microsoft.com/office/drawing/2014/main" id="{F627983F-4652-4F61-B540-EA8AB0C59D05}"/>
              </a:ext>
            </a:extLst>
          </p:cNvPr>
          <p:cNvGrpSpPr/>
          <p:nvPr/>
        </p:nvGrpSpPr>
        <p:grpSpPr>
          <a:xfrm>
            <a:off x="7919598" y="3424778"/>
            <a:ext cx="628835" cy="628835"/>
            <a:chOff x="7919592" y="3424772"/>
            <a:chExt cx="628835" cy="628835"/>
          </a:xfrm>
        </p:grpSpPr>
        <p:sp>
          <p:nvSpPr>
            <p:cNvPr id="190" name="Oval 189">
              <a:extLst>
                <a:ext uri="{FF2B5EF4-FFF2-40B4-BE49-F238E27FC236}">
                  <a16:creationId xmlns="" xmlns:a16="http://schemas.microsoft.com/office/drawing/2014/main" id="{4AD9EF99-CEAC-4AF8-A2F2-3CEB82BE2A43}"/>
                </a:ext>
              </a:extLst>
            </p:cNvPr>
            <p:cNvSpPr/>
            <p:nvPr/>
          </p:nvSpPr>
          <p:spPr>
            <a:xfrm>
              <a:off x="7919592" y="3424772"/>
              <a:ext cx="628835" cy="628835"/>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16" name="Group 115">
              <a:extLst>
                <a:ext uri="{FF2B5EF4-FFF2-40B4-BE49-F238E27FC236}">
                  <a16:creationId xmlns="" xmlns:a16="http://schemas.microsoft.com/office/drawing/2014/main" id="{5E1F7232-2717-4FCD-8879-4E30C5707049}"/>
                </a:ext>
              </a:extLst>
            </p:cNvPr>
            <p:cNvGrpSpPr/>
            <p:nvPr/>
          </p:nvGrpSpPr>
          <p:grpSpPr>
            <a:xfrm>
              <a:off x="8011667" y="3613699"/>
              <a:ext cx="392719" cy="281908"/>
              <a:chOff x="3760788" y="2419350"/>
              <a:chExt cx="1085850" cy="779463"/>
            </a:xfrm>
          </p:grpSpPr>
          <p:sp>
            <p:nvSpPr>
              <p:cNvPr id="189" name="Freeform 5">
                <a:extLst>
                  <a:ext uri="{FF2B5EF4-FFF2-40B4-BE49-F238E27FC236}">
                    <a16:creationId xmlns="" xmlns:a16="http://schemas.microsoft.com/office/drawing/2014/main" id="{018A61CC-9E8B-4B8E-8316-20D989E33BB8}"/>
                  </a:ext>
                </a:extLst>
              </p:cNvPr>
              <p:cNvSpPr>
                <a:spLocks/>
              </p:cNvSpPr>
              <p:nvPr/>
            </p:nvSpPr>
            <p:spPr bwMode="auto">
              <a:xfrm>
                <a:off x="3916363" y="2419350"/>
                <a:ext cx="825500" cy="552450"/>
              </a:xfrm>
              <a:custGeom>
                <a:avLst/>
                <a:gdLst>
                  <a:gd name="T0" fmla="*/ 0 w 705"/>
                  <a:gd name="T1" fmla="*/ 0 h 471"/>
                  <a:gd name="T2" fmla="*/ 116 w 705"/>
                  <a:gd name="T3" fmla="*/ 0 h 471"/>
                  <a:gd name="T4" fmla="*/ 174 w 705"/>
                  <a:gd name="T5" fmla="*/ 81 h 471"/>
                  <a:gd name="T6" fmla="*/ 259 w 705"/>
                  <a:gd name="T7" fmla="*/ 411 h 471"/>
                  <a:gd name="T8" fmla="*/ 343 w 705"/>
                  <a:gd name="T9" fmla="*/ 471 h 471"/>
                  <a:gd name="T10" fmla="*/ 705 w 705"/>
                  <a:gd name="T11" fmla="*/ 471 h 471"/>
                </a:gdLst>
                <a:ahLst/>
                <a:cxnLst>
                  <a:cxn ang="0">
                    <a:pos x="T0" y="T1"/>
                  </a:cxn>
                  <a:cxn ang="0">
                    <a:pos x="T2" y="T3"/>
                  </a:cxn>
                  <a:cxn ang="0">
                    <a:pos x="T4" y="T5"/>
                  </a:cxn>
                  <a:cxn ang="0">
                    <a:pos x="T6" y="T7"/>
                  </a:cxn>
                  <a:cxn ang="0">
                    <a:pos x="T8" y="T9"/>
                  </a:cxn>
                  <a:cxn ang="0">
                    <a:pos x="T10" y="T11"/>
                  </a:cxn>
                </a:cxnLst>
                <a:rect l="0" t="0" r="r" b="b"/>
                <a:pathLst>
                  <a:path w="705" h="471">
                    <a:moveTo>
                      <a:pt x="0" y="0"/>
                    </a:moveTo>
                    <a:cubicBezTo>
                      <a:pt x="116" y="0"/>
                      <a:pt x="116" y="0"/>
                      <a:pt x="116" y="0"/>
                    </a:cubicBezTo>
                    <a:cubicBezTo>
                      <a:pt x="116" y="0"/>
                      <a:pt x="159" y="9"/>
                      <a:pt x="174" y="81"/>
                    </a:cubicBezTo>
                    <a:cubicBezTo>
                      <a:pt x="197" y="188"/>
                      <a:pt x="259" y="411"/>
                      <a:pt x="259" y="411"/>
                    </a:cubicBezTo>
                    <a:cubicBezTo>
                      <a:pt x="259" y="411"/>
                      <a:pt x="279" y="471"/>
                      <a:pt x="343" y="471"/>
                    </a:cubicBezTo>
                    <a:cubicBezTo>
                      <a:pt x="406" y="471"/>
                      <a:pt x="705" y="471"/>
                      <a:pt x="705" y="471"/>
                    </a:cubicBez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91" name="Freeform 6">
                <a:extLst>
                  <a:ext uri="{FF2B5EF4-FFF2-40B4-BE49-F238E27FC236}">
                    <a16:creationId xmlns="" xmlns:a16="http://schemas.microsoft.com/office/drawing/2014/main" id="{2469ACEE-F0A9-4D90-8A99-0F9951B17AE0}"/>
                  </a:ext>
                </a:extLst>
              </p:cNvPr>
              <p:cNvSpPr>
                <a:spLocks/>
              </p:cNvSpPr>
              <p:nvPr/>
            </p:nvSpPr>
            <p:spPr bwMode="auto">
              <a:xfrm>
                <a:off x="4127500" y="2530475"/>
                <a:ext cx="719138" cy="328612"/>
              </a:xfrm>
              <a:custGeom>
                <a:avLst/>
                <a:gdLst>
                  <a:gd name="T0" fmla="*/ 54 w 453"/>
                  <a:gd name="T1" fmla="*/ 207 h 207"/>
                  <a:gd name="T2" fmla="*/ 387 w 453"/>
                  <a:gd name="T3" fmla="*/ 207 h 207"/>
                  <a:gd name="T4" fmla="*/ 453 w 453"/>
                  <a:gd name="T5" fmla="*/ 0 h 207"/>
                  <a:gd name="T6" fmla="*/ 0 w 453"/>
                  <a:gd name="T7" fmla="*/ 0 h 207"/>
                </a:gdLst>
                <a:ahLst/>
                <a:cxnLst>
                  <a:cxn ang="0">
                    <a:pos x="T0" y="T1"/>
                  </a:cxn>
                  <a:cxn ang="0">
                    <a:pos x="T2" y="T3"/>
                  </a:cxn>
                  <a:cxn ang="0">
                    <a:pos x="T4" y="T5"/>
                  </a:cxn>
                  <a:cxn ang="0">
                    <a:pos x="T6" y="T7"/>
                  </a:cxn>
                </a:cxnLst>
                <a:rect l="0" t="0" r="r" b="b"/>
                <a:pathLst>
                  <a:path w="453" h="207">
                    <a:moveTo>
                      <a:pt x="54" y="207"/>
                    </a:moveTo>
                    <a:lnTo>
                      <a:pt x="387" y="207"/>
                    </a:lnTo>
                    <a:lnTo>
                      <a:pt x="453" y="0"/>
                    </a:lnTo>
                    <a:lnTo>
                      <a:pt x="0" y="0"/>
                    </a:lnTo>
                  </a:path>
                </a:pathLst>
              </a:cu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3" name="Oval 7">
                <a:extLst>
                  <a:ext uri="{FF2B5EF4-FFF2-40B4-BE49-F238E27FC236}">
                    <a16:creationId xmlns="" xmlns:a16="http://schemas.microsoft.com/office/drawing/2014/main" id="{AAD7E89F-2ED2-4A3C-9C3A-C5A5D8C83A1E}"/>
                  </a:ext>
                </a:extLst>
              </p:cNvPr>
              <p:cNvSpPr>
                <a:spLocks noChangeArrowheads="1"/>
              </p:cNvSpPr>
              <p:nvPr/>
            </p:nvSpPr>
            <p:spPr bwMode="auto">
              <a:xfrm>
                <a:off x="4224338" y="3068638"/>
                <a:ext cx="130175" cy="13017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4" name="Oval 8">
                <a:extLst>
                  <a:ext uri="{FF2B5EF4-FFF2-40B4-BE49-F238E27FC236}">
                    <a16:creationId xmlns="" xmlns:a16="http://schemas.microsoft.com/office/drawing/2014/main" id="{2FC0C241-2E83-406B-BE31-64CFB570F388}"/>
                  </a:ext>
                </a:extLst>
              </p:cNvPr>
              <p:cNvSpPr>
                <a:spLocks noChangeArrowheads="1"/>
              </p:cNvSpPr>
              <p:nvPr/>
            </p:nvSpPr>
            <p:spPr bwMode="auto">
              <a:xfrm>
                <a:off x="4598988" y="3068638"/>
                <a:ext cx="128588" cy="130175"/>
              </a:xfrm>
              <a:prstGeom prst="ellipse">
                <a:avLst/>
              </a:prstGeom>
              <a:noFill/>
              <a:ln w="127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5" name="Line 9">
                <a:extLst>
                  <a:ext uri="{FF2B5EF4-FFF2-40B4-BE49-F238E27FC236}">
                    <a16:creationId xmlns="" xmlns:a16="http://schemas.microsoft.com/office/drawing/2014/main" id="{50C7F588-CEFA-44B0-9755-2B3A86C59AB4}"/>
                  </a:ext>
                </a:extLst>
              </p:cNvPr>
              <p:cNvSpPr>
                <a:spLocks noChangeShapeType="1"/>
              </p:cNvSpPr>
              <p:nvPr/>
            </p:nvSpPr>
            <p:spPr bwMode="auto">
              <a:xfrm>
                <a:off x="3760788" y="2697163"/>
                <a:ext cx="2762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6" name="Line 10">
                <a:extLst>
                  <a:ext uri="{FF2B5EF4-FFF2-40B4-BE49-F238E27FC236}">
                    <a16:creationId xmlns="" xmlns:a16="http://schemas.microsoft.com/office/drawing/2014/main" id="{91E0A5C4-749D-4FFE-BF36-9BBDEF6B7FA8}"/>
                  </a:ext>
                </a:extLst>
              </p:cNvPr>
              <p:cNvSpPr>
                <a:spLocks noChangeShapeType="1"/>
              </p:cNvSpPr>
              <p:nvPr/>
            </p:nvSpPr>
            <p:spPr bwMode="auto">
              <a:xfrm>
                <a:off x="3798888" y="2836863"/>
                <a:ext cx="2762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17" name="Line 11">
                <a:extLst>
                  <a:ext uri="{FF2B5EF4-FFF2-40B4-BE49-F238E27FC236}">
                    <a16:creationId xmlns="" xmlns:a16="http://schemas.microsoft.com/office/drawing/2014/main" id="{1B28DD3C-E763-435A-B7FC-F35511AB07E1}"/>
                  </a:ext>
                </a:extLst>
              </p:cNvPr>
              <p:cNvSpPr>
                <a:spLocks noChangeShapeType="1"/>
              </p:cNvSpPr>
              <p:nvPr/>
            </p:nvSpPr>
            <p:spPr bwMode="auto">
              <a:xfrm>
                <a:off x="3835400" y="2973388"/>
                <a:ext cx="276225" cy="0"/>
              </a:xfrm>
              <a:prstGeom prst="line">
                <a:avLst/>
              </a:prstGeom>
              <a:noFill/>
              <a:ln w="12700" cap="rnd">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grpSp>
        <p:nvGrpSpPr>
          <p:cNvPr id="6" name="Group 5">
            <a:extLst>
              <a:ext uri="{FF2B5EF4-FFF2-40B4-BE49-F238E27FC236}">
                <a16:creationId xmlns="" xmlns:a16="http://schemas.microsoft.com/office/drawing/2014/main" id="{8C824B47-77E4-4BF0-ADA4-C05C0712298E}"/>
              </a:ext>
            </a:extLst>
          </p:cNvPr>
          <p:cNvGrpSpPr/>
          <p:nvPr/>
        </p:nvGrpSpPr>
        <p:grpSpPr>
          <a:xfrm>
            <a:off x="6766398" y="3424778"/>
            <a:ext cx="628835" cy="628835"/>
            <a:chOff x="6740992" y="3424772"/>
            <a:chExt cx="628835" cy="628835"/>
          </a:xfrm>
        </p:grpSpPr>
        <p:sp>
          <p:nvSpPr>
            <p:cNvPr id="202" name="Oval 201">
              <a:extLst>
                <a:ext uri="{FF2B5EF4-FFF2-40B4-BE49-F238E27FC236}">
                  <a16:creationId xmlns="" xmlns:a16="http://schemas.microsoft.com/office/drawing/2014/main" id="{D6AA0762-16A9-416A-8EE6-A567CC7C6AD8}"/>
                </a:ext>
              </a:extLst>
            </p:cNvPr>
            <p:cNvSpPr/>
            <p:nvPr/>
          </p:nvSpPr>
          <p:spPr>
            <a:xfrm>
              <a:off x="6740992" y="3424772"/>
              <a:ext cx="628835" cy="628835"/>
            </a:xfrm>
            <a:prstGeom prst="ellipse">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18" name="Picture 217">
              <a:extLst>
                <a:ext uri="{FF2B5EF4-FFF2-40B4-BE49-F238E27FC236}">
                  <a16:creationId xmlns="" xmlns:a16="http://schemas.microsoft.com/office/drawing/2014/main" id="{D8EA5F7C-D5D6-4C0D-B6F7-94E9900C35BC}"/>
                </a:ext>
              </a:extLst>
            </p:cNvPr>
            <p:cNvPicPr>
              <a:picLocks noChangeAspect="1"/>
            </p:cNvPicPr>
            <p:nvPr/>
          </p:nvPicPr>
          <p:blipFill>
            <a:blip r:embed="rId11"/>
            <a:stretch>
              <a:fillRect/>
            </a:stretch>
          </p:blipFill>
          <p:spPr>
            <a:xfrm>
              <a:off x="6843944" y="3595508"/>
              <a:ext cx="433320" cy="287491"/>
            </a:xfrm>
            <a:prstGeom prst="rect">
              <a:avLst/>
            </a:prstGeom>
          </p:spPr>
        </p:pic>
      </p:grpSp>
      <p:sp>
        <p:nvSpPr>
          <p:cNvPr id="2" name="Title 1"/>
          <p:cNvSpPr>
            <a:spLocks noGrp="1"/>
          </p:cNvSpPr>
          <p:nvPr>
            <p:ph type="title"/>
          </p:nvPr>
        </p:nvSpPr>
        <p:spPr>
          <a:xfrm>
            <a:off x="231780" y="89104"/>
            <a:ext cx="8912225" cy="610791"/>
          </a:xfrm>
        </p:spPr>
        <p:txBody>
          <a:bodyPr/>
          <a:lstStyle/>
          <a:p>
            <a:r>
              <a:rPr lang="en-US" dirty="0"/>
              <a:t>Customers count on us to deliver great </a:t>
            </a:r>
            <a:r>
              <a:rPr lang="en-US" dirty="0" smtClean="0"/>
              <a:t/>
            </a:r>
            <a:br>
              <a:rPr lang="en-US" dirty="0" smtClean="0"/>
            </a:br>
            <a:r>
              <a:rPr lang="en-US" dirty="0" smtClean="0">
                <a:solidFill>
                  <a:schemeClr val="tx1"/>
                </a:solidFill>
              </a:rPr>
              <a:t>products, engineering </a:t>
            </a:r>
            <a:r>
              <a:rPr lang="en-US" dirty="0">
                <a:solidFill>
                  <a:schemeClr val="tx1"/>
                </a:solidFill>
              </a:rPr>
              <a:t>expertise and support</a:t>
            </a:r>
          </a:p>
        </p:txBody>
      </p:sp>
      <p:sp>
        <p:nvSpPr>
          <p:cNvPr id="3" name="Rectangle 2">
            <a:extLst>
              <a:ext uri="{FF2B5EF4-FFF2-40B4-BE49-F238E27FC236}">
                <a16:creationId xmlns="" xmlns:a16="http://schemas.microsoft.com/office/drawing/2014/main" id="{809899D7-94B2-4372-9A7D-7A07A013A346}"/>
              </a:ext>
            </a:extLst>
          </p:cNvPr>
          <p:cNvSpPr/>
          <p:nvPr/>
        </p:nvSpPr>
        <p:spPr>
          <a:xfrm>
            <a:off x="304801" y="818266"/>
            <a:ext cx="8543564" cy="8944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solidFill>
                <a:srgbClr val="FFFFFF"/>
              </a:solidFill>
            </a:endParaRPr>
          </a:p>
        </p:txBody>
      </p:sp>
      <p:sp>
        <p:nvSpPr>
          <p:cNvPr id="7" name="Rectangle 6">
            <a:extLst>
              <a:ext uri="{FF2B5EF4-FFF2-40B4-BE49-F238E27FC236}">
                <a16:creationId xmlns="" xmlns:a16="http://schemas.microsoft.com/office/drawing/2014/main" id="{2738C1F3-96FD-446B-B935-0D58EE0D6460}"/>
              </a:ext>
            </a:extLst>
          </p:cNvPr>
          <p:cNvSpPr/>
          <p:nvPr/>
        </p:nvSpPr>
        <p:spPr>
          <a:xfrm>
            <a:off x="433985" y="1096604"/>
            <a:ext cx="1473349" cy="665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5976" tIns="37976" rIns="75976" bIns="37976" rtlCol="0" anchor="ctr"/>
          <a:lstStyle/>
          <a:p>
            <a:pPr algn="ctr" defTabSz="455807"/>
            <a:r>
              <a:rPr lang="en-US" sz="1200" dirty="0">
                <a:solidFill>
                  <a:srgbClr val="FFFFFF"/>
                </a:solidFill>
              </a:rPr>
              <a:t>Analog Power Products</a:t>
            </a:r>
          </a:p>
        </p:txBody>
      </p:sp>
      <p:sp>
        <p:nvSpPr>
          <p:cNvPr id="34" name="Rectangle 33">
            <a:extLst>
              <a:ext uri="{FF2B5EF4-FFF2-40B4-BE49-F238E27FC236}">
                <a16:creationId xmlns="" xmlns:a16="http://schemas.microsoft.com/office/drawing/2014/main" id="{5BE2ECF9-41CD-4103-B03A-6DA32F1287AD}"/>
              </a:ext>
            </a:extLst>
          </p:cNvPr>
          <p:cNvSpPr/>
          <p:nvPr/>
        </p:nvSpPr>
        <p:spPr>
          <a:xfrm>
            <a:off x="2139498" y="1098647"/>
            <a:ext cx="1473349" cy="665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5976" tIns="37976" rIns="75976" bIns="37976" rtlCol="0" anchor="ctr"/>
          <a:lstStyle/>
          <a:p>
            <a:pPr algn="ctr" defTabSz="455807"/>
            <a:r>
              <a:rPr lang="en-US" sz="1200" dirty="0">
                <a:solidFill>
                  <a:srgbClr val="FFFFFF"/>
                </a:solidFill>
              </a:rPr>
              <a:t>Analog Signal </a:t>
            </a:r>
            <a:br>
              <a:rPr lang="en-US" sz="1200" dirty="0">
                <a:solidFill>
                  <a:srgbClr val="FFFFFF"/>
                </a:solidFill>
              </a:rPr>
            </a:br>
            <a:r>
              <a:rPr lang="en-US" sz="1200" dirty="0">
                <a:solidFill>
                  <a:srgbClr val="FFFFFF"/>
                </a:solidFill>
              </a:rPr>
              <a:t>Chain</a:t>
            </a:r>
          </a:p>
        </p:txBody>
      </p:sp>
      <p:sp>
        <p:nvSpPr>
          <p:cNvPr id="44" name="Rectangle 43">
            <a:extLst>
              <a:ext uri="{FF2B5EF4-FFF2-40B4-BE49-F238E27FC236}">
                <a16:creationId xmlns="" xmlns:a16="http://schemas.microsoft.com/office/drawing/2014/main" id="{D4B35BA5-A2BC-4EA4-9881-2F6CECBE1D6F}"/>
              </a:ext>
            </a:extLst>
          </p:cNvPr>
          <p:cNvSpPr/>
          <p:nvPr/>
        </p:nvSpPr>
        <p:spPr>
          <a:xfrm>
            <a:off x="5525510" y="1103957"/>
            <a:ext cx="1446165" cy="665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5976" tIns="37976" rIns="75976" bIns="37976" rtlCol="0" anchor="ctr"/>
          <a:lstStyle/>
          <a:p>
            <a:pPr algn="ctr" defTabSz="455807"/>
            <a:r>
              <a:rPr lang="en-US" sz="1200" dirty="0">
                <a:solidFill>
                  <a:srgbClr val="FFFFFF"/>
                </a:solidFill>
              </a:rPr>
              <a:t>High Volume Analog &amp; Logic</a:t>
            </a:r>
          </a:p>
        </p:txBody>
      </p:sp>
      <p:sp>
        <p:nvSpPr>
          <p:cNvPr id="107" name="Rectangle 106">
            <a:extLst>
              <a:ext uri="{FF2B5EF4-FFF2-40B4-BE49-F238E27FC236}">
                <a16:creationId xmlns="" xmlns:a16="http://schemas.microsoft.com/office/drawing/2014/main" id="{E77D2F95-8E7A-4B0E-92CF-339A0CF1DF3A}"/>
              </a:ext>
            </a:extLst>
          </p:cNvPr>
          <p:cNvSpPr/>
          <p:nvPr/>
        </p:nvSpPr>
        <p:spPr>
          <a:xfrm>
            <a:off x="7217535" y="1101911"/>
            <a:ext cx="1458492" cy="665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5976" tIns="37976" rIns="75976" bIns="37976" rtlCol="0" anchor="ctr"/>
          <a:lstStyle/>
          <a:p>
            <a:pPr algn="ctr" defTabSz="455807"/>
            <a:r>
              <a:rPr lang="en-US" sz="1200" dirty="0">
                <a:solidFill>
                  <a:srgbClr val="FFFFFF"/>
                </a:solidFill>
              </a:rPr>
              <a:t>DLP</a:t>
            </a:r>
            <a:r>
              <a:rPr lang="en-US" sz="1200" baseline="30000" dirty="0">
                <a:solidFill>
                  <a:srgbClr val="FFFFFF"/>
                </a:solidFill>
              </a:rPr>
              <a:t>®</a:t>
            </a:r>
            <a:r>
              <a:rPr lang="en-US" sz="1200" dirty="0">
                <a:solidFill>
                  <a:srgbClr val="FFFFFF"/>
                </a:solidFill>
              </a:rPr>
              <a:t> </a:t>
            </a:r>
            <a:br>
              <a:rPr lang="en-US" sz="1200" dirty="0">
                <a:solidFill>
                  <a:srgbClr val="FFFFFF"/>
                </a:solidFill>
              </a:rPr>
            </a:br>
            <a:r>
              <a:rPr lang="en-US" sz="1200" dirty="0">
                <a:solidFill>
                  <a:srgbClr val="FFFFFF"/>
                </a:solidFill>
              </a:rPr>
              <a:t>Products</a:t>
            </a:r>
          </a:p>
        </p:txBody>
      </p:sp>
      <p:sp>
        <p:nvSpPr>
          <p:cNvPr id="39" name="Rectangle 38">
            <a:extLst>
              <a:ext uri="{FF2B5EF4-FFF2-40B4-BE49-F238E27FC236}">
                <a16:creationId xmlns="" xmlns:a16="http://schemas.microsoft.com/office/drawing/2014/main" id="{13497599-B565-45DC-9AD9-0A557A837282}"/>
              </a:ext>
            </a:extLst>
          </p:cNvPr>
          <p:cNvSpPr/>
          <p:nvPr/>
        </p:nvSpPr>
        <p:spPr>
          <a:xfrm>
            <a:off x="3820250" y="1101914"/>
            <a:ext cx="1450329" cy="6653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75976" tIns="37976" rIns="75976" bIns="37976" rtlCol="0" anchor="ctr"/>
          <a:lstStyle/>
          <a:p>
            <a:pPr algn="ctr" defTabSz="455807"/>
            <a:r>
              <a:rPr lang="en-US" sz="1200" dirty="0">
                <a:solidFill>
                  <a:srgbClr val="FFFFFF"/>
                </a:solidFill>
              </a:rPr>
              <a:t>Embedded Processing</a:t>
            </a:r>
          </a:p>
        </p:txBody>
      </p:sp>
      <p:sp>
        <p:nvSpPr>
          <p:cNvPr id="204" name="Freeform 9">
            <a:extLst>
              <a:ext uri="{FF2B5EF4-FFF2-40B4-BE49-F238E27FC236}">
                <a16:creationId xmlns="" xmlns:a16="http://schemas.microsoft.com/office/drawing/2014/main" id="{0156AD6B-9396-43CD-A5CD-C3FA2FD811B2}"/>
              </a:ext>
            </a:extLst>
          </p:cNvPr>
          <p:cNvSpPr/>
          <p:nvPr/>
        </p:nvSpPr>
        <p:spPr>
          <a:xfrm rot="10800000" flipV="1">
            <a:off x="467977" y="986779"/>
            <a:ext cx="8208053" cy="627851"/>
          </a:xfrm>
          <a:custGeom>
            <a:avLst/>
            <a:gdLst>
              <a:gd name="connsiteX0" fmla="*/ 0 w 3738520"/>
              <a:gd name="connsiteY0" fmla="*/ 647363 h 647363"/>
              <a:gd name="connsiteX1" fmla="*/ 0 w 3738520"/>
              <a:gd name="connsiteY1" fmla="*/ 0 h 647363"/>
              <a:gd name="connsiteX2" fmla="*/ 3738520 w 3738520"/>
              <a:gd name="connsiteY2" fmla="*/ 0 h 647363"/>
              <a:gd name="connsiteX3" fmla="*/ 3738520 w 3738520"/>
              <a:gd name="connsiteY3" fmla="*/ 647363 h 647363"/>
            </a:gdLst>
            <a:ahLst/>
            <a:cxnLst>
              <a:cxn ang="0">
                <a:pos x="connsiteX0" y="connsiteY0"/>
              </a:cxn>
              <a:cxn ang="0">
                <a:pos x="connsiteX1" y="connsiteY1"/>
              </a:cxn>
              <a:cxn ang="0">
                <a:pos x="connsiteX2" y="connsiteY2"/>
              </a:cxn>
              <a:cxn ang="0">
                <a:pos x="connsiteX3" y="connsiteY3"/>
              </a:cxn>
            </a:cxnLst>
            <a:rect l="l" t="t" r="r" b="b"/>
            <a:pathLst>
              <a:path w="3738520" h="647363">
                <a:moveTo>
                  <a:pt x="0" y="647363"/>
                </a:moveTo>
                <a:lnTo>
                  <a:pt x="0" y="0"/>
                </a:lnTo>
                <a:lnTo>
                  <a:pt x="3738520" y="0"/>
                </a:lnTo>
                <a:lnTo>
                  <a:pt x="3738520" y="647363"/>
                </a:lnTo>
              </a:path>
            </a:pathLst>
          </a:cu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rtlCol="0" anchor="ctr"/>
          <a:lstStyle/>
          <a:p>
            <a:pPr algn="ctr"/>
            <a:endParaRPr lang="en-US">
              <a:solidFill>
                <a:srgbClr val="FFFFFF"/>
              </a:solidFill>
            </a:endParaRPr>
          </a:p>
        </p:txBody>
      </p:sp>
      <p:sp>
        <p:nvSpPr>
          <p:cNvPr id="26" name="TextBox 25">
            <a:extLst>
              <a:ext uri="{FF2B5EF4-FFF2-40B4-BE49-F238E27FC236}">
                <a16:creationId xmlns="" xmlns:a16="http://schemas.microsoft.com/office/drawing/2014/main" id="{3C940C16-15FC-4EE9-9E09-FD68118174CE}"/>
              </a:ext>
            </a:extLst>
          </p:cNvPr>
          <p:cNvSpPr txBox="1"/>
          <p:nvPr/>
        </p:nvSpPr>
        <p:spPr>
          <a:xfrm>
            <a:off x="3706645" y="847364"/>
            <a:ext cx="1730708" cy="338554"/>
          </a:xfrm>
          <a:prstGeom prst="rect">
            <a:avLst/>
          </a:prstGeom>
          <a:solidFill>
            <a:schemeClr val="accent3"/>
          </a:solidFill>
        </p:spPr>
        <p:txBody>
          <a:bodyPr wrap="square" lIns="91428" tIns="45714" rIns="91428" bIns="45714" rtlCol="0">
            <a:spAutoFit/>
          </a:bodyPr>
          <a:lstStyle/>
          <a:p>
            <a:pPr algn="ctr"/>
            <a:r>
              <a:rPr lang="en-US" sz="1600" spc="200" dirty="0">
                <a:solidFill>
                  <a:srgbClr val="FFFFFF"/>
                </a:solidFill>
              </a:rPr>
              <a:t>PORTFOLIO</a:t>
            </a:r>
          </a:p>
        </p:txBody>
      </p:sp>
      <p:pic>
        <p:nvPicPr>
          <p:cNvPr id="201" name="Picture 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523115" y="141382"/>
            <a:ext cx="1534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5927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x0marcom\Desktop\photos purchased 2\2011_iStock\iS_2011_000012343922XSm electric vehicle charging sm.png"/>
          <p:cNvPicPr>
            <a:picLocks noChangeAspect="1" noChangeArrowheads="1"/>
          </p:cNvPicPr>
          <p:nvPr/>
        </p:nvPicPr>
        <p:blipFill>
          <a:blip r:embed="rId3" cstate="print"/>
          <a:srcRect/>
          <a:stretch>
            <a:fillRect/>
          </a:stretch>
        </p:blipFill>
        <p:spPr bwMode="auto">
          <a:xfrm>
            <a:off x="1277484" y="1574560"/>
            <a:ext cx="1084729" cy="610160"/>
          </a:xfrm>
          <a:prstGeom prst="rect">
            <a:avLst/>
          </a:prstGeom>
          <a:noFill/>
        </p:spPr>
      </p:pic>
      <p:sp>
        <p:nvSpPr>
          <p:cNvPr id="63" name="Oval 62"/>
          <p:cNvSpPr/>
          <p:nvPr/>
        </p:nvSpPr>
        <p:spPr>
          <a:xfrm>
            <a:off x="2826480" y="2090408"/>
            <a:ext cx="3650135" cy="1084305"/>
          </a:xfrm>
          <a:prstGeom prst="ellipse">
            <a:avLst/>
          </a:prstGeom>
          <a:solidFill>
            <a:srgbClr val="57C8E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200" b="1">
              <a:solidFill>
                <a:srgbClr val="FFFFFF"/>
              </a:solidFill>
            </a:endParaRPr>
          </a:p>
        </p:txBody>
      </p:sp>
      <p:sp>
        <p:nvSpPr>
          <p:cNvPr id="2" name="Slide Number Placeholder 1"/>
          <p:cNvSpPr>
            <a:spLocks noGrp="1"/>
          </p:cNvSpPr>
          <p:nvPr>
            <p:ph type="sldNum" sz="quarter" idx="10"/>
          </p:nvPr>
        </p:nvSpPr>
        <p:spPr>
          <a:xfrm>
            <a:off x="7010400" y="4637488"/>
            <a:ext cx="2133600" cy="154781"/>
          </a:xfrm>
        </p:spPr>
        <p:txBody>
          <a:bodyPr/>
          <a:lstStyle/>
          <a:p>
            <a:pPr>
              <a:defRPr/>
            </a:pPr>
            <a:fld id="{B4F23C1C-6D98-45E3-A374-96926723130D}" type="slidenum">
              <a:rPr lang="en-US" smtClean="0">
                <a:solidFill>
                  <a:srgbClr val="000000"/>
                </a:solidFill>
              </a:rPr>
              <a:pPr>
                <a:defRPr/>
              </a:pPr>
              <a:t>15</a:t>
            </a:fld>
            <a:endParaRPr lang="en-US">
              <a:solidFill>
                <a:srgbClr val="000000"/>
              </a:solidFill>
            </a:endParaRPr>
          </a:p>
        </p:txBody>
      </p:sp>
      <p:sp>
        <p:nvSpPr>
          <p:cNvPr id="5" name="AutoShape 4"/>
          <p:cNvSpPr>
            <a:spLocks noChangeArrowheads="1"/>
          </p:cNvSpPr>
          <p:nvPr/>
        </p:nvSpPr>
        <p:spPr bwMode="auto">
          <a:xfrm>
            <a:off x="7527925" y="3913724"/>
            <a:ext cx="1403350"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2509509810"/>
              </p:ext>
            </p:extLst>
          </p:nvPr>
        </p:nvGraphicFramePr>
        <p:xfrm>
          <a:off x="7035502" y="3707599"/>
          <a:ext cx="1165225" cy="406004"/>
        </p:xfrm>
        <a:graphic>
          <a:graphicData uri="http://schemas.openxmlformats.org/presentationml/2006/ole">
            <mc:AlternateContent xmlns:mc="http://schemas.openxmlformats.org/markup-compatibility/2006">
              <mc:Choice xmlns:v="urn:schemas-microsoft-com:vml" Requires="v">
                <p:oleObj spid="_x0000_s2108" name="Clip" r:id="rId4" imgW="1742857" imgH="637926" progId="">
                  <p:embed/>
                </p:oleObj>
              </mc:Choice>
              <mc:Fallback>
                <p:oleObj name="Clip" r:id="rId4" imgW="1742857" imgH="637926" progId="">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5502" y="3707599"/>
                        <a:ext cx="1165225" cy="4060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6"/>
          <p:cNvSpPr>
            <a:spLocks noChangeArrowheads="1"/>
          </p:cNvSpPr>
          <p:nvPr/>
        </p:nvSpPr>
        <p:spPr bwMode="auto">
          <a:xfrm>
            <a:off x="7543800" y="4069548"/>
            <a:ext cx="1409700" cy="417290"/>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Digital video recorder/server</a:t>
            </a:r>
          </a:p>
        </p:txBody>
      </p:sp>
      <p:sp>
        <p:nvSpPr>
          <p:cNvPr id="8" name="Rectangle 7"/>
          <p:cNvSpPr>
            <a:spLocks noChangeArrowheads="1"/>
          </p:cNvSpPr>
          <p:nvPr/>
        </p:nvSpPr>
        <p:spPr bwMode="auto">
          <a:xfrm>
            <a:off x="2487321" y="3927645"/>
            <a:ext cx="1282700" cy="417290"/>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Digital</a:t>
            </a:r>
          </a:p>
          <a:p>
            <a:pPr algn="ctr" eaLnBrk="0" hangingPunct="0">
              <a:lnSpc>
                <a:spcPct val="88000"/>
              </a:lnSpc>
            </a:pPr>
            <a:r>
              <a:rPr kumimoji="1" lang="en-US" altLang="en-US" sz="1200" b="1" dirty="0">
                <a:solidFill>
                  <a:srgbClr val="000000"/>
                </a:solidFill>
              </a:rPr>
              <a:t>still cameras</a:t>
            </a:r>
          </a:p>
        </p:txBody>
      </p:sp>
      <p:sp>
        <p:nvSpPr>
          <p:cNvPr id="9" name="AutoShape 8"/>
          <p:cNvSpPr>
            <a:spLocks noChangeArrowheads="1"/>
          </p:cNvSpPr>
          <p:nvPr/>
        </p:nvSpPr>
        <p:spPr bwMode="auto">
          <a:xfrm>
            <a:off x="2538685" y="3779888"/>
            <a:ext cx="1176337"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grpSp>
        <p:nvGrpSpPr>
          <p:cNvPr id="4" name="Group 9"/>
          <p:cNvGrpSpPr>
            <a:grpSpLocks/>
          </p:cNvGrpSpPr>
          <p:nvPr/>
        </p:nvGrpSpPr>
        <p:grpSpPr bwMode="auto">
          <a:xfrm>
            <a:off x="2079907" y="3542037"/>
            <a:ext cx="804863" cy="584620"/>
            <a:chOff x="1163" y="2314"/>
            <a:chExt cx="995" cy="866"/>
          </a:xfrm>
        </p:grpSpPr>
        <p:sp>
          <p:nvSpPr>
            <p:cNvPr id="11" name="Freeform 10"/>
            <p:cNvSpPr>
              <a:spLocks/>
            </p:cNvSpPr>
            <p:nvPr/>
          </p:nvSpPr>
          <p:spPr bwMode="auto">
            <a:xfrm>
              <a:off x="1217" y="2314"/>
              <a:ext cx="921" cy="866"/>
            </a:xfrm>
            <a:custGeom>
              <a:avLst/>
              <a:gdLst>
                <a:gd name="T0" fmla="*/ 32 w 921"/>
                <a:gd name="T1" fmla="*/ 498 h 537"/>
                <a:gd name="T2" fmla="*/ 0 w 921"/>
                <a:gd name="T3" fmla="*/ 159 h 537"/>
                <a:gd name="T4" fmla="*/ 3 w 921"/>
                <a:gd name="T5" fmla="*/ 75 h 537"/>
                <a:gd name="T6" fmla="*/ 32 w 921"/>
                <a:gd name="T7" fmla="*/ 21 h 537"/>
                <a:gd name="T8" fmla="*/ 108 w 921"/>
                <a:gd name="T9" fmla="*/ 0 h 537"/>
                <a:gd name="T10" fmla="*/ 857 w 921"/>
                <a:gd name="T11" fmla="*/ 6 h 537"/>
                <a:gd name="T12" fmla="*/ 921 w 921"/>
                <a:gd name="T13" fmla="*/ 537 h 537"/>
                <a:gd name="T14" fmla="*/ 32 w 921"/>
                <a:gd name="T15" fmla="*/ 498 h 537"/>
                <a:gd name="T16" fmla="*/ 0 60000 65536"/>
                <a:gd name="T17" fmla="*/ 0 60000 65536"/>
                <a:gd name="T18" fmla="*/ 0 60000 65536"/>
                <a:gd name="T19" fmla="*/ 0 60000 65536"/>
                <a:gd name="T20" fmla="*/ 0 60000 65536"/>
                <a:gd name="T21" fmla="*/ 0 60000 65536"/>
                <a:gd name="T22" fmla="*/ 0 60000 65536"/>
                <a:gd name="T23" fmla="*/ 0 60000 65536"/>
                <a:gd name="T24" fmla="*/ 0 w 921"/>
                <a:gd name="T25" fmla="*/ 0 h 537"/>
                <a:gd name="T26" fmla="*/ 921 w 921"/>
                <a:gd name="T27" fmla="*/ 537 h 5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21" h="537">
                  <a:moveTo>
                    <a:pt x="32" y="498"/>
                  </a:moveTo>
                  <a:lnTo>
                    <a:pt x="0" y="159"/>
                  </a:lnTo>
                  <a:lnTo>
                    <a:pt x="3" y="75"/>
                  </a:lnTo>
                  <a:lnTo>
                    <a:pt x="32" y="21"/>
                  </a:lnTo>
                  <a:lnTo>
                    <a:pt x="108" y="0"/>
                  </a:lnTo>
                  <a:lnTo>
                    <a:pt x="857" y="6"/>
                  </a:lnTo>
                  <a:lnTo>
                    <a:pt x="921" y="537"/>
                  </a:lnTo>
                  <a:lnTo>
                    <a:pt x="32" y="498"/>
                  </a:lnTo>
                  <a:close/>
                </a:path>
              </a:pathLst>
            </a:custGeom>
            <a:solidFill>
              <a:srgbClr val="DDDDDD"/>
            </a:solidFill>
            <a:ln w="9525">
              <a:solidFill>
                <a:srgbClr val="DDDDDD"/>
              </a:solidFill>
              <a:round/>
              <a:headEnd/>
              <a:tailEnd/>
            </a:ln>
          </p:spPr>
          <p:txBody>
            <a:bodyPr anchor="ctr">
              <a:spAutoFit/>
            </a:bodyPr>
            <a:lstStyle/>
            <a:p>
              <a:endParaRPr lang="en-US" sz="3200" b="1" dirty="0">
                <a:solidFill>
                  <a:srgbClr val="FF0000"/>
                </a:solidFill>
              </a:endParaRPr>
            </a:p>
          </p:txBody>
        </p:sp>
        <p:pic>
          <p:nvPicPr>
            <p:cNvPr id="12" name="Picture 11" descr="DSC"/>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163" y="2339"/>
              <a:ext cx="995" cy="709"/>
            </a:xfrm>
            <a:prstGeom prst="rect">
              <a:avLst/>
            </a:prstGeom>
            <a:noFill/>
            <a:ln w="9525">
              <a:noFill/>
              <a:miter lim="800000"/>
              <a:headEnd/>
              <a:tailEnd/>
            </a:ln>
          </p:spPr>
        </p:pic>
      </p:grpSp>
      <p:sp>
        <p:nvSpPr>
          <p:cNvPr id="13" name="Rectangle 12"/>
          <p:cNvSpPr>
            <a:spLocks noChangeArrowheads="1"/>
          </p:cNvSpPr>
          <p:nvPr/>
        </p:nvSpPr>
        <p:spPr bwMode="auto">
          <a:xfrm>
            <a:off x="1950018" y="3156247"/>
            <a:ext cx="911225" cy="417290"/>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IP phones</a:t>
            </a:r>
          </a:p>
        </p:txBody>
      </p:sp>
      <p:sp>
        <p:nvSpPr>
          <p:cNvPr id="14" name="AutoShape 13"/>
          <p:cNvSpPr>
            <a:spLocks noChangeArrowheads="1"/>
          </p:cNvSpPr>
          <p:nvPr/>
        </p:nvSpPr>
        <p:spPr bwMode="auto">
          <a:xfrm>
            <a:off x="1963394" y="2936723"/>
            <a:ext cx="880410" cy="565257"/>
          </a:xfrm>
          <a:prstGeom prst="roundRect">
            <a:avLst>
              <a:gd name="adj" fmla="val 16667"/>
            </a:avLst>
          </a:prstGeom>
          <a:noFill/>
          <a:ln w="9525">
            <a:solidFill>
              <a:schemeClr val="hlink"/>
            </a:solidFill>
            <a:round/>
            <a:headEnd/>
            <a:tailEnd/>
          </a:ln>
        </p:spPr>
        <p:txBody>
          <a:bodyPr wrap="square" lIns="91438" tIns="45718" rIns="91438" bIns="45718" anchor="ctr">
            <a:spAutoFit/>
          </a:bodyPr>
          <a:lstStyle/>
          <a:p>
            <a:pPr>
              <a:lnSpc>
                <a:spcPct val="85000"/>
              </a:lnSpc>
            </a:pPr>
            <a:endParaRPr lang="en-US" sz="3200" b="1" dirty="0">
              <a:solidFill>
                <a:srgbClr val="FF0000"/>
              </a:solidFill>
            </a:endParaRPr>
          </a:p>
        </p:txBody>
      </p:sp>
      <p:pic>
        <p:nvPicPr>
          <p:cNvPr id="15" name="Picture 14" descr="iphone_ani"/>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364464" y="2524545"/>
            <a:ext cx="1120775" cy="747713"/>
          </a:xfrm>
          <a:prstGeom prst="rect">
            <a:avLst/>
          </a:prstGeom>
          <a:noFill/>
          <a:ln w="9525">
            <a:noFill/>
            <a:miter lim="800000"/>
            <a:headEnd/>
            <a:tailEnd/>
          </a:ln>
        </p:spPr>
      </p:pic>
      <p:sp>
        <p:nvSpPr>
          <p:cNvPr id="16" name="Rectangle 15"/>
          <p:cNvSpPr>
            <a:spLocks noChangeArrowheads="1"/>
          </p:cNvSpPr>
          <p:nvPr/>
        </p:nvSpPr>
        <p:spPr bwMode="auto">
          <a:xfrm>
            <a:off x="7345363" y="958446"/>
            <a:ext cx="1828800" cy="742250"/>
          </a:xfrm>
          <a:prstGeom prst="rect">
            <a:avLst/>
          </a:prstGeom>
          <a:noFill/>
          <a:ln w="12699">
            <a:noFill/>
            <a:miter lim="800000"/>
            <a:headEnd/>
            <a:tailEnd/>
          </a:ln>
        </p:spPr>
        <p:txBody>
          <a:bodyPr lIns="91438" tIns="45718" rIns="91438" bIns="45718">
            <a:spAutoFit/>
          </a:bodyPr>
          <a:lstStyle/>
          <a:p>
            <a:pPr algn="ctr" eaLnBrk="0" hangingPunct="0">
              <a:lnSpc>
                <a:spcPct val="88000"/>
              </a:lnSpc>
            </a:pPr>
            <a:endParaRPr kumimoji="1" lang="en-US" altLang="en-US" sz="1200" b="1" dirty="0">
              <a:solidFill>
                <a:srgbClr val="000000"/>
              </a:solidFill>
            </a:endParaRPr>
          </a:p>
          <a:p>
            <a:pPr algn="ctr" eaLnBrk="0" hangingPunct="0">
              <a:lnSpc>
                <a:spcPct val="88000"/>
              </a:lnSpc>
            </a:pPr>
            <a:r>
              <a:rPr kumimoji="1" lang="en-US" altLang="en-US" sz="1200" b="1" dirty="0">
                <a:solidFill>
                  <a:srgbClr val="000000"/>
                </a:solidFill>
              </a:rPr>
              <a:t>Wireless</a:t>
            </a:r>
          </a:p>
          <a:p>
            <a:pPr algn="ctr" eaLnBrk="0" hangingPunct="0">
              <a:lnSpc>
                <a:spcPct val="88000"/>
              </a:lnSpc>
            </a:pPr>
            <a:r>
              <a:rPr kumimoji="1" lang="en-US" altLang="en-US" sz="1200" b="1" dirty="0">
                <a:solidFill>
                  <a:srgbClr val="000000"/>
                </a:solidFill>
              </a:rPr>
              <a:t>infrastructure</a:t>
            </a:r>
          </a:p>
          <a:p>
            <a:pPr algn="ctr" eaLnBrk="0" hangingPunct="0">
              <a:lnSpc>
                <a:spcPct val="88000"/>
              </a:lnSpc>
            </a:pPr>
            <a:endParaRPr kumimoji="1" lang="en-US" altLang="en-US" sz="1200" b="1" dirty="0">
              <a:solidFill>
                <a:srgbClr val="000000"/>
              </a:solidFill>
            </a:endParaRPr>
          </a:p>
        </p:txBody>
      </p:sp>
      <p:sp>
        <p:nvSpPr>
          <p:cNvPr id="17" name="AutoShape 16"/>
          <p:cNvSpPr>
            <a:spLocks noChangeArrowheads="1"/>
          </p:cNvSpPr>
          <p:nvPr/>
        </p:nvSpPr>
        <p:spPr bwMode="auto">
          <a:xfrm>
            <a:off x="7497763" y="946091"/>
            <a:ext cx="1371600"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18" name="AutoShape 17"/>
          <p:cNvSpPr>
            <a:spLocks noChangeArrowheads="1"/>
          </p:cNvSpPr>
          <p:nvPr/>
        </p:nvSpPr>
        <p:spPr bwMode="auto">
          <a:xfrm>
            <a:off x="850921" y="866915"/>
            <a:ext cx="1287463"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19" name="Rectangle 18"/>
          <p:cNvSpPr>
            <a:spLocks noChangeArrowheads="1"/>
          </p:cNvSpPr>
          <p:nvPr/>
        </p:nvSpPr>
        <p:spPr bwMode="auto">
          <a:xfrm>
            <a:off x="882650" y="1052517"/>
            <a:ext cx="1327150" cy="254809"/>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Smart phones</a:t>
            </a:r>
          </a:p>
        </p:txBody>
      </p:sp>
      <p:sp>
        <p:nvSpPr>
          <p:cNvPr id="20" name="AutoShape 19"/>
          <p:cNvSpPr>
            <a:spLocks noChangeArrowheads="1"/>
          </p:cNvSpPr>
          <p:nvPr/>
        </p:nvSpPr>
        <p:spPr bwMode="auto">
          <a:xfrm>
            <a:off x="7370765" y="2351027"/>
            <a:ext cx="1524000"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21" name="Text Box 20"/>
          <p:cNvSpPr txBox="1">
            <a:spLocks noChangeArrowheads="1"/>
          </p:cNvSpPr>
          <p:nvPr/>
        </p:nvSpPr>
        <p:spPr bwMode="auto">
          <a:xfrm>
            <a:off x="7542213" y="2597948"/>
            <a:ext cx="1178524" cy="276995"/>
          </a:xfrm>
          <a:prstGeom prst="rect">
            <a:avLst/>
          </a:prstGeom>
          <a:noFill/>
          <a:ln w="9525">
            <a:noFill/>
            <a:miter lim="800000"/>
            <a:headEnd/>
            <a:tailEnd/>
          </a:ln>
        </p:spPr>
        <p:txBody>
          <a:bodyPr wrap="none" lIns="91438" tIns="45718" rIns="91438" bIns="45718">
            <a:spAutoFit/>
          </a:bodyPr>
          <a:lstStyle/>
          <a:p>
            <a:r>
              <a:rPr lang="en-US" sz="1200" b="1" dirty="0">
                <a:solidFill>
                  <a:srgbClr val="000000"/>
                </a:solidFill>
              </a:rPr>
              <a:t>Motor control</a:t>
            </a:r>
          </a:p>
        </p:txBody>
      </p:sp>
      <p:sp>
        <p:nvSpPr>
          <p:cNvPr id="22" name="AutoShape 21"/>
          <p:cNvSpPr>
            <a:spLocks noChangeArrowheads="1"/>
          </p:cNvSpPr>
          <p:nvPr/>
        </p:nvSpPr>
        <p:spPr bwMode="auto">
          <a:xfrm>
            <a:off x="6616493" y="3124136"/>
            <a:ext cx="1519238"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23" name="Text Box 22"/>
          <p:cNvSpPr txBox="1">
            <a:spLocks noChangeArrowheads="1"/>
          </p:cNvSpPr>
          <p:nvPr/>
        </p:nvSpPr>
        <p:spPr bwMode="auto">
          <a:xfrm>
            <a:off x="6917116" y="3387130"/>
            <a:ext cx="998987" cy="276995"/>
          </a:xfrm>
          <a:prstGeom prst="rect">
            <a:avLst/>
          </a:prstGeom>
          <a:noFill/>
          <a:ln w="9525">
            <a:noFill/>
            <a:miter lim="800000"/>
            <a:headEnd/>
            <a:tailEnd/>
          </a:ln>
        </p:spPr>
        <p:txBody>
          <a:bodyPr wrap="none" lIns="91438" tIns="45718" rIns="91438" bIns="45718">
            <a:spAutoFit/>
          </a:bodyPr>
          <a:lstStyle/>
          <a:p>
            <a:pPr algn="ctr"/>
            <a:r>
              <a:rPr lang="en-US" sz="1200" b="1" dirty="0">
                <a:solidFill>
                  <a:srgbClr val="000000"/>
                </a:solidFill>
              </a:rPr>
              <a:t>Computing</a:t>
            </a:r>
          </a:p>
        </p:txBody>
      </p:sp>
      <p:sp>
        <p:nvSpPr>
          <p:cNvPr id="24" name="AutoShape 23"/>
          <p:cNvSpPr>
            <a:spLocks noChangeArrowheads="1"/>
          </p:cNvSpPr>
          <p:nvPr/>
        </p:nvSpPr>
        <p:spPr bwMode="auto">
          <a:xfrm>
            <a:off x="285763" y="2523668"/>
            <a:ext cx="1008063"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pic>
        <p:nvPicPr>
          <p:cNvPr id="25" name="Picture 24" descr="PanasonicDLP"/>
          <p:cNvPicPr>
            <a:picLocks noChangeAspect="1" noChangeArrowheads="1"/>
          </p:cNvPicPr>
          <p:nvPr/>
        </p:nvPicPr>
        <p:blipFill>
          <a:blip r:embed="rId8" cstate="print">
            <a:clrChange>
              <a:clrFrom>
                <a:srgbClr val="F8F8FA"/>
              </a:clrFrom>
              <a:clrTo>
                <a:srgbClr val="F8F8FA">
                  <a:alpha val="0"/>
                </a:srgbClr>
              </a:clrTo>
            </a:clrChange>
          </a:blip>
          <a:srcRect/>
          <a:stretch>
            <a:fillRect/>
          </a:stretch>
        </p:blipFill>
        <p:spPr bwMode="auto">
          <a:xfrm>
            <a:off x="304802" y="1978811"/>
            <a:ext cx="941388" cy="828675"/>
          </a:xfrm>
          <a:prstGeom prst="rect">
            <a:avLst/>
          </a:prstGeom>
          <a:noFill/>
          <a:ln w="9525">
            <a:noFill/>
            <a:miter lim="800000"/>
            <a:headEnd/>
            <a:tailEnd/>
          </a:ln>
        </p:spPr>
      </p:pic>
      <p:sp>
        <p:nvSpPr>
          <p:cNvPr id="26" name="Text Box 25"/>
          <p:cNvSpPr txBox="1">
            <a:spLocks noChangeArrowheads="1"/>
          </p:cNvSpPr>
          <p:nvPr/>
        </p:nvSpPr>
        <p:spPr bwMode="auto">
          <a:xfrm>
            <a:off x="347663" y="2795060"/>
            <a:ext cx="896395" cy="276995"/>
          </a:xfrm>
          <a:prstGeom prst="rect">
            <a:avLst/>
          </a:prstGeom>
          <a:noFill/>
          <a:ln w="9525">
            <a:noFill/>
            <a:miter lim="800000"/>
            <a:headEnd/>
            <a:tailEnd/>
          </a:ln>
        </p:spPr>
        <p:txBody>
          <a:bodyPr wrap="none" lIns="91438" tIns="45718" rIns="91438" bIns="45718">
            <a:spAutoFit/>
          </a:bodyPr>
          <a:lstStyle/>
          <a:p>
            <a:r>
              <a:rPr lang="en-US" sz="1200" b="1" dirty="0">
                <a:solidFill>
                  <a:srgbClr val="000000"/>
                </a:solidFill>
              </a:rPr>
              <a:t>Digital TV</a:t>
            </a:r>
          </a:p>
        </p:txBody>
      </p:sp>
      <p:pic>
        <p:nvPicPr>
          <p:cNvPr id="27" name="Picture 26" descr="BigBend8"/>
          <p:cNvPicPr>
            <a:picLocks noChangeAspect="1" noChangeArrowheads="1"/>
          </p:cNvPicPr>
          <p:nvPr/>
        </p:nvPicPr>
        <p:blipFill>
          <a:blip r:embed="rId9" cstate="print"/>
          <a:srcRect/>
          <a:stretch>
            <a:fillRect/>
          </a:stretch>
        </p:blipFill>
        <p:spPr bwMode="auto">
          <a:xfrm>
            <a:off x="365127" y="2035971"/>
            <a:ext cx="812800" cy="396479"/>
          </a:xfrm>
          <a:prstGeom prst="rect">
            <a:avLst/>
          </a:prstGeom>
          <a:noFill/>
          <a:ln w="9525">
            <a:noFill/>
            <a:miter lim="800000"/>
            <a:headEnd/>
            <a:tailEnd/>
          </a:ln>
        </p:spPr>
      </p:pic>
      <p:sp>
        <p:nvSpPr>
          <p:cNvPr id="28" name="AutoShape 27"/>
          <p:cNvSpPr>
            <a:spLocks noChangeArrowheads="1"/>
          </p:cNvSpPr>
          <p:nvPr/>
        </p:nvSpPr>
        <p:spPr bwMode="auto">
          <a:xfrm>
            <a:off x="3940200" y="3674609"/>
            <a:ext cx="854075"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29" name="Rectangle 28"/>
          <p:cNvSpPr>
            <a:spLocks noChangeArrowheads="1"/>
          </p:cNvSpPr>
          <p:nvPr/>
        </p:nvSpPr>
        <p:spPr bwMode="auto">
          <a:xfrm>
            <a:off x="4000502" y="3887597"/>
            <a:ext cx="762000" cy="254809"/>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err="1">
                <a:solidFill>
                  <a:srgbClr val="000000"/>
                </a:solidFill>
              </a:rPr>
              <a:t>eBike</a:t>
            </a:r>
            <a:endParaRPr kumimoji="1" lang="en-US" altLang="en-US" sz="1200" b="1" dirty="0">
              <a:solidFill>
                <a:srgbClr val="000000"/>
              </a:solidFill>
            </a:endParaRPr>
          </a:p>
        </p:txBody>
      </p:sp>
      <p:sp>
        <p:nvSpPr>
          <p:cNvPr id="30" name="AutoShape 29"/>
          <p:cNvSpPr>
            <a:spLocks noChangeArrowheads="1"/>
          </p:cNvSpPr>
          <p:nvPr/>
        </p:nvSpPr>
        <p:spPr bwMode="auto">
          <a:xfrm>
            <a:off x="5200650" y="3890507"/>
            <a:ext cx="1581150"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31" name="Text Box 30"/>
          <p:cNvSpPr txBox="1">
            <a:spLocks noChangeArrowheads="1"/>
          </p:cNvSpPr>
          <p:nvPr/>
        </p:nvSpPr>
        <p:spPr bwMode="auto">
          <a:xfrm>
            <a:off x="5153025" y="4145759"/>
            <a:ext cx="1676400" cy="276995"/>
          </a:xfrm>
          <a:prstGeom prst="rect">
            <a:avLst/>
          </a:prstGeom>
          <a:noFill/>
          <a:ln w="9525">
            <a:noFill/>
            <a:miter lim="800000"/>
            <a:headEnd/>
            <a:tailEnd/>
          </a:ln>
        </p:spPr>
        <p:txBody>
          <a:bodyPr lIns="91438" tIns="45718" rIns="91438" bIns="45718">
            <a:spAutoFit/>
          </a:bodyPr>
          <a:lstStyle/>
          <a:p>
            <a:r>
              <a:rPr lang="en-US" sz="1200" b="1" dirty="0">
                <a:solidFill>
                  <a:srgbClr val="000000"/>
                </a:solidFill>
              </a:rPr>
              <a:t>Digital audio &amp; radio</a:t>
            </a:r>
          </a:p>
        </p:txBody>
      </p:sp>
      <p:sp>
        <p:nvSpPr>
          <p:cNvPr id="33" name="AutoShape 34"/>
          <p:cNvSpPr>
            <a:spLocks noChangeArrowheads="1"/>
          </p:cNvSpPr>
          <p:nvPr/>
        </p:nvSpPr>
        <p:spPr bwMode="auto">
          <a:xfrm>
            <a:off x="6292476" y="1582022"/>
            <a:ext cx="1446212"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35" name="Text Box 36"/>
          <p:cNvSpPr txBox="1">
            <a:spLocks noChangeArrowheads="1"/>
          </p:cNvSpPr>
          <p:nvPr/>
        </p:nvSpPr>
        <p:spPr bwMode="auto">
          <a:xfrm>
            <a:off x="6486176" y="1771195"/>
            <a:ext cx="1252537" cy="276995"/>
          </a:xfrm>
          <a:prstGeom prst="rect">
            <a:avLst/>
          </a:prstGeom>
          <a:noFill/>
          <a:ln w="9525">
            <a:noFill/>
            <a:miter lim="800000"/>
            <a:headEnd/>
            <a:tailEnd/>
          </a:ln>
        </p:spPr>
        <p:txBody>
          <a:bodyPr lIns="91438" tIns="45718" rIns="91438" bIns="45718">
            <a:spAutoFit/>
          </a:bodyPr>
          <a:lstStyle/>
          <a:p>
            <a:pPr algn="r"/>
            <a:r>
              <a:rPr lang="en-US" sz="1200" b="1" dirty="0">
                <a:solidFill>
                  <a:srgbClr val="000000"/>
                </a:solidFill>
              </a:rPr>
              <a:t>Wireless LANs</a:t>
            </a:r>
          </a:p>
        </p:txBody>
      </p:sp>
      <p:sp>
        <p:nvSpPr>
          <p:cNvPr id="36" name="AutoShape 37"/>
          <p:cNvSpPr>
            <a:spLocks noChangeArrowheads="1"/>
          </p:cNvSpPr>
          <p:nvPr/>
        </p:nvSpPr>
        <p:spPr bwMode="auto">
          <a:xfrm>
            <a:off x="4144963" y="1404224"/>
            <a:ext cx="1179512"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pic>
        <p:nvPicPr>
          <p:cNvPr id="37" name="Picture 38" descr="RIOone"/>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5254639" y="3637354"/>
            <a:ext cx="555625" cy="431006"/>
          </a:xfrm>
          <a:prstGeom prst="rect">
            <a:avLst/>
          </a:prstGeom>
          <a:noFill/>
          <a:ln w="9525">
            <a:noFill/>
            <a:miter lim="800000"/>
            <a:headEnd/>
            <a:tailEnd/>
          </a:ln>
        </p:spPr>
      </p:pic>
      <p:sp>
        <p:nvSpPr>
          <p:cNvPr id="38" name="Rectangle 39"/>
          <p:cNvSpPr>
            <a:spLocks noChangeArrowheads="1"/>
          </p:cNvSpPr>
          <p:nvPr/>
        </p:nvSpPr>
        <p:spPr bwMode="auto">
          <a:xfrm>
            <a:off x="4105277" y="1538024"/>
            <a:ext cx="1295400" cy="417290"/>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Smart energy meters</a:t>
            </a:r>
          </a:p>
        </p:txBody>
      </p:sp>
      <p:sp>
        <p:nvSpPr>
          <p:cNvPr id="39" name="AutoShape 40"/>
          <p:cNvSpPr>
            <a:spLocks noChangeArrowheads="1"/>
          </p:cNvSpPr>
          <p:nvPr/>
        </p:nvSpPr>
        <p:spPr bwMode="auto">
          <a:xfrm>
            <a:off x="347663" y="3707930"/>
            <a:ext cx="1319664" cy="565257"/>
          </a:xfrm>
          <a:prstGeom prst="roundRect">
            <a:avLst>
              <a:gd name="adj" fmla="val 16667"/>
            </a:avLst>
          </a:prstGeom>
          <a:noFill/>
          <a:ln w="9525">
            <a:solidFill>
              <a:schemeClr val="hlink"/>
            </a:solidFill>
            <a:round/>
            <a:headEnd/>
            <a:tailEnd/>
          </a:ln>
        </p:spPr>
        <p:txBody>
          <a:bodyPr wrap="square" lIns="91438" tIns="45718" rIns="91438" bIns="45718" anchor="ctr">
            <a:spAutoFit/>
          </a:bodyPr>
          <a:lstStyle/>
          <a:p>
            <a:pPr>
              <a:lnSpc>
                <a:spcPct val="85000"/>
              </a:lnSpc>
            </a:pPr>
            <a:endParaRPr lang="en-US" sz="3200" b="1" dirty="0">
              <a:solidFill>
                <a:srgbClr val="FF0000"/>
              </a:solidFill>
            </a:endParaRPr>
          </a:p>
        </p:txBody>
      </p:sp>
      <p:sp>
        <p:nvSpPr>
          <p:cNvPr id="40" name="Text Box 41"/>
          <p:cNvSpPr txBox="1">
            <a:spLocks noChangeArrowheads="1"/>
          </p:cNvSpPr>
          <p:nvPr/>
        </p:nvSpPr>
        <p:spPr bwMode="auto">
          <a:xfrm>
            <a:off x="316522" y="3882265"/>
            <a:ext cx="1389785" cy="461661"/>
          </a:xfrm>
          <a:prstGeom prst="rect">
            <a:avLst/>
          </a:prstGeom>
          <a:noFill/>
          <a:ln w="9525">
            <a:noFill/>
            <a:miter lim="800000"/>
            <a:headEnd/>
            <a:tailEnd/>
          </a:ln>
        </p:spPr>
        <p:txBody>
          <a:bodyPr wrap="square" lIns="91438" tIns="45718" rIns="91438" bIns="45718">
            <a:spAutoFit/>
          </a:bodyPr>
          <a:lstStyle/>
          <a:p>
            <a:pPr algn="ctr"/>
            <a:r>
              <a:rPr lang="en-US" sz="1200" b="1" dirty="0">
                <a:solidFill>
                  <a:srgbClr val="000000"/>
                </a:solidFill>
              </a:rPr>
              <a:t>Industrial weigh</a:t>
            </a:r>
            <a:br>
              <a:rPr lang="en-US" sz="1200" b="1" dirty="0">
                <a:solidFill>
                  <a:srgbClr val="000000"/>
                </a:solidFill>
              </a:rPr>
            </a:br>
            <a:r>
              <a:rPr lang="en-US" sz="1200" b="1" dirty="0">
                <a:solidFill>
                  <a:srgbClr val="000000"/>
                </a:solidFill>
              </a:rPr>
              <a:t>scales</a:t>
            </a:r>
          </a:p>
        </p:txBody>
      </p:sp>
      <p:sp>
        <p:nvSpPr>
          <p:cNvPr id="41" name="AutoShape 42"/>
          <p:cNvSpPr>
            <a:spLocks noChangeArrowheads="1"/>
          </p:cNvSpPr>
          <p:nvPr/>
        </p:nvSpPr>
        <p:spPr bwMode="auto">
          <a:xfrm>
            <a:off x="1998797" y="1813067"/>
            <a:ext cx="1120775" cy="565257"/>
          </a:xfrm>
          <a:prstGeom prst="roundRect">
            <a:avLst>
              <a:gd name="adj" fmla="val 16667"/>
            </a:avLst>
          </a:prstGeom>
          <a:solidFill>
            <a:schemeClr val="bg1"/>
          </a:solid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42" name="AutoShape 43"/>
          <p:cNvSpPr>
            <a:spLocks noChangeArrowheads="1"/>
          </p:cNvSpPr>
          <p:nvPr/>
        </p:nvSpPr>
        <p:spPr bwMode="auto">
          <a:xfrm>
            <a:off x="5437190" y="956807"/>
            <a:ext cx="990600"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43" name="Rectangle 44"/>
          <p:cNvSpPr>
            <a:spLocks noChangeArrowheads="1"/>
          </p:cNvSpPr>
          <p:nvPr/>
        </p:nvSpPr>
        <p:spPr bwMode="auto">
          <a:xfrm>
            <a:off x="5580648" y="1162804"/>
            <a:ext cx="793750" cy="254809"/>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Medical</a:t>
            </a:r>
          </a:p>
        </p:txBody>
      </p:sp>
      <p:pic>
        <p:nvPicPr>
          <p:cNvPr id="44" name="Picture 45" descr="glucometer"/>
          <p:cNvPicPr>
            <a:picLocks noChangeAspect="1" noChangeArrowheads="1"/>
          </p:cNvPicPr>
          <p:nvPr/>
        </p:nvPicPr>
        <p:blipFill>
          <a:blip r:embed="rId11" cstate="screen">
            <a:clrChange>
              <a:clrFrom>
                <a:srgbClr val="FFFFFF"/>
              </a:clrFrom>
              <a:clrTo>
                <a:srgbClr val="FFFFFF">
                  <a:alpha val="0"/>
                </a:srgbClr>
              </a:clrTo>
            </a:clrChange>
          </a:blip>
          <a:srcRect/>
          <a:stretch>
            <a:fillRect/>
          </a:stretch>
        </p:blipFill>
        <p:spPr bwMode="auto">
          <a:xfrm>
            <a:off x="5000625" y="722362"/>
            <a:ext cx="630332" cy="577805"/>
          </a:xfrm>
          <a:prstGeom prst="rect">
            <a:avLst/>
          </a:prstGeom>
          <a:noFill/>
          <a:ln w="9525">
            <a:noFill/>
            <a:miter lim="800000"/>
            <a:headEnd/>
            <a:tailEnd/>
          </a:ln>
        </p:spPr>
      </p:pic>
      <p:pic>
        <p:nvPicPr>
          <p:cNvPr id="45" name="Picture 47" descr="Celltower"/>
          <p:cNvPicPr>
            <a:picLocks noChangeAspect="1" noChangeArrowheads="1"/>
          </p:cNvPicPr>
          <p:nvPr/>
        </p:nvPicPr>
        <p:blipFill>
          <a:blip r:embed="rId12" cstate="print"/>
          <a:srcRect/>
          <a:stretch>
            <a:fillRect/>
          </a:stretch>
        </p:blipFill>
        <p:spPr bwMode="auto">
          <a:xfrm>
            <a:off x="6708870" y="742944"/>
            <a:ext cx="981075" cy="731044"/>
          </a:xfrm>
          <a:prstGeom prst="rect">
            <a:avLst/>
          </a:prstGeom>
          <a:noFill/>
          <a:ln w="9525">
            <a:noFill/>
            <a:miter lim="800000"/>
            <a:headEnd/>
            <a:tailEnd/>
          </a:ln>
        </p:spPr>
      </p:pic>
      <p:sp>
        <p:nvSpPr>
          <p:cNvPr id="46" name="AutoShape 48"/>
          <p:cNvSpPr>
            <a:spLocks noChangeArrowheads="1"/>
          </p:cNvSpPr>
          <p:nvPr/>
        </p:nvSpPr>
        <p:spPr bwMode="auto">
          <a:xfrm>
            <a:off x="3021036" y="870485"/>
            <a:ext cx="1398587" cy="565257"/>
          </a:xfrm>
          <a:prstGeom prst="roundRect">
            <a:avLst>
              <a:gd name="adj" fmla="val 16667"/>
            </a:avLst>
          </a:prstGeom>
          <a:noFill/>
          <a:ln w="9525">
            <a:solidFill>
              <a:schemeClr val="hlink"/>
            </a:solidFill>
            <a:round/>
            <a:headEnd/>
            <a:tailEnd/>
          </a:ln>
        </p:spPr>
        <p:txBody>
          <a:bodyPr lIns="91438" tIns="45718" rIns="91438" bIns="45718" anchor="ctr">
            <a:spAutoFit/>
          </a:bodyPr>
          <a:lstStyle/>
          <a:p>
            <a:pPr>
              <a:lnSpc>
                <a:spcPct val="85000"/>
              </a:lnSpc>
            </a:pPr>
            <a:endParaRPr lang="en-US" sz="3200" b="1" dirty="0">
              <a:solidFill>
                <a:srgbClr val="FF0000"/>
              </a:solidFill>
            </a:endParaRPr>
          </a:p>
        </p:txBody>
      </p:sp>
      <p:sp>
        <p:nvSpPr>
          <p:cNvPr id="47" name="Rectangle 49"/>
          <p:cNvSpPr>
            <a:spLocks noChangeArrowheads="1"/>
          </p:cNvSpPr>
          <p:nvPr/>
        </p:nvSpPr>
        <p:spPr bwMode="auto">
          <a:xfrm>
            <a:off x="3124200" y="1056088"/>
            <a:ext cx="1327150" cy="254809"/>
          </a:xfrm>
          <a:prstGeom prst="rect">
            <a:avLst/>
          </a:prstGeom>
          <a:noFill/>
          <a:ln w="12699">
            <a:noFill/>
            <a:miter lim="800000"/>
            <a:headEnd/>
            <a:tailEnd/>
          </a:ln>
        </p:spPr>
        <p:txBody>
          <a:bodyPr lIns="91438" tIns="45718" rIns="91438" bIns="45718">
            <a:spAutoFit/>
          </a:bodyPr>
          <a:lstStyle/>
          <a:p>
            <a:pPr algn="ctr" eaLnBrk="0" hangingPunct="0">
              <a:lnSpc>
                <a:spcPct val="88000"/>
              </a:lnSpc>
            </a:pPr>
            <a:r>
              <a:rPr kumimoji="1" lang="en-US" altLang="en-US" sz="1200" b="1" dirty="0">
                <a:solidFill>
                  <a:srgbClr val="000000"/>
                </a:solidFill>
              </a:rPr>
              <a:t>Test equipment</a:t>
            </a:r>
          </a:p>
        </p:txBody>
      </p:sp>
      <p:pic>
        <p:nvPicPr>
          <p:cNvPr id="48" name="Picture 50" descr="oscope"/>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386013" y="789377"/>
            <a:ext cx="1250950" cy="856059"/>
          </a:xfrm>
          <a:prstGeom prst="rect">
            <a:avLst/>
          </a:prstGeom>
          <a:noFill/>
          <a:ln w="9525">
            <a:noFill/>
            <a:miter lim="800000"/>
            <a:headEnd/>
            <a:tailEnd/>
          </a:ln>
        </p:spPr>
      </p:pic>
      <p:grpSp>
        <p:nvGrpSpPr>
          <p:cNvPr id="10" name="Group 52"/>
          <p:cNvGrpSpPr>
            <a:grpSpLocks/>
          </p:cNvGrpSpPr>
          <p:nvPr/>
        </p:nvGrpSpPr>
        <p:grpSpPr bwMode="auto">
          <a:xfrm>
            <a:off x="3746523" y="3282750"/>
            <a:ext cx="1285875" cy="608410"/>
            <a:chOff x="1435" y="1766"/>
            <a:chExt cx="1363" cy="861"/>
          </a:xfrm>
        </p:grpSpPr>
        <p:pic>
          <p:nvPicPr>
            <p:cNvPr id="51" name="Picture 53"/>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1435" y="1787"/>
              <a:ext cx="1328" cy="840"/>
            </a:xfrm>
            <a:prstGeom prst="rect">
              <a:avLst/>
            </a:prstGeom>
            <a:noFill/>
            <a:ln w="9525">
              <a:noFill/>
              <a:miter lim="800000"/>
              <a:headEnd/>
              <a:tailEnd/>
            </a:ln>
          </p:spPr>
        </p:pic>
        <p:sp>
          <p:nvSpPr>
            <p:cNvPr id="52" name="Freeform 54"/>
            <p:cNvSpPr>
              <a:spLocks/>
            </p:cNvSpPr>
            <p:nvPr/>
          </p:nvSpPr>
          <p:spPr bwMode="auto">
            <a:xfrm>
              <a:off x="2296" y="1766"/>
              <a:ext cx="502" cy="388"/>
            </a:xfrm>
            <a:custGeom>
              <a:avLst/>
              <a:gdLst>
                <a:gd name="T0" fmla="*/ 0 w 502"/>
                <a:gd name="T1" fmla="*/ 348 h 388"/>
                <a:gd name="T2" fmla="*/ 34 w 502"/>
                <a:gd name="T3" fmla="*/ 388 h 388"/>
                <a:gd name="T4" fmla="*/ 266 w 502"/>
                <a:gd name="T5" fmla="*/ 186 h 388"/>
                <a:gd name="T6" fmla="*/ 500 w 502"/>
                <a:gd name="T7" fmla="*/ 152 h 388"/>
                <a:gd name="T8" fmla="*/ 502 w 502"/>
                <a:gd name="T9" fmla="*/ 0 h 388"/>
                <a:gd name="T10" fmla="*/ 106 w 502"/>
                <a:gd name="T11" fmla="*/ 8 h 388"/>
                <a:gd name="T12" fmla="*/ 98 w 502"/>
                <a:gd name="T13" fmla="*/ 126 h 388"/>
                <a:gd name="T14" fmla="*/ 108 w 502"/>
                <a:gd name="T15" fmla="*/ 156 h 388"/>
                <a:gd name="T16" fmla="*/ 114 w 502"/>
                <a:gd name="T17" fmla="*/ 218 h 388"/>
                <a:gd name="T18" fmla="*/ 70 w 502"/>
                <a:gd name="T19" fmla="*/ 286 h 388"/>
                <a:gd name="T20" fmla="*/ 10 w 502"/>
                <a:gd name="T21" fmla="*/ 314 h 388"/>
                <a:gd name="T22" fmla="*/ 0 w 502"/>
                <a:gd name="T23" fmla="*/ 348 h 3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02"/>
                <a:gd name="T37" fmla="*/ 0 h 388"/>
                <a:gd name="T38" fmla="*/ 502 w 502"/>
                <a:gd name="T39" fmla="*/ 388 h 3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02" h="388">
                  <a:moveTo>
                    <a:pt x="0" y="348"/>
                  </a:moveTo>
                  <a:lnTo>
                    <a:pt x="34" y="388"/>
                  </a:lnTo>
                  <a:lnTo>
                    <a:pt x="266" y="186"/>
                  </a:lnTo>
                  <a:lnTo>
                    <a:pt x="500" y="152"/>
                  </a:lnTo>
                  <a:lnTo>
                    <a:pt x="502" y="0"/>
                  </a:lnTo>
                  <a:lnTo>
                    <a:pt x="106" y="8"/>
                  </a:lnTo>
                  <a:lnTo>
                    <a:pt x="98" y="126"/>
                  </a:lnTo>
                  <a:lnTo>
                    <a:pt x="108" y="156"/>
                  </a:lnTo>
                  <a:lnTo>
                    <a:pt x="114" y="218"/>
                  </a:lnTo>
                  <a:lnTo>
                    <a:pt x="70" y="286"/>
                  </a:lnTo>
                  <a:lnTo>
                    <a:pt x="10" y="314"/>
                  </a:lnTo>
                  <a:lnTo>
                    <a:pt x="0" y="348"/>
                  </a:lnTo>
                  <a:close/>
                </a:path>
              </a:pathLst>
            </a:custGeom>
            <a:solidFill>
              <a:schemeClr val="bg1"/>
            </a:solidFill>
            <a:ln w="9525">
              <a:noFill/>
              <a:round/>
              <a:headEnd/>
              <a:tailEnd/>
            </a:ln>
          </p:spPr>
          <p:txBody>
            <a:bodyPr/>
            <a:lstStyle/>
            <a:p>
              <a:endParaRPr lang="en-US" sz="3200" b="1" dirty="0">
                <a:solidFill>
                  <a:srgbClr val="FF0000"/>
                </a:solidFill>
              </a:endParaRPr>
            </a:p>
          </p:txBody>
        </p:sp>
      </p:grpSp>
      <p:pic>
        <p:nvPicPr>
          <p:cNvPr id="53" name="Picture 55" descr="WeighScale_Transparent"/>
          <p:cNvPicPr>
            <a:picLocks noChangeAspect="1" noChangeArrowheads="1"/>
          </p:cNvPicPr>
          <p:nvPr/>
        </p:nvPicPr>
        <p:blipFill>
          <a:blip r:embed="rId15" cstate="print"/>
          <a:srcRect/>
          <a:stretch>
            <a:fillRect/>
          </a:stretch>
        </p:blipFill>
        <p:spPr bwMode="auto">
          <a:xfrm>
            <a:off x="397877" y="3431457"/>
            <a:ext cx="1295400" cy="492919"/>
          </a:xfrm>
          <a:prstGeom prst="rect">
            <a:avLst/>
          </a:prstGeom>
          <a:noFill/>
          <a:ln w="9525">
            <a:noFill/>
            <a:miter lim="800000"/>
            <a:headEnd/>
            <a:tailEnd/>
          </a:ln>
        </p:spPr>
      </p:pic>
      <p:pic>
        <p:nvPicPr>
          <p:cNvPr id="55" name="Picture 18" descr="smart meter"/>
          <p:cNvPicPr>
            <a:picLocks noChangeAspect="1" noChangeArrowheads="1"/>
          </p:cNvPicPr>
          <p:nvPr/>
        </p:nvPicPr>
        <p:blipFill>
          <a:blip r:embed="rId16" cstate="print"/>
          <a:srcRect/>
          <a:stretch>
            <a:fillRect/>
          </a:stretch>
        </p:blipFill>
        <p:spPr bwMode="auto">
          <a:xfrm>
            <a:off x="3714758" y="1597567"/>
            <a:ext cx="625475" cy="465535"/>
          </a:xfrm>
          <a:prstGeom prst="rect">
            <a:avLst/>
          </a:prstGeom>
          <a:noFill/>
          <a:ln w="9525">
            <a:noFill/>
            <a:miter lim="800000"/>
            <a:headEnd/>
            <a:tailEnd/>
          </a:ln>
        </p:spPr>
      </p:pic>
      <p:pic>
        <p:nvPicPr>
          <p:cNvPr id="56" name="Picture 58" descr="box"/>
          <p:cNvPicPr>
            <a:picLocks noChangeAspect="1" noChangeArrowheads="1"/>
          </p:cNvPicPr>
          <p:nvPr/>
        </p:nvPicPr>
        <p:blipFill>
          <a:blip r:embed="rId17" cstate="print"/>
          <a:srcRect/>
          <a:stretch>
            <a:fillRect/>
          </a:stretch>
        </p:blipFill>
        <p:spPr bwMode="auto">
          <a:xfrm>
            <a:off x="5686429" y="614356"/>
            <a:ext cx="690563" cy="556022"/>
          </a:xfrm>
          <a:prstGeom prst="rect">
            <a:avLst/>
          </a:prstGeom>
          <a:noFill/>
          <a:ln w="9525">
            <a:noFill/>
            <a:miter lim="800000"/>
            <a:headEnd/>
            <a:tailEnd/>
          </a:ln>
        </p:spPr>
      </p:pic>
      <p:sp>
        <p:nvSpPr>
          <p:cNvPr id="58" name="Text Box 60"/>
          <p:cNvSpPr txBox="1">
            <a:spLocks noChangeArrowheads="1"/>
          </p:cNvSpPr>
          <p:nvPr/>
        </p:nvSpPr>
        <p:spPr bwMode="auto">
          <a:xfrm>
            <a:off x="2044816" y="1938541"/>
            <a:ext cx="1022350" cy="461661"/>
          </a:xfrm>
          <a:prstGeom prst="rect">
            <a:avLst/>
          </a:prstGeom>
          <a:noFill/>
          <a:ln w="9525">
            <a:noFill/>
            <a:miter lim="800000"/>
            <a:headEnd/>
            <a:tailEnd/>
          </a:ln>
        </p:spPr>
        <p:txBody>
          <a:bodyPr lIns="91438" tIns="45718" rIns="91438" bIns="45718">
            <a:spAutoFit/>
          </a:bodyPr>
          <a:lstStyle/>
          <a:p>
            <a:pPr algn="ctr"/>
            <a:r>
              <a:rPr lang="en-US" sz="1200" b="1" dirty="0">
                <a:solidFill>
                  <a:srgbClr val="000000"/>
                </a:solidFill>
              </a:rPr>
              <a:t>Automotive &amp; HEV</a:t>
            </a:r>
          </a:p>
        </p:txBody>
      </p:sp>
      <p:pic>
        <p:nvPicPr>
          <p:cNvPr id="59" name="Picture 61" descr="laptp"/>
          <p:cNvPicPr>
            <a:picLocks noChangeAspect="1" noChangeArrowheads="1"/>
          </p:cNvPicPr>
          <p:nvPr/>
        </p:nvPicPr>
        <p:blipFill>
          <a:blip r:embed="rId18" cstate="print"/>
          <a:srcRect/>
          <a:stretch>
            <a:fillRect/>
          </a:stretch>
        </p:blipFill>
        <p:spPr bwMode="auto">
          <a:xfrm>
            <a:off x="6887978" y="2862055"/>
            <a:ext cx="808037" cy="545306"/>
          </a:xfrm>
          <a:prstGeom prst="rect">
            <a:avLst/>
          </a:prstGeom>
          <a:noFill/>
          <a:ln w="9525">
            <a:noFill/>
            <a:miter lim="800000"/>
            <a:headEnd/>
            <a:tailEnd/>
          </a:ln>
        </p:spPr>
      </p:pic>
      <p:pic>
        <p:nvPicPr>
          <p:cNvPr id="60" name="Picture 62" descr="pc"/>
          <p:cNvPicPr>
            <a:picLocks noChangeAspect="1" noChangeArrowheads="1"/>
          </p:cNvPicPr>
          <p:nvPr/>
        </p:nvPicPr>
        <p:blipFill>
          <a:blip r:embed="rId19" cstate="print"/>
          <a:srcRect/>
          <a:stretch>
            <a:fillRect/>
          </a:stretch>
        </p:blipFill>
        <p:spPr bwMode="auto">
          <a:xfrm>
            <a:off x="6216443" y="2932299"/>
            <a:ext cx="609600" cy="738188"/>
          </a:xfrm>
          <a:prstGeom prst="rect">
            <a:avLst/>
          </a:prstGeom>
          <a:noFill/>
          <a:ln w="9525">
            <a:noFill/>
            <a:miter lim="800000"/>
            <a:headEnd/>
            <a:tailEnd/>
          </a:ln>
        </p:spPr>
      </p:pic>
      <p:sp>
        <p:nvSpPr>
          <p:cNvPr id="61" name="Text Box 63"/>
          <p:cNvSpPr txBox="1">
            <a:spLocks noChangeArrowheads="1"/>
          </p:cNvSpPr>
          <p:nvPr/>
        </p:nvSpPr>
        <p:spPr bwMode="auto">
          <a:xfrm>
            <a:off x="2828242" y="2184729"/>
            <a:ext cx="3638511" cy="769437"/>
          </a:xfrm>
          <a:prstGeom prst="rect">
            <a:avLst/>
          </a:prstGeom>
          <a:noFill/>
          <a:ln w="9525">
            <a:noFill/>
            <a:miter lim="800000"/>
            <a:headEnd/>
            <a:tailEnd/>
          </a:ln>
        </p:spPr>
        <p:txBody>
          <a:bodyPr wrap="square" lIns="91438" tIns="45718" rIns="91438" bIns="45718">
            <a:spAutoFit/>
          </a:bodyPr>
          <a:lstStyle/>
          <a:p>
            <a:pPr algn="ctr"/>
            <a:r>
              <a:rPr lang="en-US" sz="2200" b="1" dirty="0">
                <a:solidFill>
                  <a:srgbClr val="FFFFFF"/>
                </a:solidFill>
              </a:rPr>
              <a:t>Analog and</a:t>
            </a:r>
          </a:p>
          <a:p>
            <a:pPr algn="ctr"/>
            <a:r>
              <a:rPr lang="en-US" sz="2200" b="1" dirty="0">
                <a:solidFill>
                  <a:srgbClr val="FFFFFF"/>
                </a:solidFill>
              </a:rPr>
              <a:t>Embedded Processing</a:t>
            </a:r>
          </a:p>
        </p:txBody>
      </p:sp>
      <p:pic>
        <p:nvPicPr>
          <p:cNvPr id="62" name="Picture 9" descr="18495.jpg"/>
          <p:cNvPicPr>
            <a:picLocks noChangeAspect="1"/>
          </p:cNvPicPr>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7673" y="957719"/>
            <a:ext cx="1052379" cy="62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0212" name="Picture 4" descr="C:\Users\x0marcom\Desktop\photos purchased 2\2012_dp_2\dp_2012_5369537_xs motor sm.png"/>
          <p:cNvPicPr>
            <a:picLocks noChangeAspect="1" noChangeArrowheads="1"/>
          </p:cNvPicPr>
          <p:nvPr/>
        </p:nvPicPr>
        <p:blipFill>
          <a:blip r:embed="rId21" cstate="print"/>
          <a:srcRect/>
          <a:stretch>
            <a:fillRect/>
          </a:stretch>
        </p:blipFill>
        <p:spPr bwMode="auto">
          <a:xfrm>
            <a:off x="7809471" y="1975420"/>
            <a:ext cx="1099752" cy="603336"/>
          </a:xfrm>
          <a:prstGeom prst="rect">
            <a:avLst/>
          </a:prstGeom>
          <a:noFill/>
        </p:spPr>
      </p:pic>
      <p:pic>
        <p:nvPicPr>
          <p:cNvPr id="64" name="Picture 4" descr="C:\Users\x0marcom\Desktop\photos purchased 2\2012_dp\dp_2012_2250983_XS gateway router sm.png"/>
          <p:cNvPicPr>
            <a:picLocks noChangeAspect="1" noChangeArrowheads="1"/>
          </p:cNvPicPr>
          <p:nvPr/>
        </p:nvPicPr>
        <p:blipFill>
          <a:blip r:embed="rId22" cstate="print"/>
          <a:srcRect/>
          <a:stretch>
            <a:fillRect/>
          </a:stretch>
        </p:blipFill>
        <p:spPr bwMode="auto">
          <a:xfrm>
            <a:off x="5499853" y="1474546"/>
            <a:ext cx="1083329" cy="659672"/>
          </a:xfrm>
          <a:prstGeom prst="rect">
            <a:avLst/>
          </a:prstGeom>
          <a:noFill/>
        </p:spPr>
      </p:pic>
      <p:pic>
        <p:nvPicPr>
          <p:cNvPr id="65" name="Picture 3" descr="C:\TI\Art 5-2007\application photos 2012\Digital Radio.jpg"/>
          <p:cNvPicPr>
            <a:picLocks noChangeAspect="1" noChangeArrowheads="1"/>
          </p:cNvPicPr>
          <p:nvPr/>
        </p:nvPicPr>
        <p:blipFill>
          <a:blip r:embed="rId23" cstate="print"/>
          <a:srcRect/>
          <a:stretch>
            <a:fillRect/>
          </a:stretch>
        </p:blipFill>
        <p:spPr bwMode="auto">
          <a:xfrm>
            <a:off x="5721440" y="3823508"/>
            <a:ext cx="1143000" cy="323850"/>
          </a:xfrm>
          <a:prstGeom prst="rect">
            <a:avLst/>
          </a:prstGeom>
          <a:noFill/>
        </p:spPr>
      </p:pic>
      <p:sp>
        <p:nvSpPr>
          <p:cNvPr id="67" name="TextBox 33"/>
          <p:cNvSpPr txBox="1">
            <a:spLocks noChangeArrowheads="1"/>
          </p:cNvSpPr>
          <p:nvPr/>
        </p:nvSpPr>
        <p:spPr bwMode="auto">
          <a:xfrm>
            <a:off x="165941" y="117192"/>
            <a:ext cx="870342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latin typeface="HelveticaNeueLT Std Thin" pitchFamily="34" charset="0"/>
              </a:rPr>
              <a:t>Everyday electronics that use TI technology</a:t>
            </a:r>
          </a:p>
          <a:p>
            <a:pPr eaLnBrk="1" hangingPunct="1"/>
            <a:endParaRPr lang="en-US" sz="3200" b="1" dirty="0">
              <a:solidFill>
                <a:srgbClr val="000000"/>
              </a:solidFill>
              <a:latin typeface="HelveticaNeueLT Std Thin" pitchFamily="34" charset="0"/>
            </a:endParaRPr>
          </a:p>
          <a:p>
            <a:pPr eaLnBrk="1" hangingPunct="1"/>
            <a:endParaRPr lang="en-US" sz="3200" b="1" dirty="0">
              <a:solidFill>
                <a:srgbClr val="000000"/>
              </a:solidFill>
              <a:latin typeface="HelveticaNeueLT Std Thin" pitchFamily="34" charset="0"/>
            </a:endParaRPr>
          </a:p>
        </p:txBody>
      </p:sp>
    </p:spTree>
    <p:extLst>
      <p:ext uri="{BB962C8B-B14F-4D97-AF65-F5344CB8AC3E}">
        <p14:creationId xmlns:p14="http://schemas.microsoft.com/office/powerpoint/2010/main" val="2242824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01749"/>
            <a:ext cx="9144000" cy="37320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354" y="709834"/>
            <a:ext cx="7298646" cy="371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p:cNvSpPr>
            <a:spLocks noGrp="1" noChangeArrowheads="1"/>
          </p:cNvSpPr>
          <p:nvPr>
            <p:ph type="title"/>
          </p:nvPr>
        </p:nvSpPr>
        <p:spPr>
          <a:xfrm>
            <a:off x="137192" y="136981"/>
            <a:ext cx="9881185" cy="646510"/>
          </a:xfrm>
        </p:spPr>
        <p:txBody>
          <a:bodyPr/>
          <a:lstStyle/>
          <a:p>
            <a:pPr eaLnBrk="1" hangingPunct="1"/>
            <a:r>
              <a:rPr lang="en-US" altLang="en-US" sz="3000" dirty="0">
                <a:solidFill>
                  <a:schemeClr val="tx1"/>
                </a:solidFill>
              </a:rPr>
              <a:t>TI </a:t>
            </a:r>
            <a:r>
              <a:rPr lang="en-US" altLang="en-US" sz="3000" dirty="0" smtClean="0">
                <a:solidFill>
                  <a:schemeClr val="tx1"/>
                </a:solidFill>
              </a:rPr>
              <a:t>technologies </a:t>
            </a:r>
            <a:r>
              <a:rPr lang="en-US" altLang="en-US" sz="3000" dirty="0" smtClean="0"/>
              <a:t>at the </a:t>
            </a:r>
            <a:r>
              <a:rPr lang="en-US" altLang="en-US" sz="3000" dirty="0"/>
              <a:t>heart of </a:t>
            </a:r>
            <a:r>
              <a:rPr lang="en-US" altLang="en-US" sz="3000" dirty="0" smtClean="0"/>
              <a:t>every system</a:t>
            </a:r>
            <a:endParaRPr lang="en-US" altLang="en-US" sz="3000" dirty="0"/>
          </a:p>
        </p:txBody>
      </p:sp>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267" r="90441"/>
          <a:stretch/>
        </p:blipFill>
        <p:spPr bwMode="auto">
          <a:xfrm>
            <a:off x="102358" y="709833"/>
            <a:ext cx="1917511" cy="372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a0271530\AppData\Local\Temp\wz789f\Real World SBD.jpg"/>
          <p:cNvPicPr>
            <a:picLocks noChangeAspect="1" noChangeArrowheads="1"/>
          </p:cNvPicPr>
          <p:nvPr/>
        </p:nvPicPr>
        <p:blipFill rotWithShape="1">
          <a:blip r:embed="rId3" cstate="print"/>
          <a:srcRect l="9905" t="21151" r="58828" b="20177"/>
          <a:stretch/>
        </p:blipFill>
        <p:spPr bwMode="auto">
          <a:xfrm>
            <a:off x="243688" y="848510"/>
            <a:ext cx="3291082" cy="2727203"/>
          </a:xfrm>
          <a:prstGeom prst="rect">
            <a:avLst/>
          </a:prstGeom>
          <a:noFill/>
        </p:spPr>
      </p:pic>
      <p:sp>
        <p:nvSpPr>
          <p:cNvPr id="2" name="TextBox 1"/>
          <p:cNvSpPr txBox="1"/>
          <p:nvPr/>
        </p:nvSpPr>
        <p:spPr>
          <a:xfrm>
            <a:off x="1544977" y="4290225"/>
            <a:ext cx="6007290" cy="461665"/>
          </a:xfrm>
          <a:prstGeom prst="rect">
            <a:avLst/>
          </a:prstGeom>
          <a:noFill/>
        </p:spPr>
        <p:txBody>
          <a:bodyPr wrap="square" rtlCol="0">
            <a:spAutoFit/>
          </a:bodyPr>
          <a:lstStyle/>
          <a:p>
            <a:r>
              <a:rPr lang="en-US" sz="2400" b="1" dirty="0">
                <a:solidFill>
                  <a:srgbClr val="FF0000"/>
                </a:solidFill>
                <a:latin typeface="HelveticaNeueLT Std Thin" pitchFamily="34" charset="0"/>
              </a:rPr>
              <a:t> </a:t>
            </a:r>
            <a:r>
              <a:rPr lang="en-US" b="1" dirty="0">
                <a:solidFill>
                  <a:srgbClr val="FF0000"/>
                </a:solidFill>
                <a:latin typeface="HelveticaNeueLT Std Thin" pitchFamily="34" charset="0"/>
              </a:rPr>
              <a:t>Signal chain </a:t>
            </a:r>
            <a:r>
              <a:rPr lang="en-US" b="1" dirty="0">
                <a:latin typeface="HelveticaNeueLT Std Thin" pitchFamily="34" charset="0"/>
              </a:rPr>
              <a:t>from the real world to the digital </a:t>
            </a:r>
            <a:r>
              <a:rPr lang="en-US" b="1" dirty="0" smtClean="0">
                <a:latin typeface="HelveticaNeueLT Std Thin" pitchFamily="34" charset="0"/>
              </a:rPr>
              <a:t>realm</a:t>
            </a:r>
            <a:endParaRPr lang="en-US" b="1" dirty="0">
              <a:latin typeface="HelveticaNeueLT Std Thin" pitchFamily="34" charset="0"/>
            </a:endParaRPr>
          </a:p>
        </p:txBody>
      </p:sp>
    </p:spTree>
    <p:extLst>
      <p:ext uri="{BB962C8B-B14F-4D97-AF65-F5344CB8AC3E}">
        <p14:creationId xmlns:p14="http://schemas.microsoft.com/office/powerpoint/2010/main" val="216013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30649"/>
            <a:ext cx="9144000" cy="3089048"/>
          </a:xfrm>
          <a:prstGeom prst="rect">
            <a:avLst/>
          </a:prstGeom>
          <a:gradFill flip="none" rotWithShape="1">
            <a:gsLst>
              <a:gs pos="0">
                <a:schemeClr val="accent3">
                  <a:alpha val="20000"/>
                </a:schemeClr>
              </a:gs>
              <a:gs pos="100000">
                <a:schemeClr val="accent3">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 name="Rectangle 3"/>
          <p:cNvSpPr/>
          <p:nvPr/>
        </p:nvSpPr>
        <p:spPr>
          <a:xfrm>
            <a:off x="3614107" y="2231683"/>
            <a:ext cx="3672577" cy="590931"/>
          </a:xfrm>
          <a:prstGeom prst="rect">
            <a:avLst/>
          </a:prstGeom>
        </p:spPr>
        <p:txBody>
          <a:bodyPr wrap="square" lIns="91436" tIns="45718" rIns="91436" bIns="45718">
            <a:spAutoFit/>
          </a:bodyPr>
          <a:lstStyle/>
          <a:p>
            <a:pPr>
              <a:lnSpc>
                <a:spcPct val="90000"/>
              </a:lnSpc>
            </a:pPr>
            <a:r>
              <a:rPr lang="en-US" sz="3600" b="1" dirty="0">
                <a:solidFill>
                  <a:srgbClr val="000000"/>
                </a:solidFill>
                <a:cs typeface="Arial" charset="0"/>
              </a:rPr>
              <a:t>Careers </a:t>
            </a:r>
            <a:r>
              <a:rPr lang="en-US" sz="3600" b="1" dirty="0">
                <a:solidFill>
                  <a:srgbClr val="DE0000"/>
                </a:solidFill>
                <a:cs typeface="Arial" charset="0"/>
              </a:rPr>
              <a:t>at TI</a:t>
            </a:r>
            <a:endParaRPr lang="en-US" sz="2400" b="1" dirty="0">
              <a:solidFill>
                <a:srgbClr val="FFFFFF">
                  <a:lumMod val="50000"/>
                </a:srgbClr>
              </a:solidFill>
              <a:cs typeface="Arial" charset="0"/>
            </a:endParaRPr>
          </a:p>
        </p:txBody>
      </p:sp>
      <p:pic>
        <p:nvPicPr>
          <p:cNvPr id="5" name="Picture 2" descr="C:\Jobs in Work\3700-3799\3705\delt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99084">
            <a:off x="116692" y="-597712"/>
            <a:ext cx="4230687" cy="4668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138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90"/>
                                          </p:val>
                                        </p:tav>
                                        <p:tav tm="100000">
                                          <p:val>
                                            <p:fltVal val="0"/>
                                          </p:val>
                                        </p:tav>
                                      </p:tavLst>
                                    </p:anim>
                                    <p:animEffect transition="in" filter="fade">
                                      <p:cBhvr>
                                        <p:cTn id="10" dur="1500"/>
                                        <p:tgtEl>
                                          <p:spTgt spid="5"/>
                                        </p:tgtEl>
                                      </p:cBhvr>
                                    </p:animEffect>
                                  </p:childTnLst>
                                </p:cTn>
                              </p:par>
                              <p:par>
                                <p:cTn id="11" presetID="10" presetClass="entr" presetSubtype="0" fill="hold" grpId="0" nodeType="withEffect">
                                  <p:stCondLst>
                                    <p:cond delay="15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133350"/>
            <a:ext cx="8763000" cy="610791"/>
          </a:xfrm>
        </p:spPr>
        <p:txBody>
          <a:bodyPr/>
          <a:lstStyle/>
          <a:p>
            <a:r>
              <a:rPr lang="en-US" dirty="0" smtClean="0"/>
              <a:t>Engineering Positions at TI</a:t>
            </a:r>
            <a:endParaRPr lang="en-US" dirty="0"/>
          </a:p>
        </p:txBody>
      </p:sp>
      <p:sp>
        <p:nvSpPr>
          <p:cNvPr id="3" name="Slide Number Placeholder 2"/>
          <p:cNvSpPr>
            <a:spLocks noGrp="1"/>
          </p:cNvSpPr>
          <p:nvPr>
            <p:ph type="sldNum" sz="quarter" idx="10"/>
          </p:nvPr>
        </p:nvSpPr>
        <p:spPr/>
        <p:txBody>
          <a:bodyPr/>
          <a:lstStyle/>
          <a:p>
            <a:pPr>
              <a:defRPr/>
            </a:pPr>
            <a:fld id="{D4C52F08-588C-488E-A5AB-DF69250DE862}" type="slidenum">
              <a:rPr lang="en-US" smtClean="0">
                <a:solidFill>
                  <a:srgbClr val="000000"/>
                </a:solidFill>
              </a:rPr>
              <a:pPr>
                <a:defRPr/>
              </a:pPr>
              <a:t>18</a:t>
            </a:fld>
            <a:endParaRPr lang="en-US">
              <a:solidFill>
                <a:srgbClr val="000000"/>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285" y="881179"/>
            <a:ext cx="8102600" cy="3758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15213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30649"/>
            <a:ext cx="9144000" cy="3089048"/>
          </a:xfrm>
          <a:prstGeom prst="rect">
            <a:avLst/>
          </a:prstGeom>
          <a:gradFill flip="none" rotWithShape="1">
            <a:gsLst>
              <a:gs pos="0">
                <a:schemeClr val="accent3">
                  <a:alpha val="20000"/>
                </a:schemeClr>
              </a:gs>
              <a:gs pos="100000">
                <a:schemeClr val="accent3">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 name="Rectangle 3"/>
          <p:cNvSpPr/>
          <p:nvPr/>
        </p:nvSpPr>
        <p:spPr>
          <a:xfrm>
            <a:off x="210404" y="169519"/>
            <a:ext cx="8838705" cy="480131"/>
          </a:xfrm>
          <a:prstGeom prst="rect">
            <a:avLst/>
          </a:prstGeom>
        </p:spPr>
        <p:txBody>
          <a:bodyPr wrap="square" lIns="91436" tIns="45718" rIns="91436" bIns="45718">
            <a:spAutoFit/>
          </a:bodyPr>
          <a:lstStyle/>
          <a:p>
            <a:pPr>
              <a:lnSpc>
                <a:spcPct val="90000"/>
              </a:lnSpc>
            </a:pPr>
            <a:r>
              <a:rPr lang="en-US" sz="2800" b="1" dirty="0">
                <a:solidFill>
                  <a:srgbClr val="DE0000"/>
                </a:solidFill>
                <a:cs typeface="Arial" charset="0"/>
              </a:rPr>
              <a:t>We’re looking </a:t>
            </a:r>
            <a:r>
              <a:rPr lang="en-US" sz="2800" b="1" dirty="0">
                <a:solidFill>
                  <a:srgbClr val="000000"/>
                </a:solidFill>
                <a:cs typeface="Arial" charset="0"/>
              </a:rPr>
              <a:t>for…</a:t>
            </a:r>
          </a:p>
        </p:txBody>
      </p:sp>
      <p:sp>
        <p:nvSpPr>
          <p:cNvPr id="7" name="TextBox 6"/>
          <p:cNvSpPr txBox="1"/>
          <p:nvPr/>
        </p:nvSpPr>
        <p:spPr>
          <a:xfrm>
            <a:off x="11080189" y="-329376"/>
            <a:ext cx="1391865" cy="261606"/>
          </a:xfrm>
          <a:prstGeom prst="rect">
            <a:avLst/>
          </a:prstGeom>
          <a:noFill/>
        </p:spPr>
        <p:txBody>
          <a:bodyPr wrap="square" lIns="91436" tIns="45718" rIns="91436" bIns="45718" rtlCol="0" anchor="t">
            <a:spAutoFit/>
          </a:bodyPr>
          <a:lstStyle/>
          <a:p>
            <a:pPr defTabSz="457182" fontAlgn="auto">
              <a:spcBef>
                <a:spcPts val="0"/>
              </a:spcBef>
              <a:spcAft>
                <a:spcPts val="0"/>
              </a:spcAft>
            </a:pPr>
            <a:endParaRPr lang="en-US" sz="1100" dirty="0">
              <a:solidFill>
                <a:srgbClr val="F79646"/>
              </a:solidFill>
              <a:latin typeface="Verdana" pitchFamily="34" charset="0"/>
              <a:ea typeface="Verdana" pitchFamily="34" charset="0"/>
              <a:cs typeface="Verdana" pitchFamily="34" charset="0"/>
            </a:endParaRPr>
          </a:p>
        </p:txBody>
      </p:sp>
      <p:sp>
        <p:nvSpPr>
          <p:cNvPr id="33" name="Rectangle 32"/>
          <p:cNvSpPr/>
          <p:nvPr/>
        </p:nvSpPr>
        <p:spPr>
          <a:xfrm>
            <a:off x="0" y="3254826"/>
            <a:ext cx="4252318" cy="1238610"/>
          </a:xfrm>
          <a:prstGeom prst="rect">
            <a:avLst/>
          </a:prstGeom>
          <a:solidFill>
            <a:srgbClr val="052429">
              <a:alpha val="74902"/>
            </a:srgbClr>
          </a:solidFill>
          <a:ln>
            <a:noFill/>
          </a:ln>
          <a:effectLst>
            <a:glow rad="1397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lIns="365745" tIns="91436" rIns="365745" bIns="91436" rtlCol="0" anchor="ctr" anchorCtr="0"/>
          <a:lstStyle/>
          <a:p>
            <a:pPr algn="r">
              <a:lnSpc>
                <a:spcPct val="90000"/>
              </a:lnSpc>
              <a:spcBef>
                <a:spcPts val="0"/>
              </a:spcBef>
            </a:pPr>
            <a:r>
              <a:rPr lang="en-US" dirty="0" smtClean="0">
                <a:solidFill>
                  <a:srgbClr val="4ABED4">
                    <a:lumMod val="20000"/>
                    <a:lumOff val="80000"/>
                  </a:srgbClr>
                </a:solidFill>
                <a:cs typeface="Arial" panose="020B0604020202020204" pitchFamily="34" charset="0"/>
              </a:rPr>
              <a:t>We’re </a:t>
            </a:r>
            <a:r>
              <a:rPr lang="en-US" sz="2800" dirty="0">
                <a:solidFill>
                  <a:srgbClr val="4ABED4">
                    <a:lumMod val="20000"/>
                    <a:lumOff val="80000"/>
                  </a:srgbClr>
                </a:solidFill>
                <a:latin typeface="Arial Black" panose="020B0A04020102020204" pitchFamily="34" charset="0"/>
                <a:cs typeface="Arial" panose="020B0604020202020204" pitchFamily="34" charset="0"/>
              </a:rPr>
              <a:t>changing </a:t>
            </a:r>
            <a:r>
              <a:rPr lang="en-US" sz="1600" dirty="0">
                <a:solidFill>
                  <a:srgbClr val="4ABED4">
                    <a:lumMod val="20000"/>
                    <a:lumOff val="80000"/>
                  </a:srgbClr>
                </a:solidFill>
                <a:cs typeface="Arial" panose="020B0604020202020204" pitchFamily="34" charset="0"/>
              </a:rPr>
              <a:t>the</a:t>
            </a:r>
            <a:r>
              <a:rPr lang="en-US" sz="1600" dirty="0">
                <a:solidFill>
                  <a:srgbClr val="4ABED4">
                    <a:lumMod val="20000"/>
                    <a:lumOff val="80000"/>
                  </a:srgbClr>
                </a:solidFill>
                <a:latin typeface="Arial Black" panose="020B0A04020102020204" pitchFamily="34" charset="0"/>
                <a:cs typeface="Arial" panose="020B0604020202020204" pitchFamily="34" charset="0"/>
              </a:rPr>
              <a:t> </a:t>
            </a:r>
            <a:r>
              <a:rPr lang="en-US" sz="2000" dirty="0">
                <a:solidFill>
                  <a:srgbClr val="4ABED4">
                    <a:lumMod val="20000"/>
                    <a:lumOff val="80000"/>
                  </a:srgbClr>
                </a:solidFill>
                <a:latin typeface="Arial Black" panose="020B0A04020102020204" pitchFamily="34" charset="0"/>
                <a:cs typeface="Arial" panose="020B0604020202020204" pitchFamily="34" charset="0"/>
              </a:rPr>
              <a:t>world, </a:t>
            </a:r>
            <a:r>
              <a:rPr lang="en-US" dirty="0" smtClean="0">
                <a:solidFill>
                  <a:srgbClr val="4ABED4">
                    <a:lumMod val="20000"/>
                    <a:lumOff val="80000"/>
                  </a:srgbClr>
                </a:solidFill>
                <a:cs typeface="Arial" panose="020B0604020202020204" pitchFamily="34" charset="0"/>
              </a:rPr>
              <a:t>one</a:t>
            </a:r>
            <a:r>
              <a:rPr lang="en-US" dirty="0" smtClean="0">
                <a:solidFill>
                  <a:srgbClr val="4ABED4">
                    <a:lumMod val="20000"/>
                    <a:lumOff val="80000"/>
                  </a:srgbClr>
                </a:solidFill>
                <a:latin typeface="Arial Black" panose="020B0A04020102020204" pitchFamily="34" charset="0"/>
                <a:cs typeface="Arial" panose="020B0604020202020204" pitchFamily="34" charset="0"/>
              </a:rPr>
              <a:t> </a:t>
            </a:r>
            <a:r>
              <a:rPr lang="en-US" sz="2000" dirty="0">
                <a:solidFill>
                  <a:srgbClr val="4ABED4">
                    <a:lumMod val="20000"/>
                    <a:lumOff val="80000"/>
                  </a:srgbClr>
                </a:solidFill>
                <a:latin typeface="Arial Black" panose="020B0A04020102020204" pitchFamily="34" charset="0"/>
                <a:cs typeface="Arial" panose="020B0604020202020204" pitchFamily="34" charset="0"/>
              </a:rPr>
              <a:t>chip </a:t>
            </a:r>
            <a:r>
              <a:rPr lang="en-US" dirty="0" smtClean="0">
                <a:solidFill>
                  <a:srgbClr val="4ABED4">
                    <a:lumMod val="20000"/>
                    <a:lumOff val="80000"/>
                  </a:srgbClr>
                </a:solidFill>
                <a:cs typeface="Arial" panose="020B0604020202020204" pitchFamily="34" charset="0"/>
              </a:rPr>
              <a:t>at a time. </a:t>
            </a:r>
            <a:r>
              <a:rPr lang="en-US" sz="2800" b="1" dirty="0">
                <a:solidFill>
                  <a:srgbClr val="4ABED4">
                    <a:lumMod val="20000"/>
                    <a:lumOff val="80000"/>
                  </a:srgbClr>
                </a:solidFill>
                <a:latin typeface="Arial Black" panose="020B0A04020102020204" pitchFamily="34" charset="0"/>
                <a:cs typeface="Arial" panose="020B0604020202020204" pitchFamily="34" charset="0"/>
              </a:rPr>
              <a:t>Join us.</a:t>
            </a:r>
            <a:endParaRPr lang="en-US" sz="2000" dirty="0">
              <a:solidFill>
                <a:srgbClr val="4ABED4">
                  <a:lumMod val="20000"/>
                  <a:lumOff val="80000"/>
                </a:srgbClr>
              </a:solidFill>
              <a:latin typeface="Arial Black" panose="020B0A04020102020204" pitchFamily="34" charset="0"/>
              <a:cs typeface="Arial" panose="020B0604020202020204" pitchFamily="34" charset="0"/>
            </a:endParaRPr>
          </a:p>
        </p:txBody>
      </p:sp>
      <p:sp>
        <p:nvSpPr>
          <p:cNvPr id="14" name="Content Placeholder 2"/>
          <p:cNvSpPr txBox="1">
            <a:spLocks/>
          </p:cNvSpPr>
          <p:nvPr/>
        </p:nvSpPr>
        <p:spPr>
          <a:xfrm>
            <a:off x="4361543" y="1041900"/>
            <a:ext cx="4607738" cy="2974656"/>
          </a:xfrm>
          <a:prstGeom prst="rect">
            <a:avLst/>
          </a:prstGeom>
          <a:noFill/>
        </p:spPr>
        <p:txBody>
          <a:bodyPr wrap="square" lIns="91436" tIns="45718" rIns="91436" bIns="45718" rtlCol="0">
            <a:spAutoFit/>
          </a:bodyPr>
          <a:lstStyle>
            <a:defPPr>
              <a:defRPr lang="en-US"/>
            </a:defPPr>
            <a:lvl1pPr marL="169863" indent="-169863" defTabSz="457200" fontAlgn="auto">
              <a:lnSpc>
                <a:spcPct val="90000"/>
              </a:lnSpc>
              <a:spcBef>
                <a:spcPts val="1200"/>
              </a:spcBef>
              <a:spcAft>
                <a:spcPts val="0"/>
              </a:spcAft>
              <a:buFont typeface="Arial" panose="020B0604020202020204" pitchFamily="34" charset="0"/>
              <a:buChar char="•"/>
              <a:defRPr sz="1600">
                <a:solidFill>
                  <a:schemeClr val="tx1">
                    <a:lumMod val="65000"/>
                    <a:lumOff val="35000"/>
                  </a:schemeClr>
                </a:solidFill>
                <a:latin typeface="+mj-lt"/>
                <a:ea typeface="Verdana" panose="020B0604030504040204" pitchFamily="34" charset="0"/>
                <a:cs typeface="Verdana" panose="020B0604030504040204" pitchFamily="34" charset="0"/>
              </a:defRPr>
            </a:lvl1pPr>
          </a:lstStyle>
          <a:p>
            <a:pPr>
              <a:lnSpc>
                <a:spcPct val="85000"/>
              </a:lnSpc>
              <a:spcBef>
                <a:spcPts val="300"/>
              </a:spcBef>
            </a:pPr>
            <a:r>
              <a:rPr lang="en-US" dirty="0">
                <a:solidFill>
                  <a:srgbClr val="000000">
                    <a:lumMod val="75000"/>
                    <a:lumOff val="25000"/>
                  </a:srgbClr>
                </a:solidFill>
              </a:rPr>
              <a:t>A top-performing student with a GPA of 3.0 or higher </a:t>
            </a:r>
          </a:p>
          <a:p>
            <a:pPr>
              <a:lnSpc>
                <a:spcPct val="85000"/>
              </a:lnSpc>
              <a:spcBef>
                <a:spcPts val="300"/>
              </a:spcBef>
            </a:pPr>
            <a:r>
              <a:rPr lang="en-US" dirty="0">
                <a:solidFill>
                  <a:srgbClr val="000000">
                    <a:lumMod val="75000"/>
                    <a:lumOff val="25000"/>
                  </a:srgbClr>
                </a:solidFill>
              </a:rPr>
              <a:t>Pursuing undergraduate or graduate degree in:</a:t>
            </a:r>
          </a:p>
          <a:p>
            <a:pPr marL="688947" lvl="1" indent="-231766">
              <a:lnSpc>
                <a:spcPct val="85000"/>
              </a:lnSpc>
              <a:spcBef>
                <a:spcPts val="300"/>
              </a:spcBef>
              <a:spcAft>
                <a:spcPts val="0"/>
              </a:spcAft>
              <a:buFont typeface="Arial" panose="020B0604020202020204" pitchFamily="34" charset="0"/>
              <a:buChar char="–"/>
            </a:pPr>
            <a:r>
              <a:rPr lang="en-US" sz="1600" b="1" dirty="0">
                <a:solidFill>
                  <a:srgbClr val="FF0000"/>
                </a:solidFill>
                <a:cs typeface="Arial" charset="0"/>
              </a:rPr>
              <a:t>Electrical/Computer Engineering</a:t>
            </a:r>
          </a:p>
          <a:p>
            <a:pPr marL="688947" lvl="1" indent="-231766">
              <a:lnSpc>
                <a:spcPct val="85000"/>
              </a:lnSpc>
              <a:spcBef>
                <a:spcPts val="300"/>
              </a:spcBef>
              <a:spcAft>
                <a:spcPts val="0"/>
              </a:spcAft>
              <a:buFont typeface="Arial" panose="020B0604020202020204" pitchFamily="34" charset="0"/>
              <a:buChar char="–"/>
            </a:pPr>
            <a:r>
              <a:rPr lang="en-US" sz="1400" dirty="0">
                <a:solidFill>
                  <a:srgbClr val="000000">
                    <a:lumMod val="75000"/>
                    <a:lumOff val="25000"/>
                  </a:srgbClr>
                </a:solidFill>
                <a:cs typeface="Arial" charset="0"/>
              </a:rPr>
              <a:t>Computer Science</a:t>
            </a:r>
          </a:p>
          <a:p>
            <a:pPr marL="688947" lvl="1" indent="-231766">
              <a:lnSpc>
                <a:spcPct val="85000"/>
              </a:lnSpc>
              <a:spcBef>
                <a:spcPts val="300"/>
              </a:spcBef>
              <a:spcAft>
                <a:spcPts val="0"/>
              </a:spcAft>
              <a:buFont typeface="Arial" panose="020B0604020202020204" pitchFamily="34" charset="0"/>
              <a:buChar char="–"/>
            </a:pPr>
            <a:r>
              <a:rPr lang="en-US" sz="1400" dirty="0">
                <a:solidFill>
                  <a:srgbClr val="000000">
                    <a:lumMod val="75000"/>
                    <a:lumOff val="25000"/>
                  </a:srgbClr>
                </a:solidFill>
                <a:cs typeface="Arial" charset="0"/>
              </a:rPr>
              <a:t>Chemical Engineering</a:t>
            </a:r>
          </a:p>
          <a:p>
            <a:pPr marL="688947" lvl="1" indent="-231766">
              <a:lnSpc>
                <a:spcPct val="85000"/>
              </a:lnSpc>
              <a:spcBef>
                <a:spcPts val="300"/>
              </a:spcBef>
              <a:spcAft>
                <a:spcPts val="0"/>
              </a:spcAft>
              <a:buFont typeface="Arial" panose="020B0604020202020204" pitchFamily="34" charset="0"/>
              <a:buChar char="–"/>
            </a:pPr>
            <a:r>
              <a:rPr lang="en-US" sz="1400" dirty="0">
                <a:solidFill>
                  <a:srgbClr val="000000">
                    <a:lumMod val="75000"/>
                    <a:lumOff val="25000"/>
                  </a:srgbClr>
                </a:solidFill>
                <a:cs typeface="Arial" charset="0"/>
              </a:rPr>
              <a:t>Industrial Engineering </a:t>
            </a:r>
          </a:p>
          <a:p>
            <a:pPr marL="688947" lvl="1" indent="-231766">
              <a:lnSpc>
                <a:spcPct val="85000"/>
              </a:lnSpc>
              <a:spcBef>
                <a:spcPts val="300"/>
              </a:spcBef>
              <a:spcAft>
                <a:spcPts val="0"/>
              </a:spcAft>
              <a:buFont typeface="Arial" panose="020B0604020202020204" pitchFamily="34" charset="0"/>
              <a:buChar char="–"/>
            </a:pPr>
            <a:r>
              <a:rPr lang="en-US" sz="1400" dirty="0">
                <a:solidFill>
                  <a:srgbClr val="000000">
                    <a:lumMod val="75000"/>
                    <a:lumOff val="25000"/>
                  </a:srgbClr>
                </a:solidFill>
                <a:cs typeface="Arial" charset="0"/>
              </a:rPr>
              <a:t>Mechanical Engineering </a:t>
            </a:r>
          </a:p>
          <a:p>
            <a:pPr marL="688947" lvl="1" indent="-231766">
              <a:lnSpc>
                <a:spcPct val="85000"/>
              </a:lnSpc>
              <a:spcBef>
                <a:spcPts val="300"/>
              </a:spcBef>
              <a:spcAft>
                <a:spcPts val="0"/>
              </a:spcAft>
              <a:buFont typeface="Arial" panose="020B0604020202020204" pitchFamily="34" charset="0"/>
              <a:buChar char="–"/>
            </a:pPr>
            <a:r>
              <a:rPr lang="en-US" sz="1400" dirty="0">
                <a:solidFill>
                  <a:srgbClr val="000000">
                    <a:lumMod val="75000"/>
                    <a:lumOff val="25000"/>
                  </a:srgbClr>
                </a:solidFill>
                <a:cs typeface="Arial" charset="0"/>
              </a:rPr>
              <a:t>Materials Science</a:t>
            </a:r>
          </a:p>
          <a:p>
            <a:pPr marL="688947" lvl="1" indent="-231766">
              <a:lnSpc>
                <a:spcPct val="85000"/>
              </a:lnSpc>
              <a:spcBef>
                <a:spcPts val="300"/>
              </a:spcBef>
              <a:spcAft>
                <a:spcPts val="0"/>
              </a:spcAft>
              <a:buFont typeface="Arial" panose="020B0604020202020204" pitchFamily="34" charset="0"/>
              <a:buChar char="–"/>
            </a:pPr>
            <a:r>
              <a:rPr lang="en-US" sz="1400" dirty="0" smtClean="0">
                <a:solidFill>
                  <a:srgbClr val="000000">
                    <a:lumMod val="75000"/>
                    <a:lumOff val="25000"/>
                  </a:srgbClr>
                </a:solidFill>
                <a:cs typeface="Arial" charset="0"/>
              </a:rPr>
              <a:t>Finance/Accounting</a:t>
            </a:r>
          </a:p>
          <a:p>
            <a:pPr marL="688947" lvl="1" indent="-231766">
              <a:lnSpc>
                <a:spcPct val="85000"/>
              </a:lnSpc>
              <a:spcBef>
                <a:spcPts val="300"/>
              </a:spcBef>
              <a:spcAft>
                <a:spcPts val="0"/>
              </a:spcAft>
              <a:buFont typeface="Arial" panose="020B0604020202020204" pitchFamily="34" charset="0"/>
              <a:buChar char="–"/>
            </a:pPr>
            <a:r>
              <a:rPr lang="en-US" sz="1400" dirty="0" smtClean="0">
                <a:solidFill>
                  <a:srgbClr val="000000">
                    <a:lumMod val="75000"/>
                    <a:lumOff val="25000"/>
                  </a:srgbClr>
                </a:solidFill>
                <a:cs typeface="Arial" charset="0"/>
              </a:rPr>
              <a:t>Management </a:t>
            </a:r>
            <a:r>
              <a:rPr lang="en-US" sz="1400" dirty="0">
                <a:solidFill>
                  <a:srgbClr val="000000">
                    <a:lumMod val="75000"/>
                    <a:lumOff val="25000"/>
                  </a:srgbClr>
                </a:solidFill>
                <a:cs typeface="Arial" charset="0"/>
              </a:rPr>
              <a:t>Information Systems</a:t>
            </a:r>
          </a:p>
          <a:p>
            <a:pPr marL="688947" lvl="1" indent="-231766">
              <a:lnSpc>
                <a:spcPct val="85000"/>
              </a:lnSpc>
              <a:spcBef>
                <a:spcPts val="300"/>
              </a:spcBef>
              <a:spcAft>
                <a:spcPts val="0"/>
              </a:spcAft>
              <a:buFont typeface="Arial" panose="020B0604020202020204" pitchFamily="34" charset="0"/>
              <a:buChar char="–"/>
            </a:pPr>
            <a:r>
              <a:rPr lang="en-US" sz="1400" dirty="0" smtClean="0">
                <a:solidFill>
                  <a:srgbClr val="000000">
                    <a:lumMod val="75000"/>
                    <a:lumOff val="25000"/>
                  </a:srgbClr>
                </a:solidFill>
                <a:cs typeface="Arial" charset="0"/>
              </a:rPr>
              <a:t>Human Resources</a:t>
            </a:r>
          </a:p>
          <a:p>
            <a:pPr marL="688947" lvl="1" indent="-231766">
              <a:lnSpc>
                <a:spcPct val="85000"/>
              </a:lnSpc>
              <a:spcBef>
                <a:spcPts val="300"/>
              </a:spcBef>
              <a:spcAft>
                <a:spcPts val="0"/>
              </a:spcAft>
              <a:buFont typeface="Arial" panose="020B0604020202020204" pitchFamily="34" charset="0"/>
              <a:buChar char="–"/>
            </a:pPr>
            <a:r>
              <a:rPr lang="en-US" sz="1400" dirty="0" smtClean="0">
                <a:solidFill>
                  <a:srgbClr val="000000">
                    <a:lumMod val="75000"/>
                    <a:lumOff val="25000"/>
                  </a:srgbClr>
                </a:solidFill>
                <a:cs typeface="Arial" charset="0"/>
              </a:rPr>
              <a:t>Marketing/Communications</a:t>
            </a:r>
            <a:endParaRPr lang="en-US" sz="1400" dirty="0">
              <a:solidFill>
                <a:srgbClr val="000000">
                  <a:lumMod val="75000"/>
                  <a:lumOff val="25000"/>
                </a:srgbClr>
              </a:solidFill>
              <a:cs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 y="798344"/>
            <a:ext cx="3925069" cy="2207851"/>
          </a:xfrm>
          <a:prstGeom prst="rect">
            <a:avLst/>
          </a:prstGeom>
          <a:noFill/>
          <a:ln w="6350">
            <a:solidFill>
              <a:schemeClr val="tx1">
                <a:lumMod val="75000"/>
                <a:lumOff val="25000"/>
              </a:schemeClr>
            </a:solidFill>
          </a:ln>
          <a:effectLst>
            <a:outerShdw blurRad="292100" dist="139700" dir="2700000" algn="tl" rotWithShape="0">
              <a:srgbClr val="333333">
                <a:alpha val="64999"/>
              </a:srgbClr>
            </a:outerShdw>
          </a:effectLst>
        </p:spPr>
      </p:pic>
    </p:spTree>
    <p:extLst>
      <p:ext uri="{BB962C8B-B14F-4D97-AF65-F5344CB8AC3E}">
        <p14:creationId xmlns:p14="http://schemas.microsoft.com/office/powerpoint/2010/main" val="31885584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childTnLst>
                                </p:cTn>
                              </p:par>
                              <p:par>
                                <p:cTn id="8" presetID="42" presetClass="path" presetSubtype="0" accel="50000" decel="50000" fill="hold" grpId="1" nodeType="withEffect">
                                  <p:stCondLst>
                                    <p:cond delay="0"/>
                                  </p:stCondLst>
                                  <p:childTnLst>
                                    <p:animMotion origin="layout" path="M -3.88889E-6 -7.40741E-7 L -0.19722 -0.00046 " pathEditMode="relative" rAng="0" ptsTypes="AA">
                                      <p:cBhvr>
                                        <p:cTn id="9" dur="2000" spd="-100000" fill="hold"/>
                                        <p:tgtEl>
                                          <p:spTgt spid="33"/>
                                        </p:tgtEl>
                                        <p:attrNameLst>
                                          <p:attrName>ppt_x</p:attrName>
                                          <p:attrName>ppt_y</p:attrName>
                                        </p:attrNameLst>
                                      </p:cBhvr>
                                      <p:rCtr x="-9861" y="-23"/>
                                    </p:animMotion>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Effect transition="in" filter="fade">
                                      <p:cBhvr>
                                        <p:cTn id="14" dur="1000"/>
                                        <p:tgtEl>
                                          <p:spTgt spid="14">
                                            <p:txEl>
                                              <p:pRg st="0" end="0"/>
                                            </p:txEl>
                                          </p:spTgt>
                                        </p:tgtEl>
                                      </p:cBhvr>
                                    </p:animEffect>
                                    <p:anim calcmode="lin" valueType="num">
                                      <p:cBhvr>
                                        <p:cTn id="1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xEl>
                                              <p:pRg st="1" end="1"/>
                                            </p:txEl>
                                          </p:spTgt>
                                        </p:tgtEl>
                                        <p:attrNameLst>
                                          <p:attrName>style.visibility</p:attrName>
                                        </p:attrNameLst>
                                      </p:cBhvr>
                                      <p:to>
                                        <p:strVal val="visible"/>
                                      </p:to>
                                    </p:set>
                                    <p:animEffect transition="in" filter="fade">
                                      <p:cBhvr>
                                        <p:cTn id="21" dur="1000"/>
                                        <p:tgtEl>
                                          <p:spTgt spid="14">
                                            <p:txEl>
                                              <p:pRg st="1" end="1"/>
                                            </p:txEl>
                                          </p:spTgt>
                                        </p:tgtEl>
                                      </p:cBhvr>
                                    </p:animEffect>
                                    <p:anim calcmode="lin" valueType="num">
                                      <p:cBhvr>
                                        <p:cTn id="22"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4">
                                            <p:txEl>
                                              <p:pRg st="2" end="2"/>
                                            </p:txEl>
                                          </p:spTgt>
                                        </p:tgtEl>
                                        <p:attrNameLst>
                                          <p:attrName>style.visibility</p:attrName>
                                        </p:attrNameLst>
                                      </p:cBhvr>
                                      <p:to>
                                        <p:strVal val="visible"/>
                                      </p:to>
                                    </p:set>
                                    <p:animEffect transition="in" filter="fade">
                                      <p:cBhvr>
                                        <p:cTn id="26" dur="1000"/>
                                        <p:tgtEl>
                                          <p:spTgt spid="14">
                                            <p:txEl>
                                              <p:pRg st="2" end="2"/>
                                            </p:txEl>
                                          </p:spTgt>
                                        </p:tgtEl>
                                      </p:cBhvr>
                                    </p:animEffect>
                                    <p:anim calcmode="lin" valueType="num">
                                      <p:cBhvr>
                                        <p:cTn id="27"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4">
                                            <p:txEl>
                                              <p:pRg st="3" end="3"/>
                                            </p:txEl>
                                          </p:spTgt>
                                        </p:tgtEl>
                                        <p:attrNameLst>
                                          <p:attrName>style.visibility</p:attrName>
                                        </p:attrNameLst>
                                      </p:cBhvr>
                                      <p:to>
                                        <p:strVal val="visible"/>
                                      </p:to>
                                    </p:set>
                                    <p:animEffect transition="in" filter="fade">
                                      <p:cBhvr>
                                        <p:cTn id="31" dur="1000"/>
                                        <p:tgtEl>
                                          <p:spTgt spid="14">
                                            <p:txEl>
                                              <p:pRg st="3" end="3"/>
                                            </p:txEl>
                                          </p:spTgt>
                                        </p:tgtEl>
                                      </p:cBhvr>
                                    </p:animEffect>
                                    <p:anim calcmode="lin" valueType="num">
                                      <p:cBhvr>
                                        <p:cTn id="32"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xEl>
                                              <p:pRg st="4" end="4"/>
                                            </p:txEl>
                                          </p:spTgt>
                                        </p:tgtEl>
                                        <p:attrNameLst>
                                          <p:attrName>style.visibility</p:attrName>
                                        </p:attrNameLst>
                                      </p:cBhvr>
                                      <p:to>
                                        <p:strVal val="visible"/>
                                      </p:to>
                                    </p:set>
                                    <p:animEffect transition="in" filter="fade">
                                      <p:cBhvr>
                                        <p:cTn id="36" dur="1000"/>
                                        <p:tgtEl>
                                          <p:spTgt spid="14">
                                            <p:txEl>
                                              <p:pRg st="4" end="4"/>
                                            </p:txEl>
                                          </p:spTgt>
                                        </p:tgtEl>
                                      </p:cBhvr>
                                    </p:animEffect>
                                    <p:anim calcmode="lin" valueType="num">
                                      <p:cBhvr>
                                        <p:cTn id="37"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xEl>
                                              <p:pRg st="5" end="5"/>
                                            </p:txEl>
                                          </p:spTgt>
                                        </p:tgtEl>
                                        <p:attrNameLst>
                                          <p:attrName>style.visibility</p:attrName>
                                        </p:attrNameLst>
                                      </p:cBhvr>
                                      <p:to>
                                        <p:strVal val="visible"/>
                                      </p:to>
                                    </p:set>
                                    <p:animEffect transition="in" filter="fade">
                                      <p:cBhvr>
                                        <p:cTn id="41" dur="1000"/>
                                        <p:tgtEl>
                                          <p:spTgt spid="14">
                                            <p:txEl>
                                              <p:pRg st="5" end="5"/>
                                            </p:txEl>
                                          </p:spTgt>
                                        </p:tgtEl>
                                      </p:cBhvr>
                                    </p:animEffect>
                                    <p:anim calcmode="lin" valueType="num">
                                      <p:cBhvr>
                                        <p:cTn id="42"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14">
                                            <p:txEl>
                                              <p:pRg st="5" end="5"/>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xEl>
                                              <p:pRg st="6" end="6"/>
                                            </p:txEl>
                                          </p:spTgt>
                                        </p:tgtEl>
                                        <p:attrNameLst>
                                          <p:attrName>style.visibility</p:attrName>
                                        </p:attrNameLst>
                                      </p:cBhvr>
                                      <p:to>
                                        <p:strVal val="visible"/>
                                      </p:to>
                                    </p:set>
                                    <p:animEffect transition="in" filter="fade">
                                      <p:cBhvr>
                                        <p:cTn id="46" dur="1000"/>
                                        <p:tgtEl>
                                          <p:spTgt spid="14">
                                            <p:txEl>
                                              <p:pRg st="6" end="6"/>
                                            </p:txEl>
                                          </p:spTgt>
                                        </p:tgtEl>
                                      </p:cBhvr>
                                    </p:animEffect>
                                    <p:anim calcmode="lin" valueType="num">
                                      <p:cBhvr>
                                        <p:cTn id="47"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48"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xEl>
                                              <p:pRg st="7" end="7"/>
                                            </p:txEl>
                                          </p:spTgt>
                                        </p:tgtEl>
                                        <p:attrNameLst>
                                          <p:attrName>style.visibility</p:attrName>
                                        </p:attrNameLst>
                                      </p:cBhvr>
                                      <p:to>
                                        <p:strVal val="visible"/>
                                      </p:to>
                                    </p:set>
                                    <p:animEffect transition="in" filter="fade">
                                      <p:cBhvr>
                                        <p:cTn id="51" dur="1000"/>
                                        <p:tgtEl>
                                          <p:spTgt spid="14">
                                            <p:txEl>
                                              <p:pRg st="7" end="7"/>
                                            </p:txEl>
                                          </p:spTgt>
                                        </p:tgtEl>
                                      </p:cBhvr>
                                    </p:animEffect>
                                    <p:anim calcmode="lin" valueType="num">
                                      <p:cBhvr>
                                        <p:cTn id="52"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53" dur="1000" fill="hold"/>
                                        <p:tgtEl>
                                          <p:spTgt spid="14">
                                            <p:txEl>
                                              <p:pRg st="7" end="7"/>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xEl>
                                              <p:pRg st="8" end="8"/>
                                            </p:txEl>
                                          </p:spTgt>
                                        </p:tgtEl>
                                        <p:attrNameLst>
                                          <p:attrName>style.visibility</p:attrName>
                                        </p:attrNameLst>
                                      </p:cBhvr>
                                      <p:to>
                                        <p:strVal val="visible"/>
                                      </p:to>
                                    </p:set>
                                    <p:animEffect transition="in" filter="fade">
                                      <p:cBhvr>
                                        <p:cTn id="56" dur="1000"/>
                                        <p:tgtEl>
                                          <p:spTgt spid="14">
                                            <p:txEl>
                                              <p:pRg st="8" end="8"/>
                                            </p:txEl>
                                          </p:spTgt>
                                        </p:tgtEl>
                                      </p:cBhvr>
                                    </p:animEffect>
                                    <p:anim calcmode="lin" valueType="num">
                                      <p:cBhvr>
                                        <p:cTn id="57" dur="1000" fill="hold"/>
                                        <p:tgtEl>
                                          <p:spTgt spid="14">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14">
                                            <p:txEl>
                                              <p:pRg st="8" end="8"/>
                                            </p:tx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4">
                                            <p:txEl>
                                              <p:pRg st="9" end="9"/>
                                            </p:txEl>
                                          </p:spTgt>
                                        </p:tgtEl>
                                        <p:attrNameLst>
                                          <p:attrName>style.visibility</p:attrName>
                                        </p:attrNameLst>
                                      </p:cBhvr>
                                      <p:to>
                                        <p:strVal val="visible"/>
                                      </p:to>
                                    </p:set>
                                    <p:animEffect transition="in" filter="fade">
                                      <p:cBhvr>
                                        <p:cTn id="61" dur="1000"/>
                                        <p:tgtEl>
                                          <p:spTgt spid="14">
                                            <p:txEl>
                                              <p:pRg st="9" end="9"/>
                                            </p:txEl>
                                          </p:spTgt>
                                        </p:tgtEl>
                                      </p:cBhvr>
                                    </p:animEffect>
                                    <p:anim calcmode="lin" valueType="num">
                                      <p:cBhvr>
                                        <p:cTn id="62" dur="1000" fill="hold"/>
                                        <p:tgtEl>
                                          <p:spTgt spid="14">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14">
                                            <p:txEl>
                                              <p:pRg st="9" end="9"/>
                                            </p:txEl>
                                          </p:spTgt>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4">
                                            <p:txEl>
                                              <p:pRg st="10" end="10"/>
                                            </p:txEl>
                                          </p:spTgt>
                                        </p:tgtEl>
                                        <p:attrNameLst>
                                          <p:attrName>style.visibility</p:attrName>
                                        </p:attrNameLst>
                                      </p:cBhvr>
                                      <p:to>
                                        <p:strVal val="visible"/>
                                      </p:to>
                                    </p:set>
                                    <p:animEffect transition="in" filter="fade">
                                      <p:cBhvr>
                                        <p:cTn id="66" dur="1000"/>
                                        <p:tgtEl>
                                          <p:spTgt spid="14">
                                            <p:txEl>
                                              <p:pRg st="10" end="10"/>
                                            </p:txEl>
                                          </p:spTgt>
                                        </p:tgtEl>
                                      </p:cBhvr>
                                    </p:animEffect>
                                    <p:anim calcmode="lin" valueType="num">
                                      <p:cBhvr>
                                        <p:cTn id="67" dur="1000" fill="hold"/>
                                        <p:tgtEl>
                                          <p:spTgt spid="14">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14">
                                            <p:txEl>
                                              <p:pRg st="10" end="10"/>
                                            </p:txEl>
                                          </p:spTgt>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4">
                                            <p:txEl>
                                              <p:pRg st="11" end="11"/>
                                            </p:txEl>
                                          </p:spTgt>
                                        </p:tgtEl>
                                        <p:attrNameLst>
                                          <p:attrName>style.visibility</p:attrName>
                                        </p:attrNameLst>
                                      </p:cBhvr>
                                      <p:to>
                                        <p:strVal val="visible"/>
                                      </p:to>
                                    </p:set>
                                    <p:animEffect transition="in" filter="fade">
                                      <p:cBhvr>
                                        <p:cTn id="71" dur="1000"/>
                                        <p:tgtEl>
                                          <p:spTgt spid="14">
                                            <p:txEl>
                                              <p:pRg st="11" end="11"/>
                                            </p:txEl>
                                          </p:spTgt>
                                        </p:tgtEl>
                                      </p:cBhvr>
                                    </p:animEffect>
                                    <p:anim calcmode="lin" valueType="num">
                                      <p:cBhvr>
                                        <p:cTn id="72" dur="1000" fill="hold"/>
                                        <p:tgtEl>
                                          <p:spTgt spid="14">
                                            <p:txEl>
                                              <p:pRg st="11" end="11"/>
                                            </p:txEl>
                                          </p:spTgt>
                                        </p:tgtEl>
                                        <p:attrNameLst>
                                          <p:attrName>ppt_x</p:attrName>
                                        </p:attrNameLst>
                                      </p:cBhvr>
                                      <p:tavLst>
                                        <p:tav tm="0">
                                          <p:val>
                                            <p:strVal val="#ppt_x"/>
                                          </p:val>
                                        </p:tav>
                                        <p:tav tm="100000">
                                          <p:val>
                                            <p:strVal val="#ppt_x"/>
                                          </p:val>
                                        </p:tav>
                                      </p:tavLst>
                                    </p:anim>
                                    <p:anim calcmode="lin" valueType="num">
                                      <p:cBhvr>
                                        <p:cTn id="73" dur="1000" fill="hold"/>
                                        <p:tgtEl>
                                          <p:spTgt spid="14">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1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ownloads\univers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57308" y="101600"/>
            <a:ext cx="3662892" cy="550333"/>
          </a:xfrm>
        </p:spPr>
        <p:txBody>
          <a:bodyPr/>
          <a:lstStyle/>
          <a:p>
            <a:r>
              <a:rPr lang="en-US" dirty="0" smtClean="0"/>
              <a:t>Want to work for TI?</a:t>
            </a:r>
            <a:endParaRPr lang="en-US" dirty="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2</a:t>
            </a:fld>
            <a:endParaRPr lang="en-US">
              <a:solidFill>
                <a:srgbClr val="000000"/>
              </a:solidFill>
            </a:endParaRPr>
          </a:p>
        </p:txBody>
      </p:sp>
      <p:sp>
        <p:nvSpPr>
          <p:cNvPr id="5" name="TextBox 4"/>
          <p:cNvSpPr txBox="1"/>
          <p:nvPr/>
        </p:nvSpPr>
        <p:spPr>
          <a:xfrm>
            <a:off x="6172200" y="601134"/>
            <a:ext cx="2616200"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000000"/>
                </a:solidFill>
              </a:rPr>
              <a:t>Internships</a:t>
            </a:r>
          </a:p>
          <a:p>
            <a:pPr marL="285750" indent="-285750">
              <a:buFont typeface="Arial" panose="020B0604020202020204" pitchFamily="34" charset="0"/>
              <a:buChar char="•"/>
            </a:pPr>
            <a:r>
              <a:rPr lang="en-US" dirty="0" smtClean="0">
                <a:solidFill>
                  <a:srgbClr val="000000"/>
                </a:solidFill>
              </a:rPr>
              <a:t>Rotation Programs</a:t>
            </a:r>
          </a:p>
          <a:p>
            <a:pPr marL="285750" indent="-285750">
              <a:buFont typeface="Arial" panose="020B0604020202020204" pitchFamily="34" charset="0"/>
              <a:buChar char="•"/>
            </a:pPr>
            <a:r>
              <a:rPr lang="en-US" dirty="0" smtClean="0">
                <a:solidFill>
                  <a:srgbClr val="000000"/>
                </a:solidFill>
              </a:rPr>
              <a:t>Full-time positions</a:t>
            </a:r>
            <a:endParaRPr lang="en-US" dirty="0">
              <a:solidFill>
                <a:srgbClr val="000000"/>
              </a:solidFill>
            </a:endParaRPr>
          </a:p>
        </p:txBody>
      </p:sp>
      <p:sp>
        <p:nvSpPr>
          <p:cNvPr id="6" name="TextBox 5"/>
          <p:cNvSpPr txBox="1"/>
          <p:nvPr/>
        </p:nvSpPr>
        <p:spPr>
          <a:xfrm>
            <a:off x="6311141" y="1452533"/>
            <a:ext cx="2338317" cy="461665"/>
          </a:xfrm>
          <a:prstGeom prst="rect">
            <a:avLst/>
          </a:prstGeom>
          <a:noFill/>
        </p:spPr>
        <p:txBody>
          <a:bodyPr wrap="square" rtlCol="0">
            <a:spAutoFit/>
          </a:bodyPr>
          <a:lstStyle/>
          <a:p>
            <a:r>
              <a:rPr lang="en-US" sz="2400" b="1" dirty="0" smtClean="0"/>
              <a:t>careers.ti.com</a:t>
            </a:r>
            <a:endParaRPr lang="en-US" sz="2400" b="1" dirty="0"/>
          </a:p>
        </p:txBody>
      </p:sp>
      <p:sp>
        <p:nvSpPr>
          <p:cNvPr id="7" name="TextBox 33"/>
          <p:cNvSpPr txBox="1">
            <a:spLocks noChangeArrowheads="1"/>
          </p:cNvSpPr>
          <p:nvPr/>
        </p:nvSpPr>
        <p:spPr bwMode="auto">
          <a:xfrm>
            <a:off x="9869" y="3115376"/>
            <a:ext cx="35651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b="1" dirty="0" smtClean="0">
                <a:solidFill>
                  <a:srgbClr val="FF0000"/>
                </a:solidFill>
                <a:latin typeface="HelveticaNeueLT Std Thin" pitchFamily="34" charset="0"/>
              </a:rPr>
              <a:t>What does TI do?</a:t>
            </a:r>
          </a:p>
          <a:p>
            <a:pPr eaLnBrk="1" hangingPunct="1"/>
            <a:r>
              <a:rPr lang="en-US" sz="2400" b="1" dirty="0" smtClean="0">
                <a:solidFill>
                  <a:schemeClr val="accent2">
                    <a:lumMod val="75000"/>
                  </a:schemeClr>
                </a:solidFill>
                <a:latin typeface="HelveticaNeueLT Std Thin" pitchFamily="34" charset="0"/>
              </a:rPr>
              <a:t>What we’ve done </a:t>
            </a:r>
          </a:p>
          <a:p>
            <a:pPr eaLnBrk="1" hangingPunct="1"/>
            <a:r>
              <a:rPr lang="en-US" sz="2400" b="1" dirty="0" smtClean="0">
                <a:solidFill>
                  <a:schemeClr val="accent2">
                    <a:lumMod val="75000"/>
                  </a:schemeClr>
                </a:solidFill>
                <a:latin typeface="HelveticaNeueLT Std Thin" pitchFamily="34" charset="0"/>
              </a:rPr>
              <a:t>for nearly 90 years…</a:t>
            </a:r>
          </a:p>
        </p:txBody>
      </p:sp>
      <p:sp>
        <p:nvSpPr>
          <p:cNvPr id="3" name="TextBox 2"/>
          <p:cNvSpPr txBox="1"/>
          <p:nvPr/>
        </p:nvSpPr>
        <p:spPr>
          <a:xfrm>
            <a:off x="9869" y="4220170"/>
            <a:ext cx="4080681" cy="923330"/>
          </a:xfrm>
          <a:prstGeom prst="rect">
            <a:avLst/>
          </a:prstGeom>
          <a:noFill/>
        </p:spPr>
        <p:txBody>
          <a:bodyPr wrap="square" rtlCol="0">
            <a:spAutoFit/>
          </a:bodyPr>
          <a:lstStyle/>
          <a:p>
            <a:r>
              <a:rPr lang="en-US" b="1" dirty="0">
                <a:solidFill>
                  <a:srgbClr val="000000"/>
                </a:solidFill>
                <a:latin typeface="HelveticaNeueLT Std Thin" pitchFamily="34" charset="0"/>
              </a:rPr>
              <a:t>We connect electronics customers to devices and technology that will help them build amazing products</a:t>
            </a:r>
            <a:r>
              <a:rPr lang="en-US" b="1" dirty="0" smtClean="0">
                <a:solidFill>
                  <a:srgbClr val="000000"/>
                </a:solidFill>
                <a:latin typeface="HelveticaNeueLT Std Thin" pitchFamily="34" charset="0"/>
              </a:rPr>
              <a:t>!</a:t>
            </a:r>
            <a:endParaRPr lang="en-US" b="1" dirty="0">
              <a:solidFill>
                <a:srgbClr val="000000"/>
              </a:solidFill>
              <a:latin typeface="HelveticaNeueLT Std Thin" pitchFamily="34"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3691719" cy="1778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1395" y="3133079"/>
            <a:ext cx="2483893" cy="582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408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30649"/>
            <a:ext cx="9144000" cy="3089048"/>
          </a:xfrm>
          <a:prstGeom prst="rect">
            <a:avLst/>
          </a:prstGeom>
          <a:gradFill flip="none" rotWithShape="1">
            <a:gsLst>
              <a:gs pos="0">
                <a:schemeClr val="accent3">
                  <a:alpha val="20000"/>
                </a:schemeClr>
              </a:gs>
              <a:gs pos="100000">
                <a:schemeClr val="accent3">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 name="Rectangle 3"/>
          <p:cNvSpPr/>
          <p:nvPr/>
        </p:nvSpPr>
        <p:spPr>
          <a:xfrm>
            <a:off x="29363" y="169519"/>
            <a:ext cx="8838705" cy="480131"/>
          </a:xfrm>
          <a:prstGeom prst="rect">
            <a:avLst/>
          </a:prstGeom>
        </p:spPr>
        <p:txBody>
          <a:bodyPr wrap="square" lIns="91436" tIns="45718" rIns="91436" bIns="45718">
            <a:spAutoFit/>
          </a:bodyPr>
          <a:lstStyle/>
          <a:p>
            <a:pPr>
              <a:lnSpc>
                <a:spcPct val="90000"/>
              </a:lnSpc>
            </a:pPr>
            <a:r>
              <a:rPr lang="en-US" sz="2800" b="1" dirty="0" smtClean="0">
                <a:solidFill>
                  <a:srgbClr val="DE0000"/>
                </a:solidFill>
                <a:cs typeface="Arial" charset="0"/>
              </a:rPr>
              <a:t>Engineering internship </a:t>
            </a:r>
            <a:r>
              <a:rPr lang="en-US" sz="2800" b="1" dirty="0">
                <a:solidFill>
                  <a:srgbClr val="000000"/>
                </a:solidFill>
                <a:cs typeface="Arial" charset="0"/>
              </a:rPr>
              <a:t>opportunities </a:t>
            </a:r>
          </a:p>
        </p:txBody>
      </p:sp>
      <p:sp>
        <p:nvSpPr>
          <p:cNvPr id="7" name="TextBox 6"/>
          <p:cNvSpPr txBox="1"/>
          <p:nvPr/>
        </p:nvSpPr>
        <p:spPr>
          <a:xfrm>
            <a:off x="11080189" y="-329376"/>
            <a:ext cx="1391865" cy="261606"/>
          </a:xfrm>
          <a:prstGeom prst="rect">
            <a:avLst/>
          </a:prstGeom>
          <a:noFill/>
        </p:spPr>
        <p:txBody>
          <a:bodyPr wrap="square" lIns="91436" tIns="45718" rIns="91436" bIns="45718" rtlCol="0" anchor="t">
            <a:spAutoFit/>
          </a:bodyPr>
          <a:lstStyle/>
          <a:p>
            <a:pPr defTabSz="457182" fontAlgn="auto">
              <a:spcBef>
                <a:spcPts val="0"/>
              </a:spcBef>
              <a:spcAft>
                <a:spcPts val="0"/>
              </a:spcAft>
            </a:pPr>
            <a:endParaRPr lang="en-US" sz="1100" dirty="0">
              <a:solidFill>
                <a:srgbClr val="F79646"/>
              </a:solidFill>
              <a:latin typeface="Verdana" pitchFamily="34" charset="0"/>
              <a:ea typeface="Verdana" pitchFamily="34" charset="0"/>
              <a:cs typeface="Verdana" pitchFamily="34" charset="0"/>
            </a:endParaRPr>
          </a:p>
        </p:txBody>
      </p:sp>
      <p:sp>
        <p:nvSpPr>
          <p:cNvPr id="14" name="Content Placeholder 2"/>
          <p:cNvSpPr txBox="1">
            <a:spLocks/>
          </p:cNvSpPr>
          <p:nvPr/>
        </p:nvSpPr>
        <p:spPr>
          <a:xfrm>
            <a:off x="175986" y="1060196"/>
            <a:ext cx="4607738" cy="2899251"/>
          </a:xfrm>
          <a:prstGeom prst="rect">
            <a:avLst/>
          </a:prstGeom>
          <a:noFill/>
        </p:spPr>
        <p:txBody>
          <a:bodyPr wrap="square" lIns="91436" tIns="45718" rIns="91436" bIns="45718" rtlCol="0">
            <a:spAutoFit/>
          </a:bodyPr>
          <a:lstStyle>
            <a:defPPr>
              <a:defRPr lang="en-US"/>
            </a:defPPr>
            <a:lvl1pPr marL="169863" indent="-169863" defTabSz="457200" fontAlgn="auto">
              <a:lnSpc>
                <a:spcPct val="90000"/>
              </a:lnSpc>
              <a:spcBef>
                <a:spcPts val="1200"/>
              </a:spcBef>
              <a:spcAft>
                <a:spcPts val="0"/>
              </a:spcAft>
              <a:buFont typeface="Arial" panose="020B0604020202020204" pitchFamily="34" charset="0"/>
              <a:buChar char="•"/>
              <a:defRPr sz="1600">
                <a:solidFill>
                  <a:schemeClr val="tx1">
                    <a:lumMod val="65000"/>
                    <a:lumOff val="35000"/>
                  </a:schemeClr>
                </a:solidFill>
                <a:latin typeface="+mj-lt"/>
                <a:ea typeface="Verdana" panose="020B0604030504040204" pitchFamily="34" charset="0"/>
                <a:cs typeface="Verdana" panose="020B0604030504040204" pitchFamily="34" charset="0"/>
              </a:defRPr>
            </a:lvl1pPr>
          </a:lstStyle>
          <a:p>
            <a:pPr>
              <a:lnSpc>
                <a:spcPct val="85000"/>
              </a:lnSpc>
              <a:spcBef>
                <a:spcPts val="900"/>
              </a:spcBef>
            </a:pPr>
            <a:r>
              <a:rPr lang="en-US" dirty="0">
                <a:solidFill>
                  <a:srgbClr val="000000">
                    <a:lumMod val="65000"/>
                    <a:lumOff val="35000"/>
                  </a:srgbClr>
                </a:solidFill>
              </a:rPr>
              <a:t>Applications Engineer</a:t>
            </a:r>
          </a:p>
          <a:p>
            <a:pPr>
              <a:lnSpc>
                <a:spcPct val="85000"/>
              </a:lnSpc>
              <a:spcBef>
                <a:spcPts val="900"/>
              </a:spcBef>
            </a:pPr>
            <a:r>
              <a:rPr lang="en-US" dirty="0">
                <a:solidFill>
                  <a:srgbClr val="000000">
                    <a:lumMod val="65000"/>
                    <a:lumOff val="35000"/>
                  </a:srgbClr>
                </a:solidFill>
              </a:rPr>
              <a:t>Design Engineer</a:t>
            </a:r>
          </a:p>
          <a:p>
            <a:pPr>
              <a:lnSpc>
                <a:spcPct val="85000"/>
              </a:lnSpc>
              <a:spcBef>
                <a:spcPts val="900"/>
              </a:spcBef>
            </a:pPr>
            <a:r>
              <a:rPr lang="en-US" dirty="0">
                <a:solidFill>
                  <a:srgbClr val="000000">
                    <a:lumMod val="65000"/>
                    <a:lumOff val="35000"/>
                  </a:srgbClr>
                </a:solidFill>
              </a:rPr>
              <a:t>Facilities </a:t>
            </a:r>
            <a:endParaRPr lang="en-US" dirty="0" smtClean="0">
              <a:solidFill>
                <a:srgbClr val="000000">
                  <a:lumMod val="65000"/>
                  <a:lumOff val="35000"/>
                </a:srgbClr>
              </a:solidFill>
            </a:endParaRPr>
          </a:p>
          <a:p>
            <a:pPr>
              <a:lnSpc>
                <a:spcPct val="85000"/>
              </a:lnSpc>
              <a:spcBef>
                <a:spcPts val="900"/>
              </a:spcBef>
            </a:pPr>
            <a:r>
              <a:rPr lang="en-US" dirty="0" smtClean="0">
                <a:solidFill>
                  <a:srgbClr val="000000">
                    <a:lumMod val="65000"/>
                    <a:lumOff val="35000"/>
                  </a:srgbClr>
                </a:solidFill>
              </a:rPr>
              <a:t>IT</a:t>
            </a:r>
            <a:endParaRPr lang="en-US" dirty="0">
              <a:solidFill>
                <a:srgbClr val="000000">
                  <a:lumMod val="65000"/>
                  <a:lumOff val="35000"/>
                </a:srgbClr>
              </a:solidFill>
            </a:endParaRPr>
          </a:p>
          <a:p>
            <a:pPr>
              <a:lnSpc>
                <a:spcPct val="85000"/>
              </a:lnSpc>
              <a:spcBef>
                <a:spcPts val="900"/>
              </a:spcBef>
            </a:pPr>
            <a:r>
              <a:rPr lang="en-US" dirty="0">
                <a:solidFill>
                  <a:srgbClr val="000000">
                    <a:lumMod val="65000"/>
                    <a:lumOff val="35000"/>
                  </a:srgbClr>
                </a:solidFill>
              </a:rPr>
              <a:t>Manufacturing Engineer</a:t>
            </a:r>
          </a:p>
          <a:p>
            <a:pPr>
              <a:lnSpc>
                <a:spcPct val="85000"/>
              </a:lnSpc>
              <a:spcBef>
                <a:spcPts val="900"/>
              </a:spcBef>
            </a:pPr>
            <a:r>
              <a:rPr lang="en-US" dirty="0">
                <a:solidFill>
                  <a:srgbClr val="000000">
                    <a:lumMod val="65000"/>
                    <a:lumOff val="35000"/>
                  </a:srgbClr>
                </a:solidFill>
              </a:rPr>
              <a:t>Product Engineer</a:t>
            </a:r>
          </a:p>
          <a:p>
            <a:pPr>
              <a:lnSpc>
                <a:spcPct val="85000"/>
              </a:lnSpc>
              <a:spcBef>
                <a:spcPts val="900"/>
              </a:spcBef>
            </a:pPr>
            <a:r>
              <a:rPr lang="en-US" dirty="0">
                <a:solidFill>
                  <a:srgbClr val="000000">
                    <a:lumMod val="65000"/>
                    <a:lumOff val="35000"/>
                  </a:srgbClr>
                </a:solidFill>
              </a:rPr>
              <a:t>Software </a:t>
            </a:r>
            <a:r>
              <a:rPr lang="en-US" dirty="0" smtClean="0">
                <a:solidFill>
                  <a:srgbClr val="000000">
                    <a:lumMod val="65000"/>
                    <a:lumOff val="35000"/>
                  </a:srgbClr>
                </a:solidFill>
              </a:rPr>
              <a:t>Engineer</a:t>
            </a:r>
          </a:p>
          <a:p>
            <a:pPr>
              <a:lnSpc>
                <a:spcPct val="85000"/>
              </a:lnSpc>
              <a:spcBef>
                <a:spcPts val="900"/>
              </a:spcBef>
            </a:pPr>
            <a:r>
              <a:rPr lang="en-US" dirty="0" smtClean="0">
                <a:solidFill>
                  <a:srgbClr val="000000">
                    <a:lumMod val="65000"/>
                    <a:lumOff val="35000"/>
                  </a:srgbClr>
                </a:solidFill>
              </a:rPr>
              <a:t>Technical Sales </a:t>
            </a:r>
            <a:endParaRPr lang="en-US" dirty="0">
              <a:solidFill>
                <a:srgbClr val="000000">
                  <a:lumMod val="65000"/>
                  <a:lumOff val="35000"/>
                </a:srgbClr>
              </a:solidFill>
            </a:endParaRPr>
          </a:p>
          <a:p>
            <a:pPr>
              <a:lnSpc>
                <a:spcPct val="85000"/>
              </a:lnSpc>
              <a:spcBef>
                <a:spcPts val="900"/>
              </a:spcBef>
            </a:pPr>
            <a:r>
              <a:rPr lang="en-US" dirty="0" smtClean="0">
                <a:solidFill>
                  <a:srgbClr val="000000">
                    <a:lumMod val="65000"/>
                    <a:lumOff val="35000"/>
                  </a:srgbClr>
                </a:solidFill>
              </a:rPr>
              <a:t>Other engineering roles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666" y="246301"/>
            <a:ext cx="2220402" cy="3364658"/>
          </a:xfrm>
          <a:prstGeom prst="rect">
            <a:avLst/>
          </a:prstGeom>
          <a:noFill/>
          <a:ln w="6350">
            <a:solidFill>
              <a:schemeClr val="tx1">
                <a:lumMod val="75000"/>
                <a:lumOff val="25000"/>
              </a:schemeClr>
            </a:solidFill>
          </a:ln>
          <a:effectLst>
            <a:outerShdw blurRad="292100" dist="139700" dir="2700000" algn="tl" rotWithShape="0">
              <a:srgbClr val="333333">
                <a:alpha val="64999"/>
              </a:srgbClr>
            </a:outerShdw>
          </a:effectLst>
        </p:spPr>
      </p:pic>
      <p:sp>
        <p:nvSpPr>
          <p:cNvPr id="20" name="Rectangle 19"/>
          <p:cNvSpPr/>
          <p:nvPr/>
        </p:nvSpPr>
        <p:spPr>
          <a:xfrm>
            <a:off x="3754735" y="3006549"/>
            <a:ext cx="4412343" cy="1606978"/>
          </a:xfrm>
          <a:prstGeom prst="rect">
            <a:avLst/>
          </a:prstGeom>
          <a:solidFill>
            <a:srgbClr val="052429">
              <a:alpha val="74902"/>
            </a:srgbClr>
          </a:solidFill>
          <a:ln>
            <a:noFill/>
          </a:ln>
          <a:effectLst>
            <a:glow rad="1397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lIns="365745" tIns="91436" rIns="365745" bIns="91436" rtlCol="0" anchor="ctr"/>
          <a:lstStyle/>
          <a:p>
            <a:pPr>
              <a:lnSpc>
                <a:spcPct val="90000"/>
              </a:lnSpc>
              <a:spcBef>
                <a:spcPts val="0"/>
              </a:spcBef>
            </a:pPr>
            <a:r>
              <a:rPr lang="en-US" sz="1600" dirty="0">
                <a:solidFill>
                  <a:srgbClr val="4ABED4">
                    <a:lumMod val="20000"/>
                    <a:lumOff val="80000"/>
                  </a:srgbClr>
                </a:solidFill>
                <a:cs typeface="Arial" panose="020B0604020202020204" pitchFamily="34" charset="0"/>
              </a:rPr>
              <a:t>Join a fun, collaborative environment, with flexible schedules and access to invaluable insight from TI </a:t>
            </a:r>
            <a:r>
              <a:rPr lang="en-US" sz="1600" dirty="0" smtClean="0">
                <a:solidFill>
                  <a:srgbClr val="4ABED4">
                    <a:lumMod val="20000"/>
                    <a:lumOff val="80000"/>
                  </a:srgbClr>
                </a:solidFill>
                <a:cs typeface="Arial" panose="020B0604020202020204" pitchFamily="34" charset="0"/>
              </a:rPr>
              <a:t>leaders.</a:t>
            </a:r>
            <a:endParaRPr lang="en-US" sz="1600" dirty="0">
              <a:solidFill>
                <a:srgbClr val="4ABED4">
                  <a:lumMod val="20000"/>
                  <a:lumOff val="80000"/>
                </a:srgbClr>
              </a:solidFill>
              <a:cs typeface="Arial" panose="020B0604020202020204" pitchFamily="34" charset="0"/>
            </a:endParaRPr>
          </a:p>
          <a:p>
            <a:pPr>
              <a:lnSpc>
                <a:spcPct val="90000"/>
              </a:lnSpc>
              <a:spcBef>
                <a:spcPts val="0"/>
              </a:spcBef>
            </a:pPr>
            <a:endParaRPr lang="en-US" sz="1600" dirty="0">
              <a:solidFill>
                <a:srgbClr val="4ABED4">
                  <a:lumMod val="20000"/>
                  <a:lumOff val="80000"/>
                </a:srgbClr>
              </a:solidFill>
              <a:cs typeface="Arial" panose="020B0604020202020204" pitchFamily="34" charset="0"/>
            </a:endParaRPr>
          </a:p>
          <a:p>
            <a:pPr>
              <a:lnSpc>
                <a:spcPct val="90000"/>
              </a:lnSpc>
              <a:spcBef>
                <a:spcPts val="0"/>
              </a:spcBef>
            </a:pPr>
            <a:r>
              <a:rPr lang="en-US" sz="1600" dirty="0">
                <a:solidFill>
                  <a:srgbClr val="4ABED4">
                    <a:lumMod val="20000"/>
                    <a:lumOff val="80000"/>
                  </a:srgbClr>
                </a:solidFill>
                <a:cs typeface="Arial" panose="020B0604020202020204" pitchFamily="34" charset="0"/>
              </a:rPr>
              <a:t>You dive into projects right away that </a:t>
            </a:r>
            <a:r>
              <a:rPr lang="en-US" sz="1600" dirty="0">
                <a:solidFill>
                  <a:srgbClr val="4ABED4">
                    <a:lumMod val="20000"/>
                    <a:lumOff val="80000"/>
                  </a:srgbClr>
                </a:solidFill>
                <a:latin typeface="Arial Black" panose="020B0A04020102020204" pitchFamily="34" charset="0"/>
                <a:cs typeface="Arial" panose="020B0604020202020204" pitchFamily="34" charset="0"/>
              </a:rPr>
              <a:t>challenge</a:t>
            </a:r>
            <a:r>
              <a:rPr lang="en-US" sz="1600" dirty="0">
                <a:solidFill>
                  <a:srgbClr val="4ABED4">
                    <a:lumMod val="20000"/>
                    <a:lumOff val="80000"/>
                  </a:srgbClr>
                </a:solidFill>
                <a:cs typeface="Arial" panose="020B0604020202020204" pitchFamily="34" charset="0"/>
              </a:rPr>
              <a:t> you to find creative solutions to complex problems. </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8198" y="715541"/>
            <a:ext cx="2920048" cy="1933575"/>
          </a:xfrm>
          <a:prstGeom prst="rect">
            <a:avLst/>
          </a:prstGeom>
          <a:noFill/>
          <a:ln w="6350">
            <a:solidFill>
              <a:schemeClr val="tx1">
                <a:lumMod val="75000"/>
                <a:lumOff val="25000"/>
              </a:schemeClr>
            </a:solidFill>
          </a:ln>
          <a:effectLst>
            <a:outerShdw blurRad="292100" dist="139700" dir="2700000" algn="tl" rotWithShape="0">
              <a:srgbClr val="333333">
                <a:alpha val="64999"/>
              </a:srgbClr>
            </a:outerShdw>
          </a:effectLst>
        </p:spPr>
      </p:pic>
    </p:spTree>
    <p:extLst>
      <p:ext uri="{BB962C8B-B14F-4D97-AF65-F5344CB8AC3E}">
        <p14:creationId xmlns:p14="http://schemas.microsoft.com/office/powerpoint/2010/main" val="31747142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42" presetClass="path" presetSubtype="0" accel="50000" decel="50000" fill="hold" grpId="1" nodeType="withEffect">
                                  <p:stCondLst>
                                    <p:cond delay="500"/>
                                  </p:stCondLst>
                                  <p:childTnLst>
                                    <p:animMotion origin="layout" path="M 4.72222E-6 2.96296E-6 L 0.20104 -0.00047 " pathEditMode="relative" rAng="0" ptsTypes="AA">
                                      <p:cBhvr>
                                        <p:cTn id="9" dur="2000" spd="-100000" fill="hold"/>
                                        <p:tgtEl>
                                          <p:spTgt spid="20"/>
                                        </p:tgtEl>
                                        <p:attrNameLst>
                                          <p:attrName>ppt_x</p:attrName>
                                          <p:attrName>ppt_y</p:attrName>
                                        </p:attrNameLst>
                                      </p:cBhvr>
                                      <p:rCtr x="10052"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030649"/>
            <a:ext cx="9144000" cy="3089048"/>
          </a:xfrm>
          <a:prstGeom prst="rect">
            <a:avLst/>
          </a:prstGeom>
          <a:gradFill flip="none" rotWithShape="1">
            <a:gsLst>
              <a:gs pos="0">
                <a:schemeClr val="accent3">
                  <a:alpha val="20000"/>
                </a:schemeClr>
              </a:gs>
              <a:gs pos="100000">
                <a:schemeClr val="accent3">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 name="Rectangle 3"/>
          <p:cNvSpPr/>
          <p:nvPr/>
        </p:nvSpPr>
        <p:spPr>
          <a:xfrm>
            <a:off x="188184" y="35619"/>
            <a:ext cx="8838705" cy="812526"/>
          </a:xfrm>
          <a:prstGeom prst="rect">
            <a:avLst/>
          </a:prstGeom>
        </p:spPr>
        <p:txBody>
          <a:bodyPr wrap="square" lIns="91436" tIns="45718" rIns="91436" bIns="45718">
            <a:spAutoFit/>
          </a:bodyPr>
          <a:lstStyle/>
          <a:p>
            <a:pPr>
              <a:lnSpc>
                <a:spcPct val="90000"/>
              </a:lnSpc>
            </a:pPr>
            <a:r>
              <a:rPr lang="en-US" sz="2800" b="1" dirty="0" smtClean="0">
                <a:solidFill>
                  <a:srgbClr val="DE0000"/>
                </a:solidFill>
                <a:cs typeface="Arial" charset="0"/>
              </a:rPr>
              <a:t>Engineering New Grad </a:t>
            </a:r>
            <a:r>
              <a:rPr lang="en-US" sz="2800" b="1" dirty="0" smtClean="0">
                <a:solidFill>
                  <a:srgbClr val="000000"/>
                </a:solidFill>
                <a:cs typeface="Arial" charset="0"/>
              </a:rPr>
              <a:t>Opportunities</a:t>
            </a:r>
          </a:p>
          <a:p>
            <a:pPr>
              <a:lnSpc>
                <a:spcPct val="90000"/>
              </a:lnSpc>
            </a:pPr>
            <a:r>
              <a:rPr lang="en-US" sz="2400" b="1" dirty="0" smtClean="0">
                <a:solidFill>
                  <a:srgbClr val="000000"/>
                </a:solidFill>
                <a:cs typeface="Arial" charset="0"/>
              </a:rPr>
              <a:t>Rotational Programs</a:t>
            </a:r>
            <a:endParaRPr lang="en-US" sz="1600" b="1" dirty="0">
              <a:solidFill>
                <a:srgbClr val="000000"/>
              </a:solidFill>
              <a:cs typeface="Arial" charset="0"/>
            </a:endParaRPr>
          </a:p>
        </p:txBody>
      </p:sp>
      <p:sp>
        <p:nvSpPr>
          <p:cNvPr id="7" name="TextBox 6"/>
          <p:cNvSpPr txBox="1"/>
          <p:nvPr/>
        </p:nvSpPr>
        <p:spPr>
          <a:xfrm>
            <a:off x="11080189" y="-329376"/>
            <a:ext cx="1391865" cy="261606"/>
          </a:xfrm>
          <a:prstGeom prst="rect">
            <a:avLst/>
          </a:prstGeom>
          <a:noFill/>
        </p:spPr>
        <p:txBody>
          <a:bodyPr wrap="square" lIns="91436" tIns="45718" rIns="91436" bIns="45718" rtlCol="0" anchor="t">
            <a:spAutoFit/>
          </a:bodyPr>
          <a:lstStyle/>
          <a:p>
            <a:pPr defTabSz="457182" fontAlgn="auto">
              <a:spcBef>
                <a:spcPts val="0"/>
              </a:spcBef>
              <a:spcAft>
                <a:spcPts val="0"/>
              </a:spcAft>
            </a:pPr>
            <a:endParaRPr lang="en-US" sz="1100" dirty="0">
              <a:solidFill>
                <a:srgbClr val="F79646"/>
              </a:solidFill>
              <a:latin typeface="Verdana" pitchFamily="34" charset="0"/>
              <a:ea typeface="Verdana" pitchFamily="34" charset="0"/>
              <a:cs typeface="Verdana" pitchFamily="34" charset="0"/>
            </a:endParaRPr>
          </a:p>
        </p:txBody>
      </p:sp>
      <p:sp>
        <p:nvSpPr>
          <p:cNvPr id="9" name="Rectangle 8"/>
          <p:cNvSpPr/>
          <p:nvPr/>
        </p:nvSpPr>
        <p:spPr>
          <a:xfrm>
            <a:off x="3216148" y="1479051"/>
            <a:ext cx="2715987" cy="2782296"/>
          </a:xfrm>
          <a:prstGeom prst="rect">
            <a:avLst/>
          </a:prstGeom>
        </p:spPr>
        <p:txBody>
          <a:bodyPr wrap="square" lIns="91436" tIns="45718" rIns="91436" bIns="45718">
            <a:spAutoFit/>
          </a:bodyPr>
          <a:lstStyle/>
          <a:p>
            <a:pPr algn="ctr">
              <a:lnSpc>
                <a:spcPct val="90000"/>
              </a:lnSpc>
              <a:spcBef>
                <a:spcPts val="600"/>
              </a:spcBef>
            </a:pPr>
            <a:r>
              <a:rPr lang="en-US" sz="1400" b="1" dirty="0">
                <a:solidFill>
                  <a:srgbClr val="117788"/>
                </a:solidFill>
                <a:cs typeface="Arial" charset="0"/>
              </a:rPr>
              <a:t>Jumpstart your career</a:t>
            </a:r>
            <a:r>
              <a:rPr lang="en-US" sz="1400" b="1" dirty="0" smtClean="0">
                <a:solidFill>
                  <a:srgbClr val="117788"/>
                </a:solidFill>
                <a:cs typeface="Arial" charset="0"/>
              </a:rPr>
              <a:t>!</a:t>
            </a:r>
          </a:p>
          <a:p>
            <a:pPr algn="ctr">
              <a:lnSpc>
                <a:spcPct val="90000"/>
              </a:lnSpc>
              <a:spcBef>
                <a:spcPts val="600"/>
              </a:spcBef>
            </a:pPr>
            <a:endParaRPr lang="en-US" sz="1400" b="1" dirty="0">
              <a:solidFill>
                <a:srgbClr val="117788"/>
              </a:solidFill>
              <a:cs typeface="Arial" charset="0"/>
            </a:endParaRPr>
          </a:p>
          <a:p>
            <a:pPr algn="ctr">
              <a:lnSpc>
                <a:spcPct val="90000"/>
              </a:lnSpc>
              <a:spcBef>
                <a:spcPts val="600"/>
              </a:spcBef>
            </a:pPr>
            <a:r>
              <a:rPr lang="en-US" sz="1200" dirty="0">
                <a:solidFill>
                  <a:srgbClr val="117788"/>
                </a:solidFill>
                <a:cs typeface="Arial" charset="0"/>
              </a:rPr>
              <a:t>TI’s robust rotation programs provide you the opportunity to solve problems and invent solutions through a variety of hands-on, meaningful experiences from the very first day on the job. Receive personal mentorship from world-class experts, along with training and development opportunities to help you quickly make an impact at TI. </a:t>
            </a:r>
          </a:p>
          <a:p>
            <a:pPr>
              <a:lnSpc>
                <a:spcPct val="90000"/>
              </a:lnSpc>
              <a:spcBef>
                <a:spcPts val="600"/>
              </a:spcBef>
            </a:pPr>
            <a:endParaRPr lang="en-US" sz="1200" dirty="0">
              <a:solidFill>
                <a:srgbClr val="117788"/>
              </a:solidFill>
              <a:cs typeface="Arial" charset="0"/>
            </a:endParaRPr>
          </a:p>
          <a:p>
            <a:pPr>
              <a:lnSpc>
                <a:spcPct val="90000"/>
              </a:lnSpc>
              <a:spcBef>
                <a:spcPts val="600"/>
              </a:spcBef>
            </a:pPr>
            <a:endParaRPr lang="en-US" sz="1200" dirty="0">
              <a:solidFill>
                <a:srgbClr val="117788"/>
              </a:solidFill>
              <a:cs typeface="Arial" charset="0"/>
            </a:endParaRPr>
          </a:p>
        </p:txBody>
      </p:sp>
      <p:sp>
        <p:nvSpPr>
          <p:cNvPr id="8" name="Donut 7"/>
          <p:cNvSpPr/>
          <p:nvPr/>
        </p:nvSpPr>
        <p:spPr>
          <a:xfrm>
            <a:off x="2861057" y="887601"/>
            <a:ext cx="3416354" cy="3416359"/>
          </a:xfrm>
          <a:prstGeom prst="donut">
            <a:avLst>
              <a:gd name="adj" fmla="val 3026"/>
            </a:avLst>
          </a:prstGeom>
          <a:gradFill flip="none" rotWithShape="1">
            <a:gsLst>
              <a:gs pos="0">
                <a:schemeClr val="tx1">
                  <a:alpha val="15000"/>
                </a:schemeClr>
              </a:gs>
              <a:gs pos="50000">
                <a:schemeClr val="tx1">
                  <a:alpha val="2000"/>
                </a:schemeClr>
              </a:gs>
              <a:gs pos="100000">
                <a:schemeClr val="tx1">
                  <a:alpha val="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eaLnBrk="0" hangingPunct="0">
              <a:lnSpc>
                <a:spcPct val="90000"/>
              </a:lnSpc>
            </a:pPr>
            <a:endParaRPr lang="en-US" sz="2400">
              <a:solidFill>
                <a:srgbClr val="000000"/>
              </a:solidFill>
            </a:endParaRPr>
          </a:p>
        </p:txBody>
      </p:sp>
      <p:sp>
        <p:nvSpPr>
          <p:cNvPr id="2" name="Oval 1"/>
          <p:cNvSpPr/>
          <p:nvPr/>
        </p:nvSpPr>
        <p:spPr>
          <a:xfrm>
            <a:off x="2592673" y="747531"/>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a:solidFill>
                  <a:srgbClr val="FFFFFF"/>
                </a:solidFill>
              </a:rPr>
              <a:t>Applications Engineer</a:t>
            </a:r>
          </a:p>
        </p:txBody>
      </p:sp>
      <p:sp>
        <p:nvSpPr>
          <p:cNvPr id="17" name="Oval 16"/>
          <p:cNvSpPr/>
          <p:nvPr/>
        </p:nvSpPr>
        <p:spPr>
          <a:xfrm>
            <a:off x="1661668" y="1772726"/>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a:solidFill>
                  <a:srgbClr val="FFFFFF"/>
                </a:solidFill>
              </a:rPr>
              <a:t>Technology and Manufacturing</a:t>
            </a:r>
          </a:p>
        </p:txBody>
      </p:sp>
      <p:sp>
        <p:nvSpPr>
          <p:cNvPr id="18" name="Oval 17"/>
          <p:cNvSpPr/>
          <p:nvPr/>
        </p:nvSpPr>
        <p:spPr>
          <a:xfrm>
            <a:off x="1670527" y="3040176"/>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a:solidFill>
                  <a:srgbClr val="FFFFFF"/>
                </a:solidFill>
              </a:rPr>
              <a:t>Product Engineer</a:t>
            </a:r>
          </a:p>
        </p:txBody>
      </p:sp>
      <p:sp>
        <p:nvSpPr>
          <p:cNvPr id="21" name="Oval 20"/>
          <p:cNvSpPr/>
          <p:nvPr/>
        </p:nvSpPr>
        <p:spPr>
          <a:xfrm>
            <a:off x="3414999" y="3938200"/>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smtClean="0">
                <a:solidFill>
                  <a:srgbClr val="FFFFFF"/>
                </a:solidFill>
              </a:rPr>
              <a:t>Product </a:t>
            </a:r>
            <a:r>
              <a:rPr lang="en-US" sz="1200" dirty="0">
                <a:solidFill>
                  <a:srgbClr val="FFFFFF"/>
                </a:solidFill>
              </a:rPr>
              <a:t>Marketing Engineer</a:t>
            </a:r>
          </a:p>
        </p:txBody>
      </p:sp>
      <p:sp>
        <p:nvSpPr>
          <p:cNvPr id="19" name="Oval 18"/>
          <p:cNvSpPr/>
          <p:nvPr/>
        </p:nvSpPr>
        <p:spPr>
          <a:xfrm>
            <a:off x="4607536" y="596309"/>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a:solidFill>
                  <a:srgbClr val="FFFFFF"/>
                </a:solidFill>
              </a:rPr>
              <a:t>Analog Design </a:t>
            </a:r>
            <a:r>
              <a:rPr lang="en-US" sz="1200" dirty="0" smtClean="0">
                <a:solidFill>
                  <a:srgbClr val="FFFFFF"/>
                </a:solidFill>
              </a:rPr>
              <a:t>Engineer</a:t>
            </a:r>
            <a:endParaRPr lang="en-US" sz="1200" dirty="0">
              <a:solidFill>
                <a:srgbClr val="FFFFFF"/>
              </a:solidFill>
            </a:endParaRPr>
          </a:p>
        </p:txBody>
      </p:sp>
      <p:sp>
        <p:nvSpPr>
          <p:cNvPr id="20" name="Oval 19"/>
          <p:cNvSpPr/>
          <p:nvPr/>
        </p:nvSpPr>
        <p:spPr>
          <a:xfrm>
            <a:off x="5932135" y="1479051"/>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a:solidFill>
                  <a:srgbClr val="FFFFFF"/>
                </a:solidFill>
              </a:rPr>
              <a:t>Embedded Processing Software Engineer</a:t>
            </a:r>
          </a:p>
        </p:txBody>
      </p:sp>
      <p:sp>
        <p:nvSpPr>
          <p:cNvPr id="27" name="Oval 26"/>
          <p:cNvSpPr/>
          <p:nvPr/>
        </p:nvSpPr>
        <p:spPr>
          <a:xfrm>
            <a:off x="6115522" y="2575173"/>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a:solidFill>
                  <a:srgbClr val="FFFFFF"/>
                </a:solidFill>
              </a:rPr>
              <a:t>Information Technology</a:t>
            </a:r>
          </a:p>
        </p:txBody>
      </p:sp>
      <p:sp>
        <p:nvSpPr>
          <p:cNvPr id="15" name="Oval 14"/>
          <p:cNvSpPr/>
          <p:nvPr/>
        </p:nvSpPr>
        <p:spPr>
          <a:xfrm>
            <a:off x="5338282" y="3663880"/>
            <a:ext cx="1554480" cy="731520"/>
          </a:xfrm>
          <a:prstGeom prst="ellipse">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a:effectLst>
            <a:outerShdw blurRad="152400" dir="5400000" algn="ctr" rotWithShape="0">
              <a:srgbClr val="000000">
                <a:alpha val="7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0" tIns="45718" rIns="0" bIns="45718" rtlCol="0" anchor="ctr"/>
          <a:lstStyle/>
          <a:p>
            <a:pPr algn="ctr">
              <a:lnSpc>
                <a:spcPct val="90000"/>
              </a:lnSpc>
            </a:pPr>
            <a:r>
              <a:rPr lang="en-US" sz="1200" dirty="0" smtClean="0">
                <a:solidFill>
                  <a:srgbClr val="FFFFFF"/>
                </a:solidFill>
              </a:rPr>
              <a:t>Technical Sales </a:t>
            </a:r>
            <a:r>
              <a:rPr lang="en-US" sz="1200" dirty="0">
                <a:solidFill>
                  <a:srgbClr val="FFFFFF"/>
                </a:solidFill>
              </a:rPr>
              <a:t>Engineer</a:t>
            </a:r>
          </a:p>
        </p:txBody>
      </p:sp>
    </p:spTree>
    <p:extLst>
      <p:ext uri="{BB962C8B-B14F-4D97-AF65-F5344CB8AC3E}">
        <p14:creationId xmlns:p14="http://schemas.microsoft.com/office/powerpoint/2010/main" val="22747761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3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60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90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120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grpId="0" nodeType="withEffect">
                                  <p:stCondLst>
                                    <p:cond delay="150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18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10" presetClass="entr" presetSubtype="0" fill="hold" grpId="0" nodeType="withEffect">
                                  <p:stCondLst>
                                    <p:cond delay="9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8" grpId="0" animBg="1"/>
      <p:bldP spid="21" grpId="0" animBg="1"/>
      <p:bldP spid="19" grpId="0" animBg="1"/>
      <p:bldP spid="20" grpId="0" animBg="1"/>
      <p:bldP spid="27"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340836"/>
            <a:ext cx="78168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22</a:t>
            </a:fld>
            <a:endParaRPr lang="en-US">
              <a:solidFill>
                <a:srgbClr val="000000"/>
              </a:solidFill>
            </a:endParaRPr>
          </a:p>
        </p:txBody>
      </p:sp>
      <p:sp>
        <p:nvSpPr>
          <p:cNvPr id="3" name="TextBox 2"/>
          <p:cNvSpPr txBox="1"/>
          <p:nvPr/>
        </p:nvSpPr>
        <p:spPr>
          <a:xfrm rot="20839988">
            <a:off x="4890208" y="1585145"/>
            <a:ext cx="2005677" cy="369332"/>
          </a:xfrm>
          <a:prstGeom prst="rect">
            <a:avLst/>
          </a:prstGeom>
          <a:noFill/>
        </p:spPr>
        <p:txBody>
          <a:bodyPr wrap="none" rtlCol="0">
            <a:spAutoFit/>
          </a:bodyPr>
          <a:lstStyle/>
          <a:p>
            <a:r>
              <a:rPr lang="en-US" dirty="0" smtClean="0">
                <a:solidFill>
                  <a:srgbClr val="000000"/>
                </a:solidFill>
                <a:cs typeface="Arial" charset="0"/>
              </a:rPr>
              <a:t>Process Engineer</a:t>
            </a:r>
            <a:endParaRPr lang="en-US" dirty="0">
              <a:solidFill>
                <a:srgbClr val="000000"/>
              </a:solidFill>
              <a:cs typeface="Arial" charset="0"/>
            </a:endParaRPr>
          </a:p>
        </p:txBody>
      </p:sp>
      <p:sp>
        <p:nvSpPr>
          <p:cNvPr id="4" name="TextBox 3"/>
          <p:cNvSpPr txBox="1"/>
          <p:nvPr/>
        </p:nvSpPr>
        <p:spPr>
          <a:xfrm rot="835856">
            <a:off x="2422656" y="1747038"/>
            <a:ext cx="1890261" cy="369332"/>
          </a:xfrm>
          <a:prstGeom prst="rect">
            <a:avLst/>
          </a:prstGeom>
          <a:noFill/>
        </p:spPr>
        <p:txBody>
          <a:bodyPr wrap="none" rtlCol="0">
            <a:spAutoFit/>
          </a:bodyPr>
          <a:lstStyle/>
          <a:p>
            <a:r>
              <a:rPr lang="en-US" dirty="0" smtClean="0">
                <a:solidFill>
                  <a:srgbClr val="DE0000"/>
                </a:solidFill>
                <a:cs typeface="Arial" charset="0"/>
              </a:rPr>
              <a:t>Design Engineer</a:t>
            </a:r>
            <a:endParaRPr lang="en-US" dirty="0">
              <a:solidFill>
                <a:srgbClr val="DE0000"/>
              </a:solidFill>
              <a:cs typeface="Arial" charset="0"/>
            </a:endParaRPr>
          </a:p>
        </p:txBody>
      </p:sp>
      <p:sp>
        <p:nvSpPr>
          <p:cNvPr id="5" name="TextBox 4"/>
          <p:cNvSpPr txBox="1"/>
          <p:nvPr/>
        </p:nvSpPr>
        <p:spPr>
          <a:xfrm rot="19895495">
            <a:off x="380922" y="1970642"/>
            <a:ext cx="1967205" cy="369332"/>
          </a:xfrm>
          <a:prstGeom prst="rect">
            <a:avLst/>
          </a:prstGeom>
          <a:noFill/>
        </p:spPr>
        <p:txBody>
          <a:bodyPr wrap="none" rtlCol="0">
            <a:spAutoFit/>
          </a:bodyPr>
          <a:lstStyle/>
          <a:p>
            <a:r>
              <a:rPr lang="en-US" i="1" dirty="0" smtClean="0">
                <a:solidFill>
                  <a:srgbClr val="000000"/>
                </a:solidFill>
                <a:cs typeface="Arial" charset="0"/>
              </a:rPr>
              <a:t>Product Engineer</a:t>
            </a:r>
            <a:endParaRPr lang="en-US" i="1" dirty="0">
              <a:solidFill>
                <a:srgbClr val="000000"/>
              </a:solidFill>
              <a:cs typeface="Arial" charset="0"/>
            </a:endParaRPr>
          </a:p>
        </p:txBody>
      </p:sp>
      <p:sp>
        <p:nvSpPr>
          <p:cNvPr id="6" name="TextBox 5"/>
          <p:cNvSpPr txBox="1"/>
          <p:nvPr/>
        </p:nvSpPr>
        <p:spPr>
          <a:xfrm rot="642350">
            <a:off x="493398" y="3156568"/>
            <a:ext cx="2621230" cy="369332"/>
          </a:xfrm>
          <a:prstGeom prst="rect">
            <a:avLst/>
          </a:prstGeom>
          <a:noFill/>
        </p:spPr>
        <p:txBody>
          <a:bodyPr wrap="none" rtlCol="0">
            <a:spAutoFit/>
          </a:bodyPr>
          <a:lstStyle/>
          <a:p>
            <a:r>
              <a:rPr lang="en-US" b="1" dirty="0" smtClean="0">
                <a:solidFill>
                  <a:srgbClr val="0070C0"/>
                </a:solidFill>
                <a:cs typeface="Arial" charset="0"/>
              </a:rPr>
              <a:t>Applications Engineer</a:t>
            </a:r>
            <a:endParaRPr lang="en-US" b="1" dirty="0">
              <a:solidFill>
                <a:srgbClr val="0070C0"/>
              </a:solidFill>
              <a:cs typeface="Arial" charset="0"/>
            </a:endParaRPr>
          </a:p>
        </p:txBody>
      </p:sp>
      <p:sp>
        <p:nvSpPr>
          <p:cNvPr id="7" name="TextBox 6"/>
          <p:cNvSpPr txBox="1"/>
          <p:nvPr/>
        </p:nvSpPr>
        <p:spPr>
          <a:xfrm>
            <a:off x="822822" y="3783167"/>
            <a:ext cx="2683748" cy="461665"/>
          </a:xfrm>
          <a:prstGeom prst="rect">
            <a:avLst/>
          </a:prstGeom>
          <a:noFill/>
        </p:spPr>
        <p:txBody>
          <a:bodyPr wrap="none" rtlCol="0">
            <a:spAutoFit/>
          </a:bodyPr>
          <a:lstStyle/>
          <a:p>
            <a:r>
              <a:rPr lang="en-US" sz="2400" dirty="0" smtClean="0">
                <a:solidFill>
                  <a:srgbClr val="000000"/>
                </a:solidFill>
                <a:cs typeface="Arial" charset="0"/>
              </a:rPr>
              <a:t>Systems Engineer</a:t>
            </a:r>
            <a:endParaRPr lang="en-US" sz="2400" dirty="0">
              <a:solidFill>
                <a:srgbClr val="000000"/>
              </a:solidFill>
              <a:cs typeface="Arial" charset="0"/>
            </a:endParaRPr>
          </a:p>
        </p:txBody>
      </p:sp>
      <p:sp>
        <p:nvSpPr>
          <p:cNvPr id="8" name="TextBox 7"/>
          <p:cNvSpPr txBox="1"/>
          <p:nvPr/>
        </p:nvSpPr>
        <p:spPr>
          <a:xfrm>
            <a:off x="4611958" y="4168838"/>
            <a:ext cx="3262432" cy="369332"/>
          </a:xfrm>
          <a:prstGeom prst="rect">
            <a:avLst/>
          </a:prstGeom>
          <a:noFill/>
        </p:spPr>
        <p:txBody>
          <a:bodyPr wrap="none" rtlCol="0">
            <a:spAutoFit/>
          </a:bodyPr>
          <a:lstStyle/>
          <a:p>
            <a:r>
              <a:rPr lang="en-US" b="1" u="sng" dirty="0" smtClean="0">
                <a:solidFill>
                  <a:srgbClr val="000000"/>
                </a:solidFill>
                <a:cs typeface="Arial" charset="0"/>
              </a:rPr>
              <a:t>Product Marketing Engineer</a:t>
            </a:r>
            <a:endParaRPr lang="en-US" b="1" u="sng" dirty="0">
              <a:solidFill>
                <a:srgbClr val="000000"/>
              </a:solidFill>
              <a:cs typeface="Arial" charset="0"/>
            </a:endParaRPr>
          </a:p>
        </p:txBody>
      </p:sp>
      <p:sp>
        <p:nvSpPr>
          <p:cNvPr id="9" name="TextBox 8"/>
          <p:cNvSpPr txBox="1"/>
          <p:nvPr/>
        </p:nvSpPr>
        <p:spPr>
          <a:xfrm rot="1056470">
            <a:off x="5436793" y="3463878"/>
            <a:ext cx="2950359" cy="369332"/>
          </a:xfrm>
          <a:prstGeom prst="rect">
            <a:avLst/>
          </a:prstGeom>
          <a:noFill/>
        </p:spPr>
        <p:txBody>
          <a:bodyPr wrap="none" rtlCol="0">
            <a:spAutoFit/>
          </a:bodyPr>
          <a:lstStyle/>
          <a:p>
            <a:r>
              <a:rPr lang="en-US" b="1" i="1" dirty="0" smtClean="0">
                <a:solidFill>
                  <a:srgbClr val="92D050"/>
                </a:solidFill>
                <a:cs typeface="Arial" charset="0"/>
              </a:rPr>
              <a:t>Technical Sales Engineer</a:t>
            </a:r>
            <a:endParaRPr lang="en-US" b="1" i="1" dirty="0">
              <a:solidFill>
                <a:srgbClr val="92D050"/>
              </a:solidFill>
              <a:cs typeface="Arial" charset="0"/>
            </a:endParaRPr>
          </a:p>
        </p:txBody>
      </p:sp>
      <p:sp>
        <p:nvSpPr>
          <p:cNvPr id="10" name="TextBox 9"/>
          <p:cNvSpPr txBox="1"/>
          <p:nvPr/>
        </p:nvSpPr>
        <p:spPr>
          <a:xfrm rot="19587247">
            <a:off x="6274451" y="2419538"/>
            <a:ext cx="1890261" cy="369332"/>
          </a:xfrm>
          <a:prstGeom prst="rect">
            <a:avLst/>
          </a:prstGeom>
          <a:noFill/>
        </p:spPr>
        <p:txBody>
          <a:bodyPr wrap="none" rtlCol="0">
            <a:spAutoFit/>
          </a:bodyPr>
          <a:lstStyle/>
          <a:p>
            <a:r>
              <a:rPr lang="en-US" dirty="0" smtClean="0">
                <a:solidFill>
                  <a:srgbClr val="000000"/>
                </a:solidFill>
                <a:cs typeface="Arial" charset="0"/>
              </a:rPr>
              <a:t>Quality Engineer</a:t>
            </a:r>
            <a:endParaRPr lang="en-US" dirty="0">
              <a:solidFill>
                <a:srgbClr val="000000"/>
              </a:solidFill>
              <a:cs typeface="Arial" charset="0"/>
            </a:endParaRPr>
          </a:p>
        </p:txBody>
      </p:sp>
      <p:sp>
        <p:nvSpPr>
          <p:cNvPr id="11" name="TextBox 10"/>
          <p:cNvSpPr txBox="1"/>
          <p:nvPr/>
        </p:nvSpPr>
        <p:spPr>
          <a:xfrm>
            <a:off x="4269057" y="2286992"/>
            <a:ext cx="1693605" cy="369332"/>
          </a:xfrm>
          <a:prstGeom prst="rect">
            <a:avLst/>
          </a:prstGeom>
          <a:noFill/>
        </p:spPr>
        <p:txBody>
          <a:bodyPr wrap="none" rtlCol="0">
            <a:spAutoFit/>
          </a:bodyPr>
          <a:lstStyle/>
          <a:p>
            <a:r>
              <a:rPr lang="en-US" b="1" dirty="0" smtClean="0">
                <a:solidFill>
                  <a:srgbClr val="DE0000">
                    <a:lumMod val="75000"/>
                  </a:srgbClr>
                </a:solidFill>
                <a:cs typeface="Arial" charset="0"/>
              </a:rPr>
              <a:t>Test Engineer</a:t>
            </a:r>
            <a:endParaRPr lang="en-US" b="1" dirty="0">
              <a:solidFill>
                <a:srgbClr val="DE0000">
                  <a:lumMod val="75000"/>
                </a:srgbClr>
              </a:solidFill>
              <a:cs typeface="Arial" charset="0"/>
            </a:endParaRPr>
          </a:p>
        </p:txBody>
      </p:sp>
      <p:sp>
        <p:nvSpPr>
          <p:cNvPr id="12" name="TextBox 11"/>
          <p:cNvSpPr txBox="1"/>
          <p:nvPr/>
        </p:nvSpPr>
        <p:spPr>
          <a:xfrm>
            <a:off x="1656624" y="2484988"/>
            <a:ext cx="2351926" cy="369332"/>
          </a:xfrm>
          <a:prstGeom prst="rect">
            <a:avLst/>
          </a:prstGeom>
          <a:noFill/>
        </p:spPr>
        <p:txBody>
          <a:bodyPr wrap="none" rtlCol="0">
            <a:spAutoFit/>
          </a:bodyPr>
          <a:lstStyle/>
          <a:p>
            <a:r>
              <a:rPr lang="en-US" dirty="0" smtClean="0">
                <a:solidFill>
                  <a:srgbClr val="000000"/>
                </a:solidFill>
                <a:latin typeface="Algerian" panose="04020705040A02060702" pitchFamily="82" charset="0"/>
                <a:cs typeface="Arial" charset="0"/>
              </a:rPr>
              <a:t>Software</a:t>
            </a:r>
            <a:r>
              <a:rPr lang="en-US" dirty="0" smtClean="0">
                <a:solidFill>
                  <a:srgbClr val="000000"/>
                </a:solidFill>
                <a:cs typeface="Arial" charset="0"/>
              </a:rPr>
              <a:t> Engineer</a:t>
            </a:r>
            <a:endParaRPr lang="en-US" dirty="0">
              <a:solidFill>
                <a:srgbClr val="000000"/>
              </a:solidFill>
              <a:cs typeface="Arial" charset="0"/>
            </a:endParaRPr>
          </a:p>
        </p:txBody>
      </p:sp>
      <p:sp>
        <p:nvSpPr>
          <p:cNvPr id="13" name="TextBox 12"/>
          <p:cNvSpPr txBox="1"/>
          <p:nvPr/>
        </p:nvSpPr>
        <p:spPr>
          <a:xfrm rot="19853082">
            <a:off x="3105886" y="3829334"/>
            <a:ext cx="2326342" cy="369332"/>
          </a:xfrm>
          <a:prstGeom prst="rect">
            <a:avLst/>
          </a:prstGeom>
          <a:noFill/>
        </p:spPr>
        <p:txBody>
          <a:bodyPr wrap="none" rtlCol="0">
            <a:spAutoFit/>
          </a:bodyPr>
          <a:lstStyle/>
          <a:p>
            <a:r>
              <a:rPr lang="en-US" b="1" dirty="0" smtClean="0">
                <a:solidFill>
                  <a:srgbClr val="000000"/>
                </a:solidFill>
                <a:cs typeface="Arial" charset="0"/>
              </a:rPr>
              <a:t>Validation Engineer</a:t>
            </a:r>
            <a:endParaRPr lang="en-US" b="1" dirty="0">
              <a:solidFill>
                <a:srgbClr val="000000"/>
              </a:solidFill>
              <a:cs typeface="Arial" charset="0"/>
            </a:endParaRPr>
          </a:p>
        </p:txBody>
      </p:sp>
      <p:sp>
        <p:nvSpPr>
          <p:cNvPr id="14" name="Rectangle 13"/>
          <p:cNvSpPr/>
          <p:nvPr/>
        </p:nvSpPr>
        <p:spPr>
          <a:xfrm>
            <a:off x="50800" y="340836"/>
            <a:ext cx="7340471" cy="646331"/>
          </a:xfrm>
          <a:prstGeom prst="rect">
            <a:avLst/>
          </a:prstGeom>
        </p:spPr>
        <p:txBody>
          <a:bodyPr wrap="none">
            <a:spAutoFit/>
          </a:bodyPr>
          <a:lstStyle/>
          <a:p>
            <a:r>
              <a:rPr lang="en-US" b="1" dirty="0">
                <a:solidFill>
                  <a:srgbClr val="FFFFFF"/>
                </a:solidFill>
                <a:cs typeface="Arial" charset="0"/>
              </a:rPr>
              <a:t>Job </a:t>
            </a:r>
            <a:r>
              <a:rPr lang="en-US" b="1" dirty="0" smtClean="0">
                <a:solidFill>
                  <a:srgbClr val="FFFFFF"/>
                </a:solidFill>
                <a:cs typeface="Arial" charset="0"/>
              </a:rPr>
              <a:t>titles only cover a small portion of your work contributions…</a:t>
            </a:r>
          </a:p>
          <a:p>
            <a:r>
              <a:rPr lang="en-US" b="1" dirty="0" smtClean="0">
                <a:solidFill>
                  <a:srgbClr val="FFFFFF"/>
                </a:solidFill>
                <a:cs typeface="Arial" charset="0"/>
              </a:rPr>
              <a:t>Know your primary directives but expand and grow your role </a:t>
            </a:r>
            <a:endParaRPr lang="en-US" sz="1100" b="1" i="1" dirty="0">
              <a:solidFill>
                <a:srgbClr val="FFFFFF"/>
              </a:solidFill>
              <a:cs typeface="Arial" charset="0"/>
            </a:endParaRPr>
          </a:p>
        </p:txBody>
      </p:sp>
    </p:spTree>
    <p:extLst>
      <p:ext uri="{BB962C8B-B14F-4D97-AF65-F5344CB8AC3E}">
        <p14:creationId xmlns:p14="http://schemas.microsoft.com/office/powerpoint/2010/main" val="224514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par>
                          <p:cTn id="18" fill="hold">
                            <p:stCondLst>
                              <p:cond delay="2000"/>
                            </p:stCondLst>
                            <p:childTnLst>
                              <p:par>
                                <p:cTn id="19" presetID="31"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par>
                          <p:cTn id="25" fill="hold">
                            <p:stCondLst>
                              <p:cond delay="3000"/>
                            </p:stCondLst>
                            <p:childTnLst>
                              <p:par>
                                <p:cTn id="26" presetID="3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fltVal val="0"/>
                                          </p:val>
                                        </p:tav>
                                        <p:tav tm="100000">
                                          <p:val>
                                            <p:strVal val="#ppt_w"/>
                                          </p:val>
                                        </p:tav>
                                      </p:tavLst>
                                    </p:anim>
                                    <p:anim calcmode="lin" valueType="num">
                                      <p:cBhvr>
                                        <p:cTn id="29" dur="1000" fill="hold"/>
                                        <p:tgtEl>
                                          <p:spTgt spid="6"/>
                                        </p:tgtEl>
                                        <p:attrNameLst>
                                          <p:attrName>ppt_h</p:attrName>
                                        </p:attrNameLst>
                                      </p:cBhvr>
                                      <p:tavLst>
                                        <p:tav tm="0">
                                          <p:val>
                                            <p:fltVal val="0"/>
                                          </p:val>
                                        </p:tav>
                                        <p:tav tm="100000">
                                          <p:val>
                                            <p:strVal val="#ppt_h"/>
                                          </p:val>
                                        </p:tav>
                                      </p:tavLst>
                                    </p:anim>
                                    <p:anim calcmode="lin" valueType="num">
                                      <p:cBhvr>
                                        <p:cTn id="30" dur="1000" fill="hold"/>
                                        <p:tgtEl>
                                          <p:spTgt spid="6"/>
                                        </p:tgtEl>
                                        <p:attrNameLst>
                                          <p:attrName>style.rotation</p:attrName>
                                        </p:attrNameLst>
                                      </p:cBhvr>
                                      <p:tavLst>
                                        <p:tav tm="0">
                                          <p:val>
                                            <p:fltVal val="90"/>
                                          </p:val>
                                        </p:tav>
                                        <p:tav tm="100000">
                                          <p:val>
                                            <p:fltVal val="0"/>
                                          </p:val>
                                        </p:tav>
                                      </p:tavLst>
                                    </p:anim>
                                    <p:animEffect transition="in" filter="fade">
                                      <p:cBhvr>
                                        <p:cTn id="31" dur="1000"/>
                                        <p:tgtEl>
                                          <p:spTgt spid="6"/>
                                        </p:tgtEl>
                                      </p:cBhvr>
                                    </p:animEffect>
                                  </p:childTnLst>
                                </p:cTn>
                              </p:par>
                            </p:childTnLst>
                          </p:cTn>
                        </p:par>
                        <p:par>
                          <p:cTn id="32" fill="hold">
                            <p:stCondLst>
                              <p:cond delay="4000"/>
                            </p:stCondLst>
                            <p:childTnLst>
                              <p:par>
                                <p:cTn id="33" presetID="31" presetClass="entr" presetSubtype="0"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par>
                          <p:cTn id="39" fill="hold">
                            <p:stCondLst>
                              <p:cond delay="5000"/>
                            </p:stCondLst>
                            <p:childTnLst>
                              <p:par>
                                <p:cTn id="40" presetID="31" presetClass="entr" presetSubtype="0"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fltVal val="0"/>
                                          </p:val>
                                        </p:tav>
                                        <p:tav tm="100000">
                                          <p:val>
                                            <p:strVal val="#ppt_w"/>
                                          </p:val>
                                        </p:tav>
                                      </p:tavLst>
                                    </p:anim>
                                    <p:anim calcmode="lin" valueType="num">
                                      <p:cBhvr>
                                        <p:cTn id="43" dur="1000" fill="hold"/>
                                        <p:tgtEl>
                                          <p:spTgt spid="10"/>
                                        </p:tgtEl>
                                        <p:attrNameLst>
                                          <p:attrName>ppt_h</p:attrName>
                                        </p:attrNameLst>
                                      </p:cBhvr>
                                      <p:tavLst>
                                        <p:tav tm="0">
                                          <p:val>
                                            <p:fltVal val="0"/>
                                          </p:val>
                                        </p:tav>
                                        <p:tav tm="100000">
                                          <p:val>
                                            <p:strVal val="#ppt_h"/>
                                          </p:val>
                                        </p:tav>
                                      </p:tavLst>
                                    </p:anim>
                                    <p:anim calcmode="lin" valueType="num">
                                      <p:cBhvr>
                                        <p:cTn id="44" dur="1000" fill="hold"/>
                                        <p:tgtEl>
                                          <p:spTgt spid="10"/>
                                        </p:tgtEl>
                                        <p:attrNameLst>
                                          <p:attrName>style.rotation</p:attrName>
                                        </p:attrNameLst>
                                      </p:cBhvr>
                                      <p:tavLst>
                                        <p:tav tm="0">
                                          <p:val>
                                            <p:fltVal val="90"/>
                                          </p:val>
                                        </p:tav>
                                        <p:tav tm="100000">
                                          <p:val>
                                            <p:fltVal val="0"/>
                                          </p:val>
                                        </p:tav>
                                      </p:tavLst>
                                    </p:anim>
                                    <p:animEffect transition="in" filter="fade">
                                      <p:cBhvr>
                                        <p:cTn id="45" dur="1000"/>
                                        <p:tgtEl>
                                          <p:spTgt spid="10"/>
                                        </p:tgtEl>
                                      </p:cBhvr>
                                    </p:animEffect>
                                  </p:childTnLst>
                                </p:cTn>
                              </p:par>
                            </p:childTnLst>
                          </p:cTn>
                        </p:par>
                        <p:par>
                          <p:cTn id="46" fill="hold">
                            <p:stCondLst>
                              <p:cond delay="6000"/>
                            </p:stCondLst>
                            <p:childTnLst>
                              <p:par>
                                <p:cTn id="47" presetID="31"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1000" fill="hold"/>
                                        <p:tgtEl>
                                          <p:spTgt spid="8"/>
                                        </p:tgtEl>
                                        <p:attrNameLst>
                                          <p:attrName>ppt_w</p:attrName>
                                        </p:attrNameLst>
                                      </p:cBhvr>
                                      <p:tavLst>
                                        <p:tav tm="0">
                                          <p:val>
                                            <p:fltVal val="0"/>
                                          </p:val>
                                        </p:tav>
                                        <p:tav tm="100000">
                                          <p:val>
                                            <p:strVal val="#ppt_w"/>
                                          </p:val>
                                        </p:tav>
                                      </p:tavLst>
                                    </p:anim>
                                    <p:anim calcmode="lin" valueType="num">
                                      <p:cBhvr>
                                        <p:cTn id="50" dur="1000" fill="hold"/>
                                        <p:tgtEl>
                                          <p:spTgt spid="8"/>
                                        </p:tgtEl>
                                        <p:attrNameLst>
                                          <p:attrName>ppt_h</p:attrName>
                                        </p:attrNameLst>
                                      </p:cBhvr>
                                      <p:tavLst>
                                        <p:tav tm="0">
                                          <p:val>
                                            <p:fltVal val="0"/>
                                          </p:val>
                                        </p:tav>
                                        <p:tav tm="100000">
                                          <p:val>
                                            <p:strVal val="#ppt_h"/>
                                          </p:val>
                                        </p:tav>
                                      </p:tavLst>
                                    </p:anim>
                                    <p:anim calcmode="lin" valueType="num">
                                      <p:cBhvr>
                                        <p:cTn id="51" dur="1000" fill="hold"/>
                                        <p:tgtEl>
                                          <p:spTgt spid="8"/>
                                        </p:tgtEl>
                                        <p:attrNameLst>
                                          <p:attrName>style.rotation</p:attrName>
                                        </p:attrNameLst>
                                      </p:cBhvr>
                                      <p:tavLst>
                                        <p:tav tm="0">
                                          <p:val>
                                            <p:fltVal val="90"/>
                                          </p:val>
                                        </p:tav>
                                        <p:tav tm="100000">
                                          <p:val>
                                            <p:fltVal val="0"/>
                                          </p:val>
                                        </p:tav>
                                      </p:tavLst>
                                    </p:anim>
                                    <p:animEffect transition="in" filter="fade">
                                      <p:cBhvr>
                                        <p:cTn id="52" dur="1000"/>
                                        <p:tgtEl>
                                          <p:spTgt spid="8"/>
                                        </p:tgtEl>
                                      </p:cBhvr>
                                    </p:animEffect>
                                  </p:childTnLst>
                                </p:cTn>
                              </p:par>
                            </p:childTnLst>
                          </p:cTn>
                        </p:par>
                        <p:par>
                          <p:cTn id="53" fill="hold">
                            <p:stCondLst>
                              <p:cond delay="7000"/>
                            </p:stCondLst>
                            <p:childTnLst>
                              <p:par>
                                <p:cTn id="54" presetID="31" presetClass="entr" presetSubtype="0"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 calcmode="lin" valueType="num">
                                      <p:cBhvr>
                                        <p:cTn id="56" dur="1000" fill="hold"/>
                                        <p:tgtEl>
                                          <p:spTgt spid="7"/>
                                        </p:tgtEl>
                                        <p:attrNameLst>
                                          <p:attrName>ppt_w</p:attrName>
                                        </p:attrNameLst>
                                      </p:cBhvr>
                                      <p:tavLst>
                                        <p:tav tm="0">
                                          <p:val>
                                            <p:fltVal val="0"/>
                                          </p:val>
                                        </p:tav>
                                        <p:tav tm="100000">
                                          <p:val>
                                            <p:strVal val="#ppt_w"/>
                                          </p:val>
                                        </p:tav>
                                      </p:tavLst>
                                    </p:anim>
                                    <p:anim calcmode="lin" valueType="num">
                                      <p:cBhvr>
                                        <p:cTn id="57" dur="1000" fill="hold"/>
                                        <p:tgtEl>
                                          <p:spTgt spid="7"/>
                                        </p:tgtEl>
                                        <p:attrNameLst>
                                          <p:attrName>ppt_h</p:attrName>
                                        </p:attrNameLst>
                                      </p:cBhvr>
                                      <p:tavLst>
                                        <p:tav tm="0">
                                          <p:val>
                                            <p:fltVal val="0"/>
                                          </p:val>
                                        </p:tav>
                                        <p:tav tm="100000">
                                          <p:val>
                                            <p:strVal val="#ppt_h"/>
                                          </p:val>
                                        </p:tav>
                                      </p:tavLst>
                                    </p:anim>
                                    <p:anim calcmode="lin" valueType="num">
                                      <p:cBhvr>
                                        <p:cTn id="58" dur="1000" fill="hold"/>
                                        <p:tgtEl>
                                          <p:spTgt spid="7"/>
                                        </p:tgtEl>
                                        <p:attrNameLst>
                                          <p:attrName>style.rotation</p:attrName>
                                        </p:attrNameLst>
                                      </p:cBhvr>
                                      <p:tavLst>
                                        <p:tav tm="0">
                                          <p:val>
                                            <p:fltVal val="90"/>
                                          </p:val>
                                        </p:tav>
                                        <p:tav tm="100000">
                                          <p:val>
                                            <p:fltVal val="0"/>
                                          </p:val>
                                        </p:tav>
                                      </p:tavLst>
                                    </p:anim>
                                    <p:animEffect transition="in" filter="fade">
                                      <p:cBhvr>
                                        <p:cTn id="59" dur="1000"/>
                                        <p:tgtEl>
                                          <p:spTgt spid="7"/>
                                        </p:tgtEl>
                                      </p:cBhvr>
                                    </p:animEffect>
                                  </p:childTnLst>
                                </p:cTn>
                              </p:par>
                            </p:childTnLst>
                          </p:cTn>
                        </p:par>
                        <p:par>
                          <p:cTn id="60" fill="hold">
                            <p:stCondLst>
                              <p:cond delay="8000"/>
                            </p:stCondLst>
                            <p:childTnLst>
                              <p:par>
                                <p:cTn id="61" presetID="31" presetClass="entr" presetSubtype="0" fill="hold" grpId="0" nodeType="after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par>
                          <p:cTn id="67" fill="hold">
                            <p:stCondLst>
                              <p:cond delay="9000"/>
                            </p:stCondLst>
                            <p:childTnLst>
                              <p:par>
                                <p:cTn id="68" presetID="31" presetClass="entr" presetSubtype="0" fill="hold" grpId="0"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1000" fill="hold"/>
                                        <p:tgtEl>
                                          <p:spTgt spid="13"/>
                                        </p:tgtEl>
                                        <p:attrNameLst>
                                          <p:attrName>ppt_w</p:attrName>
                                        </p:attrNameLst>
                                      </p:cBhvr>
                                      <p:tavLst>
                                        <p:tav tm="0">
                                          <p:val>
                                            <p:fltVal val="0"/>
                                          </p:val>
                                        </p:tav>
                                        <p:tav tm="100000">
                                          <p:val>
                                            <p:strVal val="#ppt_w"/>
                                          </p:val>
                                        </p:tav>
                                      </p:tavLst>
                                    </p:anim>
                                    <p:anim calcmode="lin" valueType="num">
                                      <p:cBhvr>
                                        <p:cTn id="71" dur="1000" fill="hold"/>
                                        <p:tgtEl>
                                          <p:spTgt spid="13"/>
                                        </p:tgtEl>
                                        <p:attrNameLst>
                                          <p:attrName>ppt_h</p:attrName>
                                        </p:attrNameLst>
                                      </p:cBhvr>
                                      <p:tavLst>
                                        <p:tav tm="0">
                                          <p:val>
                                            <p:fltVal val="0"/>
                                          </p:val>
                                        </p:tav>
                                        <p:tav tm="100000">
                                          <p:val>
                                            <p:strVal val="#ppt_h"/>
                                          </p:val>
                                        </p:tav>
                                      </p:tavLst>
                                    </p:anim>
                                    <p:anim calcmode="lin" valueType="num">
                                      <p:cBhvr>
                                        <p:cTn id="72" dur="1000" fill="hold"/>
                                        <p:tgtEl>
                                          <p:spTgt spid="13"/>
                                        </p:tgtEl>
                                        <p:attrNameLst>
                                          <p:attrName>style.rotation</p:attrName>
                                        </p:attrNameLst>
                                      </p:cBhvr>
                                      <p:tavLst>
                                        <p:tav tm="0">
                                          <p:val>
                                            <p:fltVal val="90"/>
                                          </p:val>
                                        </p:tav>
                                        <p:tav tm="100000">
                                          <p:val>
                                            <p:fltVal val="0"/>
                                          </p:val>
                                        </p:tav>
                                      </p:tavLst>
                                    </p:anim>
                                    <p:animEffect transition="in" filter="fade">
                                      <p:cBhvr>
                                        <p:cTn id="73" dur="1000"/>
                                        <p:tgtEl>
                                          <p:spTgt spid="13"/>
                                        </p:tgtEl>
                                      </p:cBhvr>
                                    </p:animEffect>
                                  </p:childTnLst>
                                </p:cTn>
                              </p:par>
                            </p:childTnLst>
                          </p:cTn>
                        </p:par>
                        <p:par>
                          <p:cTn id="74" fill="hold">
                            <p:stCondLst>
                              <p:cond delay="10000"/>
                            </p:stCondLst>
                            <p:childTnLst>
                              <p:par>
                                <p:cTn id="75" presetID="31" presetClass="entr" presetSubtype="0" fill="hold" grpId="0" nodeType="afterEffect">
                                  <p:stCondLst>
                                    <p:cond delay="0"/>
                                  </p:stCondLst>
                                  <p:childTnLst>
                                    <p:set>
                                      <p:cBhvr>
                                        <p:cTn id="76" dur="1" fill="hold">
                                          <p:stCondLst>
                                            <p:cond delay="0"/>
                                          </p:stCondLst>
                                        </p:cTn>
                                        <p:tgtEl>
                                          <p:spTgt spid="9"/>
                                        </p:tgtEl>
                                        <p:attrNameLst>
                                          <p:attrName>style.visibility</p:attrName>
                                        </p:attrNameLst>
                                      </p:cBhvr>
                                      <p:to>
                                        <p:strVal val="visible"/>
                                      </p:to>
                                    </p:set>
                                    <p:anim calcmode="lin" valueType="num">
                                      <p:cBhvr>
                                        <p:cTn id="77" dur="1000" fill="hold"/>
                                        <p:tgtEl>
                                          <p:spTgt spid="9"/>
                                        </p:tgtEl>
                                        <p:attrNameLst>
                                          <p:attrName>ppt_w</p:attrName>
                                        </p:attrNameLst>
                                      </p:cBhvr>
                                      <p:tavLst>
                                        <p:tav tm="0">
                                          <p:val>
                                            <p:fltVal val="0"/>
                                          </p:val>
                                        </p:tav>
                                        <p:tav tm="100000">
                                          <p:val>
                                            <p:strVal val="#ppt_w"/>
                                          </p:val>
                                        </p:tav>
                                      </p:tavLst>
                                    </p:anim>
                                    <p:anim calcmode="lin" valueType="num">
                                      <p:cBhvr>
                                        <p:cTn id="78" dur="1000" fill="hold"/>
                                        <p:tgtEl>
                                          <p:spTgt spid="9"/>
                                        </p:tgtEl>
                                        <p:attrNameLst>
                                          <p:attrName>ppt_h</p:attrName>
                                        </p:attrNameLst>
                                      </p:cBhvr>
                                      <p:tavLst>
                                        <p:tav tm="0">
                                          <p:val>
                                            <p:fltVal val="0"/>
                                          </p:val>
                                        </p:tav>
                                        <p:tav tm="100000">
                                          <p:val>
                                            <p:strVal val="#ppt_h"/>
                                          </p:val>
                                        </p:tav>
                                      </p:tavLst>
                                    </p:anim>
                                    <p:anim calcmode="lin" valueType="num">
                                      <p:cBhvr>
                                        <p:cTn id="79" dur="1000" fill="hold"/>
                                        <p:tgtEl>
                                          <p:spTgt spid="9"/>
                                        </p:tgtEl>
                                        <p:attrNameLst>
                                          <p:attrName>style.rotation</p:attrName>
                                        </p:attrNameLst>
                                      </p:cBhvr>
                                      <p:tavLst>
                                        <p:tav tm="0">
                                          <p:val>
                                            <p:fltVal val="90"/>
                                          </p:val>
                                        </p:tav>
                                        <p:tav tm="100000">
                                          <p:val>
                                            <p:fltVal val="0"/>
                                          </p:val>
                                        </p:tav>
                                      </p:tavLst>
                                    </p:anim>
                                    <p:animEffect transition="in" filter="fade">
                                      <p:cBhvr>
                                        <p:cTn id="8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302" y="1030648"/>
            <a:ext cx="9144000" cy="3687402"/>
          </a:xfrm>
          <a:prstGeom prst="rect">
            <a:avLst/>
          </a:prstGeom>
          <a:gradFill flip="none" rotWithShape="1">
            <a:gsLst>
              <a:gs pos="0">
                <a:schemeClr val="accent3">
                  <a:alpha val="20000"/>
                </a:schemeClr>
              </a:gs>
              <a:gs pos="100000">
                <a:schemeClr val="accent3">
                  <a:alpha val="2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 name="Rectangle 3"/>
          <p:cNvSpPr/>
          <p:nvPr/>
        </p:nvSpPr>
        <p:spPr>
          <a:xfrm>
            <a:off x="210404" y="169519"/>
            <a:ext cx="8838705" cy="867926"/>
          </a:xfrm>
          <a:prstGeom prst="rect">
            <a:avLst/>
          </a:prstGeom>
        </p:spPr>
        <p:txBody>
          <a:bodyPr wrap="square" lIns="91436" tIns="45718" rIns="91436" bIns="45718">
            <a:spAutoFit/>
          </a:bodyPr>
          <a:lstStyle/>
          <a:p>
            <a:pPr>
              <a:lnSpc>
                <a:spcPct val="90000"/>
              </a:lnSpc>
            </a:pPr>
            <a:r>
              <a:rPr lang="en-US" sz="2800" b="1" dirty="0" smtClean="0">
                <a:solidFill>
                  <a:srgbClr val="DE0000"/>
                </a:solidFill>
                <a:cs typeface="Arial" charset="0"/>
              </a:rPr>
              <a:t>Electronics and Semiconductor </a:t>
            </a:r>
          </a:p>
          <a:p>
            <a:pPr>
              <a:lnSpc>
                <a:spcPct val="90000"/>
              </a:lnSpc>
            </a:pPr>
            <a:r>
              <a:rPr lang="en-US" sz="2800" b="1" dirty="0" smtClean="0">
                <a:solidFill>
                  <a:srgbClr val="000000"/>
                </a:solidFill>
                <a:cs typeface="Arial" charset="0"/>
              </a:rPr>
              <a:t>is a Global business</a:t>
            </a:r>
            <a:endParaRPr lang="en-US" sz="2800" b="1" dirty="0">
              <a:solidFill>
                <a:srgbClr val="000000"/>
              </a:solidFill>
              <a:cs typeface="Arial" charset="0"/>
            </a:endParaRPr>
          </a:p>
        </p:txBody>
      </p:sp>
      <p:sp>
        <p:nvSpPr>
          <p:cNvPr id="7" name="TextBox 6"/>
          <p:cNvSpPr txBox="1"/>
          <p:nvPr/>
        </p:nvSpPr>
        <p:spPr>
          <a:xfrm>
            <a:off x="11080189" y="-329376"/>
            <a:ext cx="1391865" cy="261606"/>
          </a:xfrm>
          <a:prstGeom prst="rect">
            <a:avLst/>
          </a:prstGeom>
          <a:noFill/>
        </p:spPr>
        <p:txBody>
          <a:bodyPr wrap="square" lIns="91436" tIns="45718" rIns="91436" bIns="45718" rtlCol="0" anchor="t">
            <a:spAutoFit/>
          </a:bodyPr>
          <a:lstStyle/>
          <a:p>
            <a:pPr defTabSz="457182" fontAlgn="auto">
              <a:spcBef>
                <a:spcPts val="0"/>
              </a:spcBef>
              <a:spcAft>
                <a:spcPts val="0"/>
              </a:spcAft>
            </a:pPr>
            <a:endParaRPr lang="en-US" sz="1100" dirty="0">
              <a:solidFill>
                <a:srgbClr val="F79646"/>
              </a:solidFill>
              <a:latin typeface="Verdana" pitchFamily="34" charset="0"/>
              <a:ea typeface="Verdana" pitchFamily="34" charset="0"/>
              <a:cs typeface="Verdana" pitchFamily="34" charset="0"/>
            </a:endParaRPr>
          </a:p>
        </p:txBody>
      </p:sp>
      <p:sp>
        <p:nvSpPr>
          <p:cNvPr id="20" name="Rectangle 19"/>
          <p:cNvSpPr/>
          <p:nvPr/>
        </p:nvSpPr>
        <p:spPr>
          <a:xfrm>
            <a:off x="-11302" y="1030648"/>
            <a:ext cx="4724400" cy="908987"/>
          </a:xfrm>
          <a:prstGeom prst="rect">
            <a:avLst/>
          </a:prstGeom>
          <a:solidFill>
            <a:srgbClr val="052429">
              <a:alpha val="74902"/>
            </a:srgbClr>
          </a:solidFill>
          <a:ln>
            <a:noFill/>
          </a:ln>
          <a:effectLst>
            <a:glow rad="1397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lIns="365745" tIns="91436" rIns="365745" bIns="91436" rtlCol="0" anchor="ctr"/>
          <a:lstStyle/>
          <a:p>
            <a:pPr>
              <a:lnSpc>
                <a:spcPct val="90000"/>
              </a:lnSpc>
              <a:spcBef>
                <a:spcPts val="0"/>
              </a:spcBef>
            </a:pPr>
            <a:endParaRPr lang="en-US" sz="1600" dirty="0" smtClean="0">
              <a:solidFill>
                <a:srgbClr val="4ABED4">
                  <a:lumMod val="20000"/>
                  <a:lumOff val="80000"/>
                </a:srgbClr>
              </a:solidFill>
              <a:cs typeface="Arial" panose="020B0604020202020204" pitchFamily="34" charset="0"/>
            </a:endParaRPr>
          </a:p>
          <a:p>
            <a:pPr>
              <a:lnSpc>
                <a:spcPct val="90000"/>
              </a:lnSpc>
              <a:spcBef>
                <a:spcPts val="0"/>
              </a:spcBef>
            </a:pPr>
            <a:r>
              <a:rPr lang="en-US" sz="1600" dirty="0" smtClean="0">
                <a:solidFill>
                  <a:srgbClr val="4ABED4">
                    <a:lumMod val="20000"/>
                    <a:lumOff val="80000"/>
                  </a:srgbClr>
                </a:solidFill>
                <a:cs typeface="Arial" panose="020B0604020202020204" pitchFamily="34" charset="0"/>
              </a:rPr>
              <a:t>Chance to work in major cities across the nation and even the world!</a:t>
            </a:r>
            <a:endParaRPr lang="en-US" sz="1600" dirty="0">
              <a:solidFill>
                <a:srgbClr val="4ABED4">
                  <a:lumMod val="20000"/>
                  <a:lumOff val="80000"/>
                </a:srgbClr>
              </a:solidFill>
              <a:cs typeface="Arial" panose="020B0604020202020204" pitchFamily="34" charset="0"/>
            </a:endParaRPr>
          </a:p>
          <a:p>
            <a:pPr>
              <a:lnSpc>
                <a:spcPct val="90000"/>
              </a:lnSpc>
              <a:spcBef>
                <a:spcPts val="0"/>
              </a:spcBef>
            </a:pPr>
            <a:endParaRPr lang="en-US" sz="1600" dirty="0">
              <a:solidFill>
                <a:srgbClr val="4ABED4">
                  <a:lumMod val="20000"/>
                  <a:lumOff val="80000"/>
                </a:srgbClr>
              </a:solidFill>
              <a:cs typeface="Arial" panose="020B0604020202020204"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7155"/>
          <a:stretch/>
        </p:blipFill>
        <p:spPr>
          <a:xfrm>
            <a:off x="5037786" y="724132"/>
            <a:ext cx="3605962" cy="3774348"/>
          </a:xfrm>
          <a:prstGeom prst="rect">
            <a:avLst/>
          </a:prstGeom>
          <a:noFill/>
          <a:ln w="6350">
            <a:solidFill>
              <a:schemeClr val="tx1">
                <a:lumMod val="75000"/>
                <a:lumOff val="25000"/>
              </a:schemeClr>
            </a:solidFill>
          </a:ln>
          <a:effectLst>
            <a:outerShdw blurRad="292100" dist="139700" dir="2700000" algn="tl" rotWithShape="0">
              <a:srgbClr val="333333">
                <a:alpha val="64999"/>
              </a:srgbClr>
            </a:outerShdw>
          </a:effectLst>
        </p:spPr>
      </p:pic>
      <p:pic>
        <p:nvPicPr>
          <p:cNvPr id="10242" name="Picture 2" descr="Image result for texas instruments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500" y="1996785"/>
            <a:ext cx="4009706" cy="2670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50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par>
                                <p:cTn id="8" presetID="42" presetClass="path" presetSubtype="0" accel="50000" decel="50000" fill="hold" grpId="1" nodeType="withEffect">
                                  <p:stCondLst>
                                    <p:cond delay="500"/>
                                  </p:stCondLst>
                                  <p:childTnLst>
                                    <p:animMotion origin="layout" path="M 3.61111E-6 -4.44444E-6 L -0.17032 0.00093 " pathEditMode="relative" rAng="0" ptsTypes="AA">
                                      <p:cBhvr>
                                        <p:cTn id="9" dur="2000" spd="-100000" fill="hold"/>
                                        <p:tgtEl>
                                          <p:spTgt spid="20"/>
                                        </p:tgtEl>
                                        <p:attrNameLst>
                                          <p:attrName>ppt_x</p:attrName>
                                          <p:attrName>ppt_y</p:attrName>
                                        </p:attrNameLst>
                                      </p:cBhvr>
                                      <p:rCtr x="-8524" y="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06019" y="100718"/>
            <a:ext cx="8458200" cy="610791"/>
          </a:xfrm>
        </p:spPr>
        <p:txBody>
          <a:bodyPr/>
          <a:lstStyle/>
          <a:p>
            <a:r>
              <a:rPr lang="en-US" sz="2800" dirty="0">
                <a:solidFill>
                  <a:srgbClr val="C00000"/>
                </a:solidFill>
              </a:rPr>
              <a:t>Diverse and global </a:t>
            </a:r>
            <a:r>
              <a:rPr lang="en-US" sz="2800" dirty="0">
                <a:solidFill>
                  <a:schemeClr val="bg1"/>
                </a:solidFill>
              </a:rPr>
              <a:t>workforce</a:t>
            </a:r>
          </a:p>
        </p:txBody>
      </p:sp>
      <p:sp>
        <p:nvSpPr>
          <p:cNvPr id="105" name="Rectangle 104"/>
          <p:cNvSpPr/>
          <p:nvPr/>
        </p:nvSpPr>
        <p:spPr>
          <a:xfrm>
            <a:off x="3" y="4743450"/>
            <a:ext cx="8804275"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6" tIns="38087" rIns="76176" bIns="38087" rtlCol="0" anchor="ctr"/>
          <a:lstStyle/>
          <a:p>
            <a:pPr algn="ctr"/>
            <a:endParaRPr lang="en-US">
              <a:solidFill>
                <a:srgbClr val="FFFFFF"/>
              </a:solidFill>
            </a:endParaRPr>
          </a:p>
        </p:txBody>
      </p:sp>
      <p:sp>
        <p:nvSpPr>
          <p:cNvPr id="106" name="Rectangle 105"/>
          <p:cNvSpPr/>
          <p:nvPr/>
        </p:nvSpPr>
        <p:spPr>
          <a:xfrm>
            <a:off x="41910" y="4743450"/>
            <a:ext cx="8740140" cy="34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6176" tIns="38087" rIns="76176" bIns="38087" rtlCol="0" anchor="ctr"/>
          <a:lstStyle/>
          <a:p>
            <a:pPr algn="ctr"/>
            <a:endParaRPr lang="en-US">
              <a:solidFill>
                <a:srgbClr val="FFFFFF"/>
              </a:solidFill>
            </a:endParaRPr>
          </a:p>
        </p:txBody>
      </p:sp>
      <p:grpSp>
        <p:nvGrpSpPr>
          <p:cNvPr id="107" name="Group 106"/>
          <p:cNvGrpSpPr/>
          <p:nvPr/>
        </p:nvGrpSpPr>
        <p:grpSpPr>
          <a:xfrm>
            <a:off x="0" y="4706938"/>
            <a:ext cx="8826500" cy="388620"/>
            <a:chOff x="0" y="6321425"/>
            <a:chExt cx="10591800" cy="466344"/>
          </a:xfrm>
        </p:grpSpPr>
        <p:sp>
          <p:nvSpPr>
            <p:cNvPr id="108" name="Rectangle 107"/>
            <p:cNvSpPr/>
            <p:nvPr userDrawn="1"/>
          </p:nvSpPr>
          <p:spPr>
            <a:xfrm>
              <a:off x="0" y="6321425"/>
              <a:ext cx="10591800" cy="466344"/>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9" name="Picture 27" descr="ti_logo_powerpoint_1_line.png"/>
            <p:cNvPicPr>
              <a:picLocks noChangeAspect="1"/>
            </p:cNvPicPr>
            <p:nvPr userDrawn="1"/>
          </p:nvPicPr>
          <p:blipFill>
            <a:blip r:embed="rId4" cstate="print"/>
            <a:srcRect/>
            <a:stretch>
              <a:fillRect/>
            </a:stretch>
          </p:blipFill>
          <p:spPr bwMode="auto">
            <a:xfrm>
              <a:off x="8593138" y="6440488"/>
              <a:ext cx="1874837" cy="231775"/>
            </a:xfrm>
            <a:prstGeom prst="rect">
              <a:avLst/>
            </a:prstGeom>
            <a:noFill/>
            <a:ln w="9525">
              <a:noFill/>
              <a:miter lim="800000"/>
              <a:headEnd/>
              <a:tailEnd/>
            </a:ln>
          </p:spPr>
        </p:pic>
      </p:grpSp>
      <p:sp>
        <p:nvSpPr>
          <p:cNvPr id="6" name="Oval 5"/>
          <p:cNvSpPr/>
          <p:nvPr/>
        </p:nvSpPr>
        <p:spPr>
          <a:xfrm>
            <a:off x="2171400" y="331541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 name="Oval 7"/>
          <p:cNvSpPr/>
          <p:nvPr/>
        </p:nvSpPr>
        <p:spPr>
          <a:xfrm>
            <a:off x="2057401" y="348292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 name="Oval 8"/>
          <p:cNvSpPr/>
          <p:nvPr/>
        </p:nvSpPr>
        <p:spPr>
          <a:xfrm>
            <a:off x="1284102" y="2594007"/>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0" name="Oval 9"/>
          <p:cNvSpPr/>
          <p:nvPr/>
        </p:nvSpPr>
        <p:spPr>
          <a:xfrm>
            <a:off x="1413510" y="2515179"/>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1" name="Oval 10"/>
          <p:cNvSpPr/>
          <p:nvPr/>
        </p:nvSpPr>
        <p:spPr>
          <a:xfrm>
            <a:off x="1764030" y="2397069"/>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2" name="Oval 11"/>
          <p:cNvSpPr/>
          <p:nvPr/>
        </p:nvSpPr>
        <p:spPr>
          <a:xfrm>
            <a:off x="1367792" y="271724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3" name="Oval 12"/>
          <p:cNvSpPr/>
          <p:nvPr/>
        </p:nvSpPr>
        <p:spPr>
          <a:xfrm>
            <a:off x="1402981" y="274009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4" name="Oval 13"/>
          <p:cNvSpPr/>
          <p:nvPr/>
        </p:nvSpPr>
        <p:spPr>
          <a:xfrm>
            <a:off x="1367029" y="276295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5" name="Oval 14"/>
          <p:cNvSpPr/>
          <p:nvPr/>
        </p:nvSpPr>
        <p:spPr>
          <a:xfrm>
            <a:off x="1188187" y="222846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6" name="Oval 15"/>
          <p:cNvSpPr/>
          <p:nvPr/>
        </p:nvSpPr>
        <p:spPr>
          <a:xfrm>
            <a:off x="1165327" y="228680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7" name="Oval 16"/>
          <p:cNvSpPr/>
          <p:nvPr/>
        </p:nvSpPr>
        <p:spPr>
          <a:xfrm>
            <a:off x="1211046" y="228680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8" name="Oval 17"/>
          <p:cNvSpPr/>
          <p:nvPr/>
        </p:nvSpPr>
        <p:spPr>
          <a:xfrm>
            <a:off x="1167532" y="235852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9" name="Oval 18"/>
          <p:cNvSpPr/>
          <p:nvPr/>
        </p:nvSpPr>
        <p:spPr>
          <a:xfrm>
            <a:off x="1144672" y="241460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0" name="Oval 19"/>
          <p:cNvSpPr/>
          <p:nvPr/>
        </p:nvSpPr>
        <p:spPr>
          <a:xfrm>
            <a:off x="1213224" y="243821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1" name="Oval 20"/>
          <p:cNvSpPr/>
          <p:nvPr/>
        </p:nvSpPr>
        <p:spPr>
          <a:xfrm>
            <a:off x="1213224" y="249852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2" name="Oval 21"/>
          <p:cNvSpPr/>
          <p:nvPr/>
        </p:nvSpPr>
        <p:spPr>
          <a:xfrm>
            <a:off x="1289306" y="244410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3" name="Oval 22"/>
          <p:cNvSpPr/>
          <p:nvPr/>
        </p:nvSpPr>
        <p:spPr>
          <a:xfrm>
            <a:off x="1335025" y="237421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4" name="Oval 23"/>
          <p:cNvSpPr/>
          <p:nvPr/>
        </p:nvSpPr>
        <p:spPr>
          <a:xfrm>
            <a:off x="1354263" y="242204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5" name="Oval 24"/>
          <p:cNvSpPr/>
          <p:nvPr/>
        </p:nvSpPr>
        <p:spPr>
          <a:xfrm>
            <a:off x="1403338" y="242204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6" name="Oval 25"/>
          <p:cNvSpPr/>
          <p:nvPr/>
        </p:nvSpPr>
        <p:spPr>
          <a:xfrm>
            <a:off x="1477519" y="243745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7" name="Oval 26"/>
          <p:cNvSpPr/>
          <p:nvPr/>
        </p:nvSpPr>
        <p:spPr>
          <a:xfrm>
            <a:off x="1506562" y="248982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8" name="Oval 27"/>
          <p:cNvSpPr/>
          <p:nvPr/>
        </p:nvSpPr>
        <p:spPr>
          <a:xfrm>
            <a:off x="1553113" y="255513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29" name="Oval 28"/>
          <p:cNvSpPr/>
          <p:nvPr/>
        </p:nvSpPr>
        <p:spPr>
          <a:xfrm>
            <a:off x="1445515" y="257799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0" name="Oval 29"/>
          <p:cNvSpPr/>
          <p:nvPr/>
        </p:nvSpPr>
        <p:spPr>
          <a:xfrm>
            <a:off x="1413511" y="250364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 name="5-Point Star 6"/>
          <p:cNvSpPr/>
          <p:nvPr/>
        </p:nvSpPr>
        <p:spPr>
          <a:xfrm>
            <a:off x="1423568" y="2491455"/>
            <a:ext cx="88169" cy="88169"/>
          </a:xfrm>
          <a:prstGeom prst="star5">
            <a:avLst/>
          </a:prstGeom>
          <a:solidFill>
            <a:srgbClr val="FFC00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3" name="Oval 32"/>
          <p:cNvSpPr/>
          <p:nvPr/>
        </p:nvSpPr>
        <p:spPr>
          <a:xfrm>
            <a:off x="1668495" y="257778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4" name="Oval 33"/>
          <p:cNvSpPr/>
          <p:nvPr/>
        </p:nvSpPr>
        <p:spPr>
          <a:xfrm>
            <a:off x="1622776" y="253043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5" name="Oval 34"/>
          <p:cNvSpPr/>
          <p:nvPr/>
        </p:nvSpPr>
        <p:spPr>
          <a:xfrm>
            <a:off x="1691354" y="251268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6" name="Oval 35"/>
          <p:cNvSpPr/>
          <p:nvPr/>
        </p:nvSpPr>
        <p:spPr>
          <a:xfrm>
            <a:off x="1666404" y="248472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7" name="Oval 36"/>
          <p:cNvSpPr/>
          <p:nvPr/>
        </p:nvSpPr>
        <p:spPr>
          <a:xfrm>
            <a:off x="1691354" y="246186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8" name="Oval 37"/>
          <p:cNvSpPr/>
          <p:nvPr/>
        </p:nvSpPr>
        <p:spPr>
          <a:xfrm>
            <a:off x="1764031" y="2437304"/>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39" name="Oval 38"/>
          <p:cNvSpPr/>
          <p:nvPr/>
        </p:nvSpPr>
        <p:spPr>
          <a:xfrm>
            <a:off x="1741171" y="240209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0" name="Oval 39"/>
          <p:cNvSpPr/>
          <p:nvPr/>
        </p:nvSpPr>
        <p:spPr>
          <a:xfrm>
            <a:off x="1791348" y="2381387"/>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1" name="Oval 40"/>
          <p:cNvSpPr/>
          <p:nvPr/>
        </p:nvSpPr>
        <p:spPr>
          <a:xfrm>
            <a:off x="1837067" y="2361034"/>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2" name="Oval 41"/>
          <p:cNvSpPr/>
          <p:nvPr/>
        </p:nvSpPr>
        <p:spPr>
          <a:xfrm>
            <a:off x="1746826" y="2340457"/>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3" name="Oval 42"/>
          <p:cNvSpPr/>
          <p:nvPr/>
        </p:nvSpPr>
        <p:spPr>
          <a:xfrm>
            <a:off x="1718311" y="236888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4" name="Oval 43"/>
          <p:cNvSpPr/>
          <p:nvPr/>
        </p:nvSpPr>
        <p:spPr>
          <a:xfrm>
            <a:off x="1689263" y="2383355"/>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5" name="Oval 44"/>
          <p:cNvSpPr/>
          <p:nvPr/>
        </p:nvSpPr>
        <p:spPr>
          <a:xfrm>
            <a:off x="1645635" y="238824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6" name="Oval 45"/>
          <p:cNvSpPr/>
          <p:nvPr/>
        </p:nvSpPr>
        <p:spPr>
          <a:xfrm>
            <a:off x="1599916" y="2382977"/>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7" name="Oval 46"/>
          <p:cNvSpPr/>
          <p:nvPr/>
        </p:nvSpPr>
        <p:spPr>
          <a:xfrm>
            <a:off x="2958747" y="2326523"/>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8" name="Oval 47"/>
          <p:cNvSpPr/>
          <p:nvPr/>
        </p:nvSpPr>
        <p:spPr>
          <a:xfrm>
            <a:off x="2779905" y="2219316"/>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49" name="Oval 48"/>
          <p:cNvSpPr/>
          <p:nvPr/>
        </p:nvSpPr>
        <p:spPr>
          <a:xfrm>
            <a:off x="2734187" y="217359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0" name="Oval 49"/>
          <p:cNvSpPr/>
          <p:nvPr/>
        </p:nvSpPr>
        <p:spPr>
          <a:xfrm>
            <a:off x="2733609" y="226372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1" name="Oval 50"/>
          <p:cNvSpPr/>
          <p:nvPr/>
        </p:nvSpPr>
        <p:spPr>
          <a:xfrm>
            <a:off x="2730725" y="2445736"/>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2" name="Oval 51"/>
          <p:cNvSpPr/>
          <p:nvPr/>
        </p:nvSpPr>
        <p:spPr>
          <a:xfrm>
            <a:off x="2779906" y="239706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3" name="Oval 52"/>
          <p:cNvSpPr/>
          <p:nvPr/>
        </p:nvSpPr>
        <p:spPr>
          <a:xfrm>
            <a:off x="2789050" y="236888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4" name="Oval 53"/>
          <p:cNvSpPr/>
          <p:nvPr/>
        </p:nvSpPr>
        <p:spPr>
          <a:xfrm>
            <a:off x="2831364" y="2383354"/>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5" name="Oval 54"/>
          <p:cNvSpPr/>
          <p:nvPr/>
        </p:nvSpPr>
        <p:spPr>
          <a:xfrm>
            <a:off x="2821054" y="243585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6" name="Oval 55"/>
          <p:cNvSpPr/>
          <p:nvPr/>
        </p:nvSpPr>
        <p:spPr>
          <a:xfrm>
            <a:off x="2807029" y="232316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7" name="Oval 56"/>
          <p:cNvSpPr/>
          <p:nvPr/>
        </p:nvSpPr>
        <p:spPr>
          <a:xfrm>
            <a:off x="2824367" y="2280805"/>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8" name="Oval 57"/>
          <p:cNvSpPr/>
          <p:nvPr/>
        </p:nvSpPr>
        <p:spPr>
          <a:xfrm>
            <a:off x="2867383" y="224803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59" name="Oval 58"/>
          <p:cNvSpPr/>
          <p:nvPr/>
        </p:nvSpPr>
        <p:spPr>
          <a:xfrm>
            <a:off x="2945033" y="222860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0" name="Oval 59"/>
          <p:cNvSpPr/>
          <p:nvPr/>
        </p:nvSpPr>
        <p:spPr>
          <a:xfrm>
            <a:off x="2922173" y="2283325"/>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1" name="Oval 60"/>
          <p:cNvSpPr/>
          <p:nvPr/>
        </p:nvSpPr>
        <p:spPr>
          <a:xfrm>
            <a:off x="2913102" y="235637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2" name="Oval 61"/>
          <p:cNvSpPr/>
          <p:nvPr/>
        </p:nvSpPr>
        <p:spPr>
          <a:xfrm>
            <a:off x="2977037" y="228507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3" name="Oval 62"/>
          <p:cNvSpPr/>
          <p:nvPr/>
        </p:nvSpPr>
        <p:spPr>
          <a:xfrm>
            <a:off x="3016958" y="226475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4" name="Oval 63"/>
          <p:cNvSpPr/>
          <p:nvPr/>
        </p:nvSpPr>
        <p:spPr>
          <a:xfrm>
            <a:off x="2999896" y="231280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5" name="Oval 64"/>
          <p:cNvSpPr/>
          <p:nvPr/>
        </p:nvSpPr>
        <p:spPr>
          <a:xfrm>
            <a:off x="3045615" y="231280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6" name="Oval 65"/>
          <p:cNvSpPr/>
          <p:nvPr/>
        </p:nvSpPr>
        <p:spPr>
          <a:xfrm>
            <a:off x="3114844" y="240675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7" name="Oval 66"/>
          <p:cNvSpPr/>
          <p:nvPr/>
        </p:nvSpPr>
        <p:spPr>
          <a:xfrm>
            <a:off x="3114844" y="187599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8" name="Oval 67"/>
          <p:cNvSpPr/>
          <p:nvPr/>
        </p:nvSpPr>
        <p:spPr>
          <a:xfrm>
            <a:off x="3087769" y="204330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69" name="Oval 68"/>
          <p:cNvSpPr/>
          <p:nvPr/>
        </p:nvSpPr>
        <p:spPr>
          <a:xfrm>
            <a:off x="3469643" y="264030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0" name="Oval 69"/>
          <p:cNvSpPr/>
          <p:nvPr/>
        </p:nvSpPr>
        <p:spPr>
          <a:xfrm>
            <a:off x="3515362" y="267152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1" name="Oval 70"/>
          <p:cNvSpPr/>
          <p:nvPr/>
        </p:nvSpPr>
        <p:spPr>
          <a:xfrm>
            <a:off x="3795162" y="269438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2" name="Oval 71"/>
          <p:cNvSpPr/>
          <p:nvPr/>
        </p:nvSpPr>
        <p:spPr>
          <a:xfrm>
            <a:off x="3916446" y="276295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3" name="Oval 72"/>
          <p:cNvSpPr/>
          <p:nvPr/>
        </p:nvSpPr>
        <p:spPr>
          <a:xfrm>
            <a:off x="3978274" y="274009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4" name="Oval 73"/>
          <p:cNvSpPr/>
          <p:nvPr/>
        </p:nvSpPr>
        <p:spPr>
          <a:xfrm>
            <a:off x="3932555" y="281649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5" name="Oval 74"/>
          <p:cNvSpPr/>
          <p:nvPr/>
        </p:nvSpPr>
        <p:spPr>
          <a:xfrm>
            <a:off x="4703895" y="2338083"/>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6" name="Oval 75"/>
          <p:cNvSpPr/>
          <p:nvPr/>
        </p:nvSpPr>
        <p:spPr>
          <a:xfrm>
            <a:off x="4703895" y="2441948"/>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7" name="Oval 76"/>
          <p:cNvSpPr/>
          <p:nvPr/>
        </p:nvSpPr>
        <p:spPr>
          <a:xfrm>
            <a:off x="4728226" y="247566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8" name="Oval 77"/>
          <p:cNvSpPr/>
          <p:nvPr/>
        </p:nvSpPr>
        <p:spPr>
          <a:xfrm>
            <a:off x="4681036" y="246696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79" name="Oval 78"/>
          <p:cNvSpPr/>
          <p:nvPr/>
        </p:nvSpPr>
        <p:spPr>
          <a:xfrm>
            <a:off x="4640291" y="249232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0" name="Oval 79"/>
          <p:cNvSpPr/>
          <p:nvPr/>
        </p:nvSpPr>
        <p:spPr>
          <a:xfrm>
            <a:off x="4602648" y="250364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1" name="Oval 80"/>
          <p:cNvSpPr/>
          <p:nvPr/>
        </p:nvSpPr>
        <p:spPr>
          <a:xfrm>
            <a:off x="4628248" y="251517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2" name="Oval 81"/>
          <p:cNvSpPr/>
          <p:nvPr/>
        </p:nvSpPr>
        <p:spPr>
          <a:xfrm>
            <a:off x="4913817" y="350812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3" name="Oval 82"/>
          <p:cNvSpPr/>
          <p:nvPr/>
        </p:nvSpPr>
        <p:spPr>
          <a:xfrm>
            <a:off x="4780937" y="364370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4" name="Oval 83"/>
          <p:cNvSpPr/>
          <p:nvPr/>
        </p:nvSpPr>
        <p:spPr>
          <a:xfrm>
            <a:off x="4484820" y="2685234"/>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5" name="Oval 84"/>
          <p:cNvSpPr/>
          <p:nvPr/>
        </p:nvSpPr>
        <p:spPr>
          <a:xfrm>
            <a:off x="4507585" y="2796422"/>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6" name="Oval 85"/>
          <p:cNvSpPr/>
          <p:nvPr/>
        </p:nvSpPr>
        <p:spPr>
          <a:xfrm>
            <a:off x="4548828" y="2889291"/>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7" name="Oval 86"/>
          <p:cNvSpPr/>
          <p:nvPr/>
        </p:nvSpPr>
        <p:spPr>
          <a:xfrm>
            <a:off x="4217835" y="2933552"/>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8" name="Oval 87"/>
          <p:cNvSpPr/>
          <p:nvPr/>
        </p:nvSpPr>
        <p:spPr>
          <a:xfrm>
            <a:off x="4256290" y="2997560"/>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89" name="Oval 88"/>
          <p:cNvSpPr/>
          <p:nvPr/>
        </p:nvSpPr>
        <p:spPr>
          <a:xfrm>
            <a:off x="4256291" y="2921770"/>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0" name="Oval 89"/>
          <p:cNvSpPr/>
          <p:nvPr/>
        </p:nvSpPr>
        <p:spPr>
          <a:xfrm>
            <a:off x="4258984" y="297470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1" name="Oval 90"/>
          <p:cNvSpPr/>
          <p:nvPr/>
        </p:nvSpPr>
        <p:spPr>
          <a:xfrm>
            <a:off x="4533257" y="2875116"/>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2" name="Oval 91"/>
          <p:cNvSpPr/>
          <p:nvPr/>
        </p:nvSpPr>
        <p:spPr>
          <a:xfrm>
            <a:off x="4185831" y="2560897"/>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3" name="Oval 92"/>
          <p:cNvSpPr/>
          <p:nvPr/>
        </p:nvSpPr>
        <p:spPr>
          <a:xfrm>
            <a:off x="4340376" y="2717238"/>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4" name="Oval 93"/>
          <p:cNvSpPr/>
          <p:nvPr/>
        </p:nvSpPr>
        <p:spPr>
          <a:xfrm>
            <a:off x="4294657" y="2686019"/>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5" name="Oval 94"/>
          <p:cNvSpPr/>
          <p:nvPr/>
        </p:nvSpPr>
        <p:spPr>
          <a:xfrm>
            <a:off x="4386805" y="267152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6" name="Oval 95"/>
          <p:cNvSpPr/>
          <p:nvPr/>
        </p:nvSpPr>
        <p:spPr>
          <a:xfrm>
            <a:off x="4409664" y="2623154"/>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7" name="Oval 96"/>
          <p:cNvSpPr/>
          <p:nvPr/>
        </p:nvSpPr>
        <p:spPr>
          <a:xfrm>
            <a:off x="4461961" y="262580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8" name="Oval 97"/>
          <p:cNvSpPr/>
          <p:nvPr/>
        </p:nvSpPr>
        <p:spPr>
          <a:xfrm>
            <a:off x="4453268" y="257004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99" name="Oval 98"/>
          <p:cNvSpPr/>
          <p:nvPr/>
        </p:nvSpPr>
        <p:spPr>
          <a:xfrm>
            <a:off x="4417167" y="2481572"/>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00" name="Oval 99"/>
          <p:cNvSpPr/>
          <p:nvPr/>
        </p:nvSpPr>
        <p:spPr>
          <a:xfrm>
            <a:off x="4419878" y="237327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01" name="Oval 100"/>
          <p:cNvSpPr/>
          <p:nvPr/>
        </p:nvSpPr>
        <p:spPr>
          <a:xfrm>
            <a:off x="4539590" y="2439633"/>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02" name="Oval 101"/>
          <p:cNvSpPr/>
          <p:nvPr/>
        </p:nvSpPr>
        <p:spPr>
          <a:xfrm>
            <a:off x="4554518" y="2476301"/>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03" name="Oval 102"/>
          <p:cNvSpPr/>
          <p:nvPr/>
        </p:nvSpPr>
        <p:spPr>
          <a:xfrm>
            <a:off x="2415985" y="3805015"/>
            <a:ext cx="45719" cy="45719"/>
          </a:xfrm>
          <a:prstGeom prst="ellipse">
            <a:avLst/>
          </a:prstGeom>
          <a:solidFill>
            <a:schemeClr val="accent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04" name="Oval 103"/>
          <p:cNvSpPr/>
          <p:nvPr/>
        </p:nvSpPr>
        <p:spPr>
          <a:xfrm>
            <a:off x="2406839" y="3969237"/>
            <a:ext cx="64008" cy="64008"/>
          </a:xfrm>
          <a:prstGeom prst="ellipse">
            <a:avLst/>
          </a:prstGeom>
          <a:solidFill>
            <a:schemeClr val="tx2"/>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10" name="TextBox 109"/>
          <p:cNvSpPr txBox="1"/>
          <p:nvPr/>
        </p:nvSpPr>
        <p:spPr>
          <a:xfrm>
            <a:off x="2463115" y="3696438"/>
            <a:ext cx="780983" cy="276999"/>
          </a:xfrm>
          <a:prstGeom prst="rect">
            <a:avLst/>
          </a:prstGeom>
          <a:noFill/>
        </p:spPr>
        <p:txBody>
          <a:bodyPr wrap="none" lIns="91436" tIns="45718" rIns="91436" bIns="45718" rtlCol="0">
            <a:spAutoFit/>
          </a:bodyPr>
          <a:lstStyle/>
          <a:p>
            <a:r>
              <a:rPr lang="en-US" sz="1200" dirty="0">
                <a:solidFill>
                  <a:srgbClr val="FFFFFF"/>
                </a:solidFill>
                <a:cs typeface="Arial" charset="0"/>
              </a:rPr>
              <a:t>Facilities</a:t>
            </a:r>
          </a:p>
        </p:txBody>
      </p:sp>
      <p:sp>
        <p:nvSpPr>
          <p:cNvPr id="112" name="TextBox 111"/>
          <p:cNvSpPr txBox="1"/>
          <p:nvPr/>
        </p:nvSpPr>
        <p:spPr>
          <a:xfrm>
            <a:off x="2463115" y="3865969"/>
            <a:ext cx="1515158" cy="276999"/>
          </a:xfrm>
          <a:prstGeom prst="rect">
            <a:avLst/>
          </a:prstGeom>
          <a:noFill/>
        </p:spPr>
        <p:txBody>
          <a:bodyPr wrap="none" lIns="91436" tIns="45718" rIns="91436" bIns="45718" rtlCol="0">
            <a:spAutoFit/>
          </a:bodyPr>
          <a:lstStyle/>
          <a:p>
            <a:r>
              <a:rPr lang="en-US" sz="1200" dirty="0">
                <a:solidFill>
                  <a:srgbClr val="FFFFFF"/>
                </a:solidFill>
                <a:cs typeface="Arial" charset="0"/>
              </a:rPr>
              <a:t>Manufacturing sites</a:t>
            </a:r>
          </a:p>
        </p:txBody>
      </p:sp>
      <p:sp>
        <p:nvSpPr>
          <p:cNvPr id="113" name="TextBox 112"/>
          <p:cNvSpPr txBox="1"/>
          <p:nvPr/>
        </p:nvSpPr>
        <p:spPr>
          <a:xfrm>
            <a:off x="260774" y="3076247"/>
            <a:ext cx="1268296" cy="276999"/>
          </a:xfrm>
          <a:prstGeom prst="rect">
            <a:avLst/>
          </a:prstGeom>
          <a:noFill/>
        </p:spPr>
        <p:txBody>
          <a:bodyPr wrap="none" lIns="91436" tIns="45718" rIns="91436" bIns="45718" rtlCol="0">
            <a:spAutoFit/>
          </a:bodyPr>
          <a:lstStyle/>
          <a:p>
            <a:r>
              <a:rPr lang="en-US" sz="1200" dirty="0">
                <a:solidFill>
                  <a:srgbClr val="FFFFFF"/>
                </a:solidFill>
                <a:cs typeface="Arial" charset="0"/>
              </a:rPr>
              <a:t>TI headquarters</a:t>
            </a:r>
          </a:p>
        </p:txBody>
      </p:sp>
      <p:sp>
        <p:nvSpPr>
          <p:cNvPr id="111" name="Freeform 110"/>
          <p:cNvSpPr/>
          <p:nvPr/>
        </p:nvSpPr>
        <p:spPr>
          <a:xfrm>
            <a:off x="901789" y="2580213"/>
            <a:ext cx="517109" cy="517109"/>
          </a:xfrm>
          <a:custGeom>
            <a:avLst/>
            <a:gdLst>
              <a:gd name="connsiteX0" fmla="*/ 517109 w 517109"/>
              <a:gd name="connsiteY0" fmla="*/ 0 h 517109"/>
              <a:gd name="connsiteX1" fmla="*/ 0 w 517109"/>
              <a:gd name="connsiteY1" fmla="*/ 517109 h 517109"/>
            </a:gdLst>
            <a:ahLst/>
            <a:cxnLst>
              <a:cxn ang="0">
                <a:pos x="connsiteX0" y="connsiteY0"/>
              </a:cxn>
              <a:cxn ang="0">
                <a:pos x="connsiteX1" y="connsiteY1"/>
              </a:cxn>
            </a:cxnLst>
            <a:rect l="l" t="t" r="r" b="b"/>
            <a:pathLst>
              <a:path w="517109" h="517109">
                <a:moveTo>
                  <a:pt x="517109" y="0"/>
                </a:moveTo>
                <a:lnTo>
                  <a:pt x="0" y="517109"/>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solidFill>
                <a:srgbClr val="FFFFFF"/>
              </a:solidFill>
            </a:endParaRPr>
          </a:p>
        </p:txBody>
      </p:sp>
      <p:sp>
        <p:nvSpPr>
          <p:cNvPr id="115" name="Rectangle 114"/>
          <p:cNvSpPr/>
          <p:nvPr/>
        </p:nvSpPr>
        <p:spPr>
          <a:xfrm>
            <a:off x="5151550" y="751617"/>
            <a:ext cx="3992451" cy="1540822"/>
          </a:xfrm>
          <a:prstGeom prst="rect">
            <a:avLst/>
          </a:prstGeom>
          <a:solidFill>
            <a:srgbClr val="052429">
              <a:alpha val="74902"/>
            </a:srgbClr>
          </a:solidFill>
          <a:ln>
            <a:noFill/>
          </a:ln>
          <a:effectLst>
            <a:glow rad="139700">
              <a:schemeClr val="accent1">
                <a:alpha val="0"/>
              </a:schemeClr>
            </a:glow>
          </a:effectLst>
        </p:spPr>
        <p:style>
          <a:lnRef idx="2">
            <a:schemeClr val="accent1">
              <a:shade val="50000"/>
            </a:schemeClr>
          </a:lnRef>
          <a:fillRef idx="1">
            <a:schemeClr val="accent1"/>
          </a:fillRef>
          <a:effectRef idx="0">
            <a:schemeClr val="accent1"/>
          </a:effectRef>
          <a:fontRef idx="minor">
            <a:schemeClr val="lt1"/>
          </a:fontRef>
        </p:style>
        <p:txBody>
          <a:bodyPr lIns="182873" tIns="91436" rIns="182873" bIns="91436" rtlCol="0" anchor="ctr"/>
          <a:lstStyle/>
          <a:p>
            <a:pPr>
              <a:lnSpc>
                <a:spcPct val="90000"/>
              </a:lnSpc>
              <a:spcBef>
                <a:spcPts val="0"/>
              </a:spcBef>
            </a:pPr>
            <a:r>
              <a:rPr lang="en-US" sz="2000" dirty="0">
                <a:solidFill>
                  <a:srgbClr val="7F7F7F">
                    <a:lumMod val="20000"/>
                    <a:lumOff val="80000"/>
                  </a:srgbClr>
                </a:solidFill>
                <a:cs typeface="Arial" panose="020B0604020202020204" pitchFamily="34" charset="0"/>
              </a:rPr>
              <a:t>More than</a:t>
            </a:r>
          </a:p>
          <a:p>
            <a:pPr>
              <a:lnSpc>
                <a:spcPct val="90000"/>
              </a:lnSpc>
              <a:spcBef>
                <a:spcPts val="300"/>
              </a:spcBef>
            </a:pPr>
            <a:r>
              <a:rPr lang="en-US" sz="3200" dirty="0">
                <a:solidFill>
                  <a:srgbClr val="7F7F7F">
                    <a:lumMod val="20000"/>
                    <a:lumOff val="80000"/>
                  </a:srgbClr>
                </a:solidFill>
                <a:latin typeface="Arial Black" panose="020B0A04020102020204" pitchFamily="34" charset="0"/>
                <a:cs typeface="Arial" panose="020B0604020202020204" pitchFamily="34" charset="0"/>
              </a:rPr>
              <a:t>30,000</a:t>
            </a:r>
          </a:p>
          <a:p>
            <a:pPr>
              <a:lnSpc>
                <a:spcPct val="90000"/>
              </a:lnSpc>
              <a:spcBef>
                <a:spcPts val="0"/>
              </a:spcBef>
            </a:pPr>
            <a:r>
              <a:rPr lang="en-US" sz="2000" dirty="0">
                <a:solidFill>
                  <a:srgbClr val="7F7F7F">
                    <a:lumMod val="20000"/>
                    <a:lumOff val="80000"/>
                  </a:srgbClr>
                </a:solidFill>
                <a:cs typeface="Arial" panose="020B0604020202020204" pitchFamily="34" charset="0"/>
              </a:rPr>
              <a:t>Employees in</a:t>
            </a:r>
          </a:p>
          <a:p>
            <a:pPr>
              <a:lnSpc>
                <a:spcPct val="90000"/>
              </a:lnSpc>
              <a:spcBef>
                <a:spcPts val="0"/>
              </a:spcBef>
            </a:pPr>
            <a:r>
              <a:rPr lang="en-US" sz="2800" dirty="0">
                <a:solidFill>
                  <a:srgbClr val="7F7F7F">
                    <a:lumMod val="20000"/>
                    <a:lumOff val="80000"/>
                  </a:srgbClr>
                </a:solidFill>
                <a:latin typeface="Arial Black" panose="020B0A04020102020204" pitchFamily="34" charset="0"/>
                <a:cs typeface="Arial" panose="020B0604020202020204" pitchFamily="34" charset="0"/>
              </a:rPr>
              <a:t>35</a:t>
            </a:r>
            <a:r>
              <a:rPr lang="en-US" sz="2000" dirty="0">
                <a:solidFill>
                  <a:srgbClr val="7F7F7F">
                    <a:lumMod val="20000"/>
                    <a:lumOff val="80000"/>
                  </a:srgbClr>
                </a:solidFill>
                <a:cs typeface="Arial" panose="020B0604020202020204" pitchFamily="34" charset="0"/>
              </a:rPr>
              <a:t> countries</a:t>
            </a:r>
            <a:endParaRPr lang="en-US" sz="1600" dirty="0">
              <a:solidFill>
                <a:srgbClr val="7F7F7F">
                  <a:lumMod val="20000"/>
                  <a:lumOff val="80000"/>
                </a:srgbClr>
              </a:solidFill>
              <a:cs typeface="Arial" panose="020B0604020202020204" pitchFamily="34" charset="0"/>
            </a:endParaRPr>
          </a:p>
        </p:txBody>
      </p:sp>
    </p:spTree>
    <p:extLst>
      <p:ext uri="{BB962C8B-B14F-4D97-AF65-F5344CB8AC3E}">
        <p14:creationId xmlns:p14="http://schemas.microsoft.com/office/powerpoint/2010/main" val="340722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2000"/>
                                        <p:tgtEl>
                                          <p:spTgt spid="115"/>
                                        </p:tgtEl>
                                      </p:cBhvr>
                                    </p:animEffect>
                                  </p:childTnLst>
                                </p:cTn>
                              </p:par>
                              <p:par>
                                <p:cTn id="8" presetID="42" presetClass="path" presetSubtype="0" accel="50000" decel="50000" fill="hold" grpId="1" nodeType="withEffect">
                                  <p:stCondLst>
                                    <p:cond delay="0"/>
                                  </p:stCondLst>
                                  <p:childTnLst>
                                    <p:animMotion origin="layout" path="M 4.72222E-6 2.96296E-6 L 0.20104 -0.00047 " pathEditMode="relative" rAng="0" ptsTypes="AA">
                                      <p:cBhvr>
                                        <p:cTn id="9" dur="2000" spd="-100000" fill="hold"/>
                                        <p:tgtEl>
                                          <p:spTgt spid="115"/>
                                        </p:tgtEl>
                                        <p:attrNameLst>
                                          <p:attrName>ppt_x</p:attrName>
                                          <p:attrName>ppt_y</p:attrName>
                                        </p:attrNameLst>
                                      </p:cBhvr>
                                      <p:rCtr x="10052" y="-23"/>
                                    </p:animMotion>
                                  </p:childTnLst>
                                </p:cTn>
                              </p:par>
                              <p:par>
                                <p:cTn id="10" presetID="3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par>
                                <p:cTn id="16" presetID="31" presetClass="entr" presetSubtype="0" fill="hold" grpId="0" nodeType="withEffect">
                                  <p:stCondLst>
                                    <p:cond delay="10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20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fltVal val="0"/>
                                          </p:val>
                                        </p:tav>
                                        <p:tav tm="100000">
                                          <p:val>
                                            <p:strVal val="#ppt_w"/>
                                          </p:val>
                                        </p:tav>
                                      </p:tavLst>
                                    </p:anim>
                                    <p:anim calcmode="lin" valueType="num">
                                      <p:cBhvr>
                                        <p:cTn id="25" dur="1000" fill="hold"/>
                                        <p:tgtEl>
                                          <p:spTgt spid="11"/>
                                        </p:tgtEl>
                                        <p:attrNameLst>
                                          <p:attrName>ppt_h</p:attrName>
                                        </p:attrNameLst>
                                      </p:cBhvr>
                                      <p:tavLst>
                                        <p:tav tm="0">
                                          <p:val>
                                            <p:fltVal val="0"/>
                                          </p:val>
                                        </p:tav>
                                        <p:tav tm="100000">
                                          <p:val>
                                            <p:strVal val="#ppt_h"/>
                                          </p:val>
                                        </p:tav>
                                      </p:tavLst>
                                    </p:anim>
                                    <p:anim calcmode="lin" valueType="num">
                                      <p:cBhvr>
                                        <p:cTn id="26" dur="1000" fill="hold"/>
                                        <p:tgtEl>
                                          <p:spTgt spid="11"/>
                                        </p:tgtEl>
                                        <p:attrNameLst>
                                          <p:attrName>style.rotation</p:attrName>
                                        </p:attrNameLst>
                                      </p:cBhvr>
                                      <p:tavLst>
                                        <p:tav tm="0">
                                          <p:val>
                                            <p:fltVal val="90"/>
                                          </p:val>
                                        </p:tav>
                                        <p:tav tm="100000">
                                          <p:val>
                                            <p:fltVal val="0"/>
                                          </p:val>
                                        </p:tav>
                                      </p:tavLst>
                                    </p:anim>
                                    <p:animEffect transition="in" filter="fade">
                                      <p:cBhvr>
                                        <p:cTn id="27" dur="1000"/>
                                        <p:tgtEl>
                                          <p:spTgt spid="11"/>
                                        </p:tgtEl>
                                      </p:cBhvr>
                                    </p:animEffect>
                                  </p:childTnLst>
                                </p:cTn>
                              </p:par>
                              <p:par>
                                <p:cTn id="28" presetID="31" presetClass="entr" presetSubtype="0" fill="hold" grpId="0" nodeType="withEffect">
                                  <p:stCondLst>
                                    <p:cond delay="30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000" fill="hold"/>
                                        <p:tgtEl>
                                          <p:spTgt spid="12"/>
                                        </p:tgtEl>
                                        <p:attrNameLst>
                                          <p:attrName>ppt_w</p:attrName>
                                        </p:attrNameLst>
                                      </p:cBhvr>
                                      <p:tavLst>
                                        <p:tav tm="0">
                                          <p:val>
                                            <p:fltVal val="0"/>
                                          </p:val>
                                        </p:tav>
                                        <p:tav tm="100000">
                                          <p:val>
                                            <p:strVal val="#ppt_w"/>
                                          </p:val>
                                        </p:tav>
                                      </p:tavLst>
                                    </p:anim>
                                    <p:anim calcmode="lin" valueType="num">
                                      <p:cBhvr>
                                        <p:cTn id="31" dur="1000" fill="hold"/>
                                        <p:tgtEl>
                                          <p:spTgt spid="12"/>
                                        </p:tgtEl>
                                        <p:attrNameLst>
                                          <p:attrName>ppt_h</p:attrName>
                                        </p:attrNameLst>
                                      </p:cBhvr>
                                      <p:tavLst>
                                        <p:tav tm="0">
                                          <p:val>
                                            <p:fltVal val="0"/>
                                          </p:val>
                                        </p:tav>
                                        <p:tav tm="100000">
                                          <p:val>
                                            <p:strVal val="#ppt_h"/>
                                          </p:val>
                                        </p:tav>
                                      </p:tavLst>
                                    </p:anim>
                                    <p:anim calcmode="lin" valueType="num">
                                      <p:cBhvr>
                                        <p:cTn id="32" dur="1000" fill="hold"/>
                                        <p:tgtEl>
                                          <p:spTgt spid="12"/>
                                        </p:tgtEl>
                                        <p:attrNameLst>
                                          <p:attrName>style.rotation</p:attrName>
                                        </p:attrNameLst>
                                      </p:cBhvr>
                                      <p:tavLst>
                                        <p:tav tm="0">
                                          <p:val>
                                            <p:fltVal val="90"/>
                                          </p:val>
                                        </p:tav>
                                        <p:tav tm="100000">
                                          <p:val>
                                            <p:fltVal val="0"/>
                                          </p:val>
                                        </p:tav>
                                      </p:tavLst>
                                    </p:anim>
                                    <p:animEffect transition="in" filter="fade">
                                      <p:cBhvr>
                                        <p:cTn id="33" dur="1000"/>
                                        <p:tgtEl>
                                          <p:spTgt spid="12"/>
                                        </p:tgtEl>
                                      </p:cBhvr>
                                    </p:animEffect>
                                  </p:childTnLst>
                                </p:cTn>
                              </p:par>
                              <p:par>
                                <p:cTn id="34" presetID="31" presetClass="entr" presetSubtype="0" fill="hold" grpId="0" nodeType="withEffect">
                                  <p:stCondLst>
                                    <p:cond delay="400"/>
                                  </p:stCondLst>
                                  <p:childTnLst>
                                    <p:set>
                                      <p:cBhvr>
                                        <p:cTn id="35" dur="1" fill="hold">
                                          <p:stCondLst>
                                            <p:cond delay="0"/>
                                          </p:stCondLst>
                                        </p:cTn>
                                        <p:tgtEl>
                                          <p:spTgt spid="13"/>
                                        </p:tgtEl>
                                        <p:attrNameLst>
                                          <p:attrName>style.visibility</p:attrName>
                                        </p:attrNameLst>
                                      </p:cBhvr>
                                      <p:to>
                                        <p:strVal val="visible"/>
                                      </p:to>
                                    </p:set>
                                    <p:anim calcmode="lin" valueType="num">
                                      <p:cBhvr>
                                        <p:cTn id="36" dur="1000" fill="hold"/>
                                        <p:tgtEl>
                                          <p:spTgt spid="13"/>
                                        </p:tgtEl>
                                        <p:attrNameLst>
                                          <p:attrName>ppt_w</p:attrName>
                                        </p:attrNameLst>
                                      </p:cBhvr>
                                      <p:tavLst>
                                        <p:tav tm="0">
                                          <p:val>
                                            <p:fltVal val="0"/>
                                          </p:val>
                                        </p:tav>
                                        <p:tav tm="100000">
                                          <p:val>
                                            <p:strVal val="#ppt_w"/>
                                          </p:val>
                                        </p:tav>
                                      </p:tavLst>
                                    </p:anim>
                                    <p:anim calcmode="lin" valueType="num">
                                      <p:cBhvr>
                                        <p:cTn id="37" dur="1000" fill="hold"/>
                                        <p:tgtEl>
                                          <p:spTgt spid="13"/>
                                        </p:tgtEl>
                                        <p:attrNameLst>
                                          <p:attrName>ppt_h</p:attrName>
                                        </p:attrNameLst>
                                      </p:cBhvr>
                                      <p:tavLst>
                                        <p:tav tm="0">
                                          <p:val>
                                            <p:fltVal val="0"/>
                                          </p:val>
                                        </p:tav>
                                        <p:tav tm="100000">
                                          <p:val>
                                            <p:strVal val="#ppt_h"/>
                                          </p:val>
                                        </p:tav>
                                      </p:tavLst>
                                    </p:anim>
                                    <p:anim calcmode="lin" valueType="num">
                                      <p:cBhvr>
                                        <p:cTn id="38" dur="1000" fill="hold"/>
                                        <p:tgtEl>
                                          <p:spTgt spid="13"/>
                                        </p:tgtEl>
                                        <p:attrNameLst>
                                          <p:attrName>style.rotation</p:attrName>
                                        </p:attrNameLst>
                                      </p:cBhvr>
                                      <p:tavLst>
                                        <p:tav tm="0">
                                          <p:val>
                                            <p:fltVal val="90"/>
                                          </p:val>
                                        </p:tav>
                                        <p:tav tm="100000">
                                          <p:val>
                                            <p:fltVal val="0"/>
                                          </p:val>
                                        </p:tav>
                                      </p:tavLst>
                                    </p:anim>
                                    <p:animEffect transition="in" filter="fade">
                                      <p:cBhvr>
                                        <p:cTn id="39" dur="1000"/>
                                        <p:tgtEl>
                                          <p:spTgt spid="13"/>
                                        </p:tgtEl>
                                      </p:cBhvr>
                                    </p:animEffect>
                                  </p:childTnLst>
                                </p:cTn>
                              </p:par>
                              <p:par>
                                <p:cTn id="40" presetID="31" presetClass="entr" presetSubtype="0"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ppt_w</p:attrName>
                                        </p:attrNameLst>
                                      </p:cBhvr>
                                      <p:tavLst>
                                        <p:tav tm="0">
                                          <p:val>
                                            <p:fltVal val="0"/>
                                          </p:val>
                                        </p:tav>
                                        <p:tav tm="100000">
                                          <p:val>
                                            <p:strVal val="#ppt_w"/>
                                          </p:val>
                                        </p:tav>
                                      </p:tavLst>
                                    </p:anim>
                                    <p:anim calcmode="lin" valueType="num">
                                      <p:cBhvr>
                                        <p:cTn id="43" dur="1000" fill="hold"/>
                                        <p:tgtEl>
                                          <p:spTgt spid="14"/>
                                        </p:tgtEl>
                                        <p:attrNameLst>
                                          <p:attrName>ppt_h</p:attrName>
                                        </p:attrNameLst>
                                      </p:cBhvr>
                                      <p:tavLst>
                                        <p:tav tm="0">
                                          <p:val>
                                            <p:fltVal val="0"/>
                                          </p:val>
                                        </p:tav>
                                        <p:tav tm="100000">
                                          <p:val>
                                            <p:strVal val="#ppt_h"/>
                                          </p:val>
                                        </p:tav>
                                      </p:tavLst>
                                    </p:anim>
                                    <p:anim calcmode="lin" valueType="num">
                                      <p:cBhvr>
                                        <p:cTn id="44" dur="1000" fill="hold"/>
                                        <p:tgtEl>
                                          <p:spTgt spid="14"/>
                                        </p:tgtEl>
                                        <p:attrNameLst>
                                          <p:attrName>style.rotation</p:attrName>
                                        </p:attrNameLst>
                                      </p:cBhvr>
                                      <p:tavLst>
                                        <p:tav tm="0">
                                          <p:val>
                                            <p:fltVal val="90"/>
                                          </p:val>
                                        </p:tav>
                                        <p:tav tm="100000">
                                          <p:val>
                                            <p:fltVal val="0"/>
                                          </p:val>
                                        </p:tav>
                                      </p:tavLst>
                                    </p:anim>
                                    <p:animEffect transition="in" filter="fade">
                                      <p:cBhvr>
                                        <p:cTn id="45" dur="1000"/>
                                        <p:tgtEl>
                                          <p:spTgt spid="14"/>
                                        </p:tgtEl>
                                      </p:cBhvr>
                                    </p:animEffect>
                                  </p:childTnLst>
                                </p:cTn>
                              </p:par>
                              <p:par>
                                <p:cTn id="46" presetID="31" presetClass="entr" presetSubtype="0" fill="hold" grpId="0" nodeType="withEffect">
                                  <p:stCondLst>
                                    <p:cond delay="600"/>
                                  </p:stCondLst>
                                  <p:childTnLst>
                                    <p:set>
                                      <p:cBhvr>
                                        <p:cTn id="47" dur="1" fill="hold">
                                          <p:stCondLst>
                                            <p:cond delay="0"/>
                                          </p:stCondLst>
                                        </p:cTn>
                                        <p:tgtEl>
                                          <p:spTgt spid="15"/>
                                        </p:tgtEl>
                                        <p:attrNameLst>
                                          <p:attrName>style.visibility</p:attrName>
                                        </p:attrNameLst>
                                      </p:cBhvr>
                                      <p:to>
                                        <p:strVal val="visible"/>
                                      </p:to>
                                    </p:set>
                                    <p:anim calcmode="lin" valueType="num">
                                      <p:cBhvr>
                                        <p:cTn id="48" dur="1000" fill="hold"/>
                                        <p:tgtEl>
                                          <p:spTgt spid="15"/>
                                        </p:tgtEl>
                                        <p:attrNameLst>
                                          <p:attrName>ppt_w</p:attrName>
                                        </p:attrNameLst>
                                      </p:cBhvr>
                                      <p:tavLst>
                                        <p:tav tm="0">
                                          <p:val>
                                            <p:fltVal val="0"/>
                                          </p:val>
                                        </p:tav>
                                        <p:tav tm="100000">
                                          <p:val>
                                            <p:strVal val="#ppt_w"/>
                                          </p:val>
                                        </p:tav>
                                      </p:tavLst>
                                    </p:anim>
                                    <p:anim calcmode="lin" valueType="num">
                                      <p:cBhvr>
                                        <p:cTn id="49" dur="1000" fill="hold"/>
                                        <p:tgtEl>
                                          <p:spTgt spid="15"/>
                                        </p:tgtEl>
                                        <p:attrNameLst>
                                          <p:attrName>ppt_h</p:attrName>
                                        </p:attrNameLst>
                                      </p:cBhvr>
                                      <p:tavLst>
                                        <p:tav tm="0">
                                          <p:val>
                                            <p:fltVal val="0"/>
                                          </p:val>
                                        </p:tav>
                                        <p:tav tm="100000">
                                          <p:val>
                                            <p:strVal val="#ppt_h"/>
                                          </p:val>
                                        </p:tav>
                                      </p:tavLst>
                                    </p:anim>
                                    <p:anim calcmode="lin" valueType="num">
                                      <p:cBhvr>
                                        <p:cTn id="50" dur="1000" fill="hold"/>
                                        <p:tgtEl>
                                          <p:spTgt spid="15"/>
                                        </p:tgtEl>
                                        <p:attrNameLst>
                                          <p:attrName>style.rotation</p:attrName>
                                        </p:attrNameLst>
                                      </p:cBhvr>
                                      <p:tavLst>
                                        <p:tav tm="0">
                                          <p:val>
                                            <p:fltVal val="90"/>
                                          </p:val>
                                        </p:tav>
                                        <p:tav tm="100000">
                                          <p:val>
                                            <p:fltVal val="0"/>
                                          </p:val>
                                        </p:tav>
                                      </p:tavLst>
                                    </p:anim>
                                    <p:animEffect transition="in" filter="fade">
                                      <p:cBhvr>
                                        <p:cTn id="51" dur="1000"/>
                                        <p:tgtEl>
                                          <p:spTgt spid="15"/>
                                        </p:tgtEl>
                                      </p:cBhvr>
                                    </p:animEffect>
                                  </p:childTnLst>
                                </p:cTn>
                              </p:par>
                              <p:par>
                                <p:cTn id="52" presetID="31" presetClass="entr" presetSubtype="0" fill="hold" grpId="0" nodeType="withEffect">
                                  <p:stCondLst>
                                    <p:cond delay="700"/>
                                  </p:stCondLst>
                                  <p:childTnLst>
                                    <p:set>
                                      <p:cBhvr>
                                        <p:cTn id="53" dur="1" fill="hold">
                                          <p:stCondLst>
                                            <p:cond delay="0"/>
                                          </p:stCondLst>
                                        </p:cTn>
                                        <p:tgtEl>
                                          <p:spTgt spid="16"/>
                                        </p:tgtEl>
                                        <p:attrNameLst>
                                          <p:attrName>style.visibility</p:attrName>
                                        </p:attrNameLst>
                                      </p:cBhvr>
                                      <p:to>
                                        <p:strVal val="visible"/>
                                      </p:to>
                                    </p:set>
                                    <p:anim calcmode="lin" valueType="num">
                                      <p:cBhvr>
                                        <p:cTn id="54" dur="1000" fill="hold"/>
                                        <p:tgtEl>
                                          <p:spTgt spid="16"/>
                                        </p:tgtEl>
                                        <p:attrNameLst>
                                          <p:attrName>ppt_w</p:attrName>
                                        </p:attrNameLst>
                                      </p:cBhvr>
                                      <p:tavLst>
                                        <p:tav tm="0">
                                          <p:val>
                                            <p:fltVal val="0"/>
                                          </p:val>
                                        </p:tav>
                                        <p:tav tm="100000">
                                          <p:val>
                                            <p:strVal val="#ppt_w"/>
                                          </p:val>
                                        </p:tav>
                                      </p:tavLst>
                                    </p:anim>
                                    <p:anim calcmode="lin" valueType="num">
                                      <p:cBhvr>
                                        <p:cTn id="55" dur="1000" fill="hold"/>
                                        <p:tgtEl>
                                          <p:spTgt spid="16"/>
                                        </p:tgtEl>
                                        <p:attrNameLst>
                                          <p:attrName>ppt_h</p:attrName>
                                        </p:attrNameLst>
                                      </p:cBhvr>
                                      <p:tavLst>
                                        <p:tav tm="0">
                                          <p:val>
                                            <p:fltVal val="0"/>
                                          </p:val>
                                        </p:tav>
                                        <p:tav tm="100000">
                                          <p:val>
                                            <p:strVal val="#ppt_h"/>
                                          </p:val>
                                        </p:tav>
                                      </p:tavLst>
                                    </p:anim>
                                    <p:anim calcmode="lin" valueType="num">
                                      <p:cBhvr>
                                        <p:cTn id="56" dur="1000" fill="hold"/>
                                        <p:tgtEl>
                                          <p:spTgt spid="16"/>
                                        </p:tgtEl>
                                        <p:attrNameLst>
                                          <p:attrName>style.rotation</p:attrName>
                                        </p:attrNameLst>
                                      </p:cBhvr>
                                      <p:tavLst>
                                        <p:tav tm="0">
                                          <p:val>
                                            <p:fltVal val="90"/>
                                          </p:val>
                                        </p:tav>
                                        <p:tav tm="100000">
                                          <p:val>
                                            <p:fltVal val="0"/>
                                          </p:val>
                                        </p:tav>
                                      </p:tavLst>
                                    </p:anim>
                                    <p:animEffect transition="in" filter="fade">
                                      <p:cBhvr>
                                        <p:cTn id="57" dur="1000"/>
                                        <p:tgtEl>
                                          <p:spTgt spid="16"/>
                                        </p:tgtEl>
                                      </p:cBhvr>
                                    </p:animEffect>
                                  </p:childTnLst>
                                </p:cTn>
                              </p:par>
                              <p:par>
                                <p:cTn id="58" presetID="31" presetClass="entr" presetSubtype="0" fill="hold" grpId="0" nodeType="withEffect">
                                  <p:stCondLst>
                                    <p:cond delay="800"/>
                                  </p:stCondLst>
                                  <p:childTnLst>
                                    <p:set>
                                      <p:cBhvr>
                                        <p:cTn id="59" dur="1" fill="hold">
                                          <p:stCondLst>
                                            <p:cond delay="0"/>
                                          </p:stCondLst>
                                        </p:cTn>
                                        <p:tgtEl>
                                          <p:spTgt spid="17"/>
                                        </p:tgtEl>
                                        <p:attrNameLst>
                                          <p:attrName>style.visibility</p:attrName>
                                        </p:attrNameLst>
                                      </p:cBhvr>
                                      <p:to>
                                        <p:strVal val="visible"/>
                                      </p:to>
                                    </p:set>
                                    <p:anim calcmode="lin" valueType="num">
                                      <p:cBhvr>
                                        <p:cTn id="60" dur="1000" fill="hold"/>
                                        <p:tgtEl>
                                          <p:spTgt spid="17"/>
                                        </p:tgtEl>
                                        <p:attrNameLst>
                                          <p:attrName>ppt_w</p:attrName>
                                        </p:attrNameLst>
                                      </p:cBhvr>
                                      <p:tavLst>
                                        <p:tav tm="0">
                                          <p:val>
                                            <p:fltVal val="0"/>
                                          </p:val>
                                        </p:tav>
                                        <p:tav tm="100000">
                                          <p:val>
                                            <p:strVal val="#ppt_w"/>
                                          </p:val>
                                        </p:tav>
                                      </p:tavLst>
                                    </p:anim>
                                    <p:anim calcmode="lin" valueType="num">
                                      <p:cBhvr>
                                        <p:cTn id="61" dur="1000" fill="hold"/>
                                        <p:tgtEl>
                                          <p:spTgt spid="17"/>
                                        </p:tgtEl>
                                        <p:attrNameLst>
                                          <p:attrName>ppt_h</p:attrName>
                                        </p:attrNameLst>
                                      </p:cBhvr>
                                      <p:tavLst>
                                        <p:tav tm="0">
                                          <p:val>
                                            <p:fltVal val="0"/>
                                          </p:val>
                                        </p:tav>
                                        <p:tav tm="100000">
                                          <p:val>
                                            <p:strVal val="#ppt_h"/>
                                          </p:val>
                                        </p:tav>
                                      </p:tavLst>
                                    </p:anim>
                                    <p:anim calcmode="lin" valueType="num">
                                      <p:cBhvr>
                                        <p:cTn id="62" dur="1000" fill="hold"/>
                                        <p:tgtEl>
                                          <p:spTgt spid="17"/>
                                        </p:tgtEl>
                                        <p:attrNameLst>
                                          <p:attrName>style.rotation</p:attrName>
                                        </p:attrNameLst>
                                      </p:cBhvr>
                                      <p:tavLst>
                                        <p:tav tm="0">
                                          <p:val>
                                            <p:fltVal val="90"/>
                                          </p:val>
                                        </p:tav>
                                        <p:tav tm="100000">
                                          <p:val>
                                            <p:fltVal val="0"/>
                                          </p:val>
                                        </p:tav>
                                      </p:tavLst>
                                    </p:anim>
                                    <p:animEffect transition="in" filter="fade">
                                      <p:cBhvr>
                                        <p:cTn id="63" dur="1000"/>
                                        <p:tgtEl>
                                          <p:spTgt spid="17"/>
                                        </p:tgtEl>
                                      </p:cBhvr>
                                    </p:animEffect>
                                  </p:childTnLst>
                                </p:cTn>
                              </p:par>
                              <p:par>
                                <p:cTn id="64" presetID="31" presetClass="entr" presetSubtype="0" fill="hold" grpId="0" nodeType="withEffect">
                                  <p:stCondLst>
                                    <p:cond delay="9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1000" fill="hold"/>
                                        <p:tgtEl>
                                          <p:spTgt spid="18"/>
                                        </p:tgtEl>
                                        <p:attrNameLst>
                                          <p:attrName>ppt_w</p:attrName>
                                        </p:attrNameLst>
                                      </p:cBhvr>
                                      <p:tavLst>
                                        <p:tav tm="0">
                                          <p:val>
                                            <p:fltVal val="0"/>
                                          </p:val>
                                        </p:tav>
                                        <p:tav tm="100000">
                                          <p:val>
                                            <p:strVal val="#ppt_w"/>
                                          </p:val>
                                        </p:tav>
                                      </p:tavLst>
                                    </p:anim>
                                    <p:anim calcmode="lin" valueType="num">
                                      <p:cBhvr>
                                        <p:cTn id="67" dur="1000" fill="hold"/>
                                        <p:tgtEl>
                                          <p:spTgt spid="18"/>
                                        </p:tgtEl>
                                        <p:attrNameLst>
                                          <p:attrName>ppt_h</p:attrName>
                                        </p:attrNameLst>
                                      </p:cBhvr>
                                      <p:tavLst>
                                        <p:tav tm="0">
                                          <p:val>
                                            <p:fltVal val="0"/>
                                          </p:val>
                                        </p:tav>
                                        <p:tav tm="100000">
                                          <p:val>
                                            <p:strVal val="#ppt_h"/>
                                          </p:val>
                                        </p:tav>
                                      </p:tavLst>
                                    </p:anim>
                                    <p:anim calcmode="lin" valueType="num">
                                      <p:cBhvr>
                                        <p:cTn id="68" dur="1000" fill="hold"/>
                                        <p:tgtEl>
                                          <p:spTgt spid="18"/>
                                        </p:tgtEl>
                                        <p:attrNameLst>
                                          <p:attrName>style.rotation</p:attrName>
                                        </p:attrNameLst>
                                      </p:cBhvr>
                                      <p:tavLst>
                                        <p:tav tm="0">
                                          <p:val>
                                            <p:fltVal val="90"/>
                                          </p:val>
                                        </p:tav>
                                        <p:tav tm="100000">
                                          <p:val>
                                            <p:fltVal val="0"/>
                                          </p:val>
                                        </p:tav>
                                      </p:tavLst>
                                    </p:anim>
                                    <p:animEffect transition="in" filter="fade">
                                      <p:cBhvr>
                                        <p:cTn id="69" dur="1000"/>
                                        <p:tgtEl>
                                          <p:spTgt spid="18"/>
                                        </p:tgtEl>
                                      </p:cBhvr>
                                    </p:animEffect>
                                  </p:childTnLst>
                                </p:cTn>
                              </p:par>
                              <p:par>
                                <p:cTn id="70" presetID="31" presetClass="entr" presetSubtype="0" fill="hold" grpId="0" nodeType="withEffect">
                                  <p:stCondLst>
                                    <p:cond delay="1000"/>
                                  </p:stCondLst>
                                  <p:childTnLst>
                                    <p:set>
                                      <p:cBhvr>
                                        <p:cTn id="71" dur="1" fill="hold">
                                          <p:stCondLst>
                                            <p:cond delay="0"/>
                                          </p:stCondLst>
                                        </p:cTn>
                                        <p:tgtEl>
                                          <p:spTgt spid="19"/>
                                        </p:tgtEl>
                                        <p:attrNameLst>
                                          <p:attrName>style.visibility</p:attrName>
                                        </p:attrNameLst>
                                      </p:cBhvr>
                                      <p:to>
                                        <p:strVal val="visible"/>
                                      </p:to>
                                    </p:set>
                                    <p:anim calcmode="lin" valueType="num">
                                      <p:cBhvr>
                                        <p:cTn id="72" dur="1000" fill="hold"/>
                                        <p:tgtEl>
                                          <p:spTgt spid="19"/>
                                        </p:tgtEl>
                                        <p:attrNameLst>
                                          <p:attrName>ppt_w</p:attrName>
                                        </p:attrNameLst>
                                      </p:cBhvr>
                                      <p:tavLst>
                                        <p:tav tm="0">
                                          <p:val>
                                            <p:fltVal val="0"/>
                                          </p:val>
                                        </p:tav>
                                        <p:tav tm="100000">
                                          <p:val>
                                            <p:strVal val="#ppt_w"/>
                                          </p:val>
                                        </p:tav>
                                      </p:tavLst>
                                    </p:anim>
                                    <p:anim calcmode="lin" valueType="num">
                                      <p:cBhvr>
                                        <p:cTn id="73" dur="1000" fill="hold"/>
                                        <p:tgtEl>
                                          <p:spTgt spid="19"/>
                                        </p:tgtEl>
                                        <p:attrNameLst>
                                          <p:attrName>ppt_h</p:attrName>
                                        </p:attrNameLst>
                                      </p:cBhvr>
                                      <p:tavLst>
                                        <p:tav tm="0">
                                          <p:val>
                                            <p:fltVal val="0"/>
                                          </p:val>
                                        </p:tav>
                                        <p:tav tm="100000">
                                          <p:val>
                                            <p:strVal val="#ppt_h"/>
                                          </p:val>
                                        </p:tav>
                                      </p:tavLst>
                                    </p:anim>
                                    <p:anim calcmode="lin" valueType="num">
                                      <p:cBhvr>
                                        <p:cTn id="74" dur="1000" fill="hold"/>
                                        <p:tgtEl>
                                          <p:spTgt spid="19"/>
                                        </p:tgtEl>
                                        <p:attrNameLst>
                                          <p:attrName>style.rotation</p:attrName>
                                        </p:attrNameLst>
                                      </p:cBhvr>
                                      <p:tavLst>
                                        <p:tav tm="0">
                                          <p:val>
                                            <p:fltVal val="90"/>
                                          </p:val>
                                        </p:tav>
                                        <p:tav tm="100000">
                                          <p:val>
                                            <p:fltVal val="0"/>
                                          </p:val>
                                        </p:tav>
                                      </p:tavLst>
                                    </p:anim>
                                    <p:animEffect transition="in" filter="fade">
                                      <p:cBhvr>
                                        <p:cTn id="75" dur="1000"/>
                                        <p:tgtEl>
                                          <p:spTgt spid="19"/>
                                        </p:tgtEl>
                                      </p:cBhvr>
                                    </p:animEffect>
                                  </p:childTnLst>
                                </p:cTn>
                              </p:par>
                              <p:par>
                                <p:cTn id="76" presetID="31" presetClass="entr" presetSubtype="0" fill="hold" grpId="0" nodeType="withEffect">
                                  <p:stCondLst>
                                    <p:cond delay="1100"/>
                                  </p:stCondLst>
                                  <p:childTnLst>
                                    <p:set>
                                      <p:cBhvr>
                                        <p:cTn id="77" dur="1" fill="hold">
                                          <p:stCondLst>
                                            <p:cond delay="0"/>
                                          </p:stCondLst>
                                        </p:cTn>
                                        <p:tgtEl>
                                          <p:spTgt spid="20"/>
                                        </p:tgtEl>
                                        <p:attrNameLst>
                                          <p:attrName>style.visibility</p:attrName>
                                        </p:attrNameLst>
                                      </p:cBhvr>
                                      <p:to>
                                        <p:strVal val="visible"/>
                                      </p:to>
                                    </p:set>
                                    <p:anim calcmode="lin" valueType="num">
                                      <p:cBhvr>
                                        <p:cTn id="78" dur="1000" fill="hold"/>
                                        <p:tgtEl>
                                          <p:spTgt spid="20"/>
                                        </p:tgtEl>
                                        <p:attrNameLst>
                                          <p:attrName>ppt_w</p:attrName>
                                        </p:attrNameLst>
                                      </p:cBhvr>
                                      <p:tavLst>
                                        <p:tav tm="0">
                                          <p:val>
                                            <p:fltVal val="0"/>
                                          </p:val>
                                        </p:tav>
                                        <p:tav tm="100000">
                                          <p:val>
                                            <p:strVal val="#ppt_w"/>
                                          </p:val>
                                        </p:tav>
                                      </p:tavLst>
                                    </p:anim>
                                    <p:anim calcmode="lin" valueType="num">
                                      <p:cBhvr>
                                        <p:cTn id="79" dur="1000" fill="hold"/>
                                        <p:tgtEl>
                                          <p:spTgt spid="20"/>
                                        </p:tgtEl>
                                        <p:attrNameLst>
                                          <p:attrName>ppt_h</p:attrName>
                                        </p:attrNameLst>
                                      </p:cBhvr>
                                      <p:tavLst>
                                        <p:tav tm="0">
                                          <p:val>
                                            <p:fltVal val="0"/>
                                          </p:val>
                                        </p:tav>
                                        <p:tav tm="100000">
                                          <p:val>
                                            <p:strVal val="#ppt_h"/>
                                          </p:val>
                                        </p:tav>
                                      </p:tavLst>
                                    </p:anim>
                                    <p:anim calcmode="lin" valueType="num">
                                      <p:cBhvr>
                                        <p:cTn id="80" dur="1000" fill="hold"/>
                                        <p:tgtEl>
                                          <p:spTgt spid="20"/>
                                        </p:tgtEl>
                                        <p:attrNameLst>
                                          <p:attrName>style.rotation</p:attrName>
                                        </p:attrNameLst>
                                      </p:cBhvr>
                                      <p:tavLst>
                                        <p:tav tm="0">
                                          <p:val>
                                            <p:fltVal val="90"/>
                                          </p:val>
                                        </p:tav>
                                        <p:tav tm="100000">
                                          <p:val>
                                            <p:fltVal val="0"/>
                                          </p:val>
                                        </p:tav>
                                      </p:tavLst>
                                    </p:anim>
                                    <p:animEffect transition="in" filter="fade">
                                      <p:cBhvr>
                                        <p:cTn id="81" dur="1000"/>
                                        <p:tgtEl>
                                          <p:spTgt spid="20"/>
                                        </p:tgtEl>
                                      </p:cBhvr>
                                    </p:animEffect>
                                  </p:childTnLst>
                                </p:cTn>
                              </p:par>
                              <p:par>
                                <p:cTn id="82" presetID="31" presetClass="entr" presetSubtype="0" fill="hold" grpId="0" nodeType="withEffect">
                                  <p:stCondLst>
                                    <p:cond delay="1200"/>
                                  </p:stCondLst>
                                  <p:childTnLst>
                                    <p:set>
                                      <p:cBhvr>
                                        <p:cTn id="83" dur="1" fill="hold">
                                          <p:stCondLst>
                                            <p:cond delay="0"/>
                                          </p:stCondLst>
                                        </p:cTn>
                                        <p:tgtEl>
                                          <p:spTgt spid="21"/>
                                        </p:tgtEl>
                                        <p:attrNameLst>
                                          <p:attrName>style.visibility</p:attrName>
                                        </p:attrNameLst>
                                      </p:cBhvr>
                                      <p:to>
                                        <p:strVal val="visible"/>
                                      </p:to>
                                    </p:set>
                                    <p:anim calcmode="lin" valueType="num">
                                      <p:cBhvr>
                                        <p:cTn id="84" dur="1000" fill="hold"/>
                                        <p:tgtEl>
                                          <p:spTgt spid="21"/>
                                        </p:tgtEl>
                                        <p:attrNameLst>
                                          <p:attrName>ppt_w</p:attrName>
                                        </p:attrNameLst>
                                      </p:cBhvr>
                                      <p:tavLst>
                                        <p:tav tm="0">
                                          <p:val>
                                            <p:fltVal val="0"/>
                                          </p:val>
                                        </p:tav>
                                        <p:tav tm="100000">
                                          <p:val>
                                            <p:strVal val="#ppt_w"/>
                                          </p:val>
                                        </p:tav>
                                      </p:tavLst>
                                    </p:anim>
                                    <p:anim calcmode="lin" valueType="num">
                                      <p:cBhvr>
                                        <p:cTn id="85" dur="1000" fill="hold"/>
                                        <p:tgtEl>
                                          <p:spTgt spid="21"/>
                                        </p:tgtEl>
                                        <p:attrNameLst>
                                          <p:attrName>ppt_h</p:attrName>
                                        </p:attrNameLst>
                                      </p:cBhvr>
                                      <p:tavLst>
                                        <p:tav tm="0">
                                          <p:val>
                                            <p:fltVal val="0"/>
                                          </p:val>
                                        </p:tav>
                                        <p:tav tm="100000">
                                          <p:val>
                                            <p:strVal val="#ppt_h"/>
                                          </p:val>
                                        </p:tav>
                                      </p:tavLst>
                                    </p:anim>
                                    <p:anim calcmode="lin" valueType="num">
                                      <p:cBhvr>
                                        <p:cTn id="86" dur="1000" fill="hold"/>
                                        <p:tgtEl>
                                          <p:spTgt spid="21"/>
                                        </p:tgtEl>
                                        <p:attrNameLst>
                                          <p:attrName>style.rotation</p:attrName>
                                        </p:attrNameLst>
                                      </p:cBhvr>
                                      <p:tavLst>
                                        <p:tav tm="0">
                                          <p:val>
                                            <p:fltVal val="90"/>
                                          </p:val>
                                        </p:tav>
                                        <p:tav tm="100000">
                                          <p:val>
                                            <p:fltVal val="0"/>
                                          </p:val>
                                        </p:tav>
                                      </p:tavLst>
                                    </p:anim>
                                    <p:animEffect transition="in" filter="fade">
                                      <p:cBhvr>
                                        <p:cTn id="87" dur="1000"/>
                                        <p:tgtEl>
                                          <p:spTgt spid="21"/>
                                        </p:tgtEl>
                                      </p:cBhvr>
                                    </p:animEffect>
                                  </p:childTnLst>
                                </p:cTn>
                              </p:par>
                              <p:par>
                                <p:cTn id="88" presetID="31" presetClass="entr" presetSubtype="0" fill="hold" grpId="0" nodeType="withEffect">
                                  <p:stCondLst>
                                    <p:cond delay="1300"/>
                                  </p:stCondLst>
                                  <p:childTnLst>
                                    <p:set>
                                      <p:cBhvr>
                                        <p:cTn id="89" dur="1" fill="hold">
                                          <p:stCondLst>
                                            <p:cond delay="0"/>
                                          </p:stCondLst>
                                        </p:cTn>
                                        <p:tgtEl>
                                          <p:spTgt spid="22"/>
                                        </p:tgtEl>
                                        <p:attrNameLst>
                                          <p:attrName>style.visibility</p:attrName>
                                        </p:attrNameLst>
                                      </p:cBhvr>
                                      <p:to>
                                        <p:strVal val="visible"/>
                                      </p:to>
                                    </p:set>
                                    <p:anim calcmode="lin" valueType="num">
                                      <p:cBhvr>
                                        <p:cTn id="90" dur="1000" fill="hold"/>
                                        <p:tgtEl>
                                          <p:spTgt spid="22"/>
                                        </p:tgtEl>
                                        <p:attrNameLst>
                                          <p:attrName>ppt_w</p:attrName>
                                        </p:attrNameLst>
                                      </p:cBhvr>
                                      <p:tavLst>
                                        <p:tav tm="0">
                                          <p:val>
                                            <p:fltVal val="0"/>
                                          </p:val>
                                        </p:tav>
                                        <p:tav tm="100000">
                                          <p:val>
                                            <p:strVal val="#ppt_w"/>
                                          </p:val>
                                        </p:tav>
                                      </p:tavLst>
                                    </p:anim>
                                    <p:anim calcmode="lin" valueType="num">
                                      <p:cBhvr>
                                        <p:cTn id="91" dur="1000" fill="hold"/>
                                        <p:tgtEl>
                                          <p:spTgt spid="22"/>
                                        </p:tgtEl>
                                        <p:attrNameLst>
                                          <p:attrName>ppt_h</p:attrName>
                                        </p:attrNameLst>
                                      </p:cBhvr>
                                      <p:tavLst>
                                        <p:tav tm="0">
                                          <p:val>
                                            <p:fltVal val="0"/>
                                          </p:val>
                                        </p:tav>
                                        <p:tav tm="100000">
                                          <p:val>
                                            <p:strVal val="#ppt_h"/>
                                          </p:val>
                                        </p:tav>
                                      </p:tavLst>
                                    </p:anim>
                                    <p:anim calcmode="lin" valueType="num">
                                      <p:cBhvr>
                                        <p:cTn id="92" dur="1000" fill="hold"/>
                                        <p:tgtEl>
                                          <p:spTgt spid="22"/>
                                        </p:tgtEl>
                                        <p:attrNameLst>
                                          <p:attrName>style.rotation</p:attrName>
                                        </p:attrNameLst>
                                      </p:cBhvr>
                                      <p:tavLst>
                                        <p:tav tm="0">
                                          <p:val>
                                            <p:fltVal val="90"/>
                                          </p:val>
                                        </p:tav>
                                        <p:tav tm="100000">
                                          <p:val>
                                            <p:fltVal val="0"/>
                                          </p:val>
                                        </p:tav>
                                      </p:tavLst>
                                    </p:anim>
                                    <p:animEffect transition="in" filter="fade">
                                      <p:cBhvr>
                                        <p:cTn id="93" dur="1000"/>
                                        <p:tgtEl>
                                          <p:spTgt spid="22"/>
                                        </p:tgtEl>
                                      </p:cBhvr>
                                    </p:animEffect>
                                  </p:childTnLst>
                                </p:cTn>
                              </p:par>
                              <p:par>
                                <p:cTn id="94" presetID="31" presetClass="entr" presetSubtype="0" fill="hold" grpId="0" nodeType="withEffect">
                                  <p:stCondLst>
                                    <p:cond delay="1400"/>
                                  </p:stCondLst>
                                  <p:childTnLst>
                                    <p:set>
                                      <p:cBhvr>
                                        <p:cTn id="95" dur="1" fill="hold">
                                          <p:stCondLst>
                                            <p:cond delay="0"/>
                                          </p:stCondLst>
                                        </p:cTn>
                                        <p:tgtEl>
                                          <p:spTgt spid="23"/>
                                        </p:tgtEl>
                                        <p:attrNameLst>
                                          <p:attrName>style.visibility</p:attrName>
                                        </p:attrNameLst>
                                      </p:cBhvr>
                                      <p:to>
                                        <p:strVal val="visible"/>
                                      </p:to>
                                    </p:set>
                                    <p:anim calcmode="lin" valueType="num">
                                      <p:cBhvr>
                                        <p:cTn id="96" dur="1000" fill="hold"/>
                                        <p:tgtEl>
                                          <p:spTgt spid="23"/>
                                        </p:tgtEl>
                                        <p:attrNameLst>
                                          <p:attrName>ppt_w</p:attrName>
                                        </p:attrNameLst>
                                      </p:cBhvr>
                                      <p:tavLst>
                                        <p:tav tm="0">
                                          <p:val>
                                            <p:fltVal val="0"/>
                                          </p:val>
                                        </p:tav>
                                        <p:tav tm="100000">
                                          <p:val>
                                            <p:strVal val="#ppt_w"/>
                                          </p:val>
                                        </p:tav>
                                      </p:tavLst>
                                    </p:anim>
                                    <p:anim calcmode="lin" valueType="num">
                                      <p:cBhvr>
                                        <p:cTn id="97" dur="1000" fill="hold"/>
                                        <p:tgtEl>
                                          <p:spTgt spid="23"/>
                                        </p:tgtEl>
                                        <p:attrNameLst>
                                          <p:attrName>ppt_h</p:attrName>
                                        </p:attrNameLst>
                                      </p:cBhvr>
                                      <p:tavLst>
                                        <p:tav tm="0">
                                          <p:val>
                                            <p:fltVal val="0"/>
                                          </p:val>
                                        </p:tav>
                                        <p:tav tm="100000">
                                          <p:val>
                                            <p:strVal val="#ppt_h"/>
                                          </p:val>
                                        </p:tav>
                                      </p:tavLst>
                                    </p:anim>
                                    <p:anim calcmode="lin" valueType="num">
                                      <p:cBhvr>
                                        <p:cTn id="98" dur="1000" fill="hold"/>
                                        <p:tgtEl>
                                          <p:spTgt spid="23"/>
                                        </p:tgtEl>
                                        <p:attrNameLst>
                                          <p:attrName>style.rotation</p:attrName>
                                        </p:attrNameLst>
                                      </p:cBhvr>
                                      <p:tavLst>
                                        <p:tav tm="0">
                                          <p:val>
                                            <p:fltVal val="90"/>
                                          </p:val>
                                        </p:tav>
                                        <p:tav tm="100000">
                                          <p:val>
                                            <p:fltVal val="0"/>
                                          </p:val>
                                        </p:tav>
                                      </p:tavLst>
                                    </p:anim>
                                    <p:animEffect transition="in" filter="fade">
                                      <p:cBhvr>
                                        <p:cTn id="99" dur="1000"/>
                                        <p:tgtEl>
                                          <p:spTgt spid="23"/>
                                        </p:tgtEl>
                                      </p:cBhvr>
                                    </p:animEffect>
                                  </p:childTnLst>
                                </p:cTn>
                              </p:par>
                              <p:par>
                                <p:cTn id="100" presetID="31" presetClass="entr" presetSubtype="0" fill="hold" grpId="0" nodeType="withEffect">
                                  <p:stCondLst>
                                    <p:cond delay="1500"/>
                                  </p:stCondLst>
                                  <p:childTnLst>
                                    <p:set>
                                      <p:cBhvr>
                                        <p:cTn id="101" dur="1" fill="hold">
                                          <p:stCondLst>
                                            <p:cond delay="0"/>
                                          </p:stCondLst>
                                        </p:cTn>
                                        <p:tgtEl>
                                          <p:spTgt spid="24"/>
                                        </p:tgtEl>
                                        <p:attrNameLst>
                                          <p:attrName>style.visibility</p:attrName>
                                        </p:attrNameLst>
                                      </p:cBhvr>
                                      <p:to>
                                        <p:strVal val="visible"/>
                                      </p:to>
                                    </p:set>
                                    <p:anim calcmode="lin" valueType="num">
                                      <p:cBhvr>
                                        <p:cTn id="102" dur="1000" fill="hold"/>
                                        <p:tgtEl>
                                          <p:spTgt spid="24"/>
                                        </p:tgtEl>
                                        <p:attrNameLst>
                                          <p:attrName>ppt_w</p:attrName>
                                        </p:attrNameLst>
                                      </p:cBhvr>
                                      <p:tavLst>
                                        <p:tav tm="0">
                                          <p:val>
                                            <p:fltVal val="0"/>
                                          </p:val>
                                        </p:tav>
                                        <p:tav tm="100000">
                                          <p:val>
                                            <p:strVal val="#ppt_w"/>
                                          </p:val>
                                        </p:tav>
                                      </p:tavLst>
                                    </p:anim>
                                    <p:anim calcmode="lin" valueType="num">
                                      <p:cBhvr>
                                        <p:cTn id="103" dur="1000" fill="hold"/>
                                        <p:tgtEl>
                                          <p:spTgt spid="24"/>
                                        </p:tgtEl>
                                        <p:attrNameLst>
                                          <p:attrName>ppt_h</p:attrName>
                                        </p:attrNameLst>
                                      </p:cBhvr>
                                      <p:tavLst>
                                        <p:tav tm="0">
                                          <p:val>
                                            <p:fltVal val="0"/>
                                          </p:val>
                                        </p:tav>
                                        <p:tav tm="100000">
                                          <p:val>
                                            <p:strVal val="#ppt_h"/>
                                          </p:val>
                                        </p:tav>
                                      </p:tavLst>
                                    </p:anim>
                                    <p:anim calcmode="lin" valueType="num">
                                      <p:cBhvr>
                                        <p:cTn id="104" dur="1000" fill="hold"/>
                                        <p:tgtEl>
                                          <p:spTgt spid="24"/>
                                        </p:tgtEl>
                                        <p:attrNameLst>
                                          <p:attrName>style.rotation</p:attrName>
                                        </p:attrNameLst>
                                      </p:cBhvr>
                                      <p:tavLst>
                                        <p:tav tm="0">
                                          <p:val>
                                            <p:fltVal val="90"/>
                                          </p:val>
                                        </p:tav>
                                        <p:tav tm="100000">
                                          <p:val>
                                            <p:fltVal val="0"/>
                                          </p:val>
                                        </p:tav>
                                      </p:tavLst>
                                    </p:anim>
                                    <p:animEffect transition="in" filter="fade">
                                      <p:cBhvr>
                                        <p:cTn id="105" dur="1000"/>
                                        <p:tgtEl>
                                          <p:spTgt spid="24"/>
                                        </p:tgtEl>
                                      </p:cBhvr>
                                    </p:animEffect>
                                  </p:childTnLst>
                                </p:cTn>
                              </p:par>
                              <p:par>
                                <p:cTn id="106" presetID="31" presetClass="entr" presetSubtype="0" fill="hold" grpId="0" nodeType="withEffect">
                                  <p:stCondLst>
                                    <p:cond delay="1600"/>
                                  </p:stCondLst>
                                  <p:childTnLst>
                                    <p:set>
                                      <p:cBhvr>
                                        <p:cTn id="107" dur="1" fill="hold">
                                          <p:stCondLst>
                                            <p:cond delay="0"/>
                                          </p:stCondLst>
                                        </p:cTn>
                                        <p:tgtEl>
                                          <p:spTgt spid="25"/>
                                        </p:tgtEl>
                                        <p:attrNameLst>
                                          <p:attrName>style.visibility</p:attrName>
                                        </p:attrNameLst>
                                      </p:cBhvr>
                                      <p:to>
                                        <p:strVal val="visible"/>
                                      </p:to>
                                    </p:set>
                                    <p:anim calcmode="lin" valueType="num">
                                      <p:cBhvr>
                                        <p:cTn id="108" dur="1000" fill="hold"/>
                                        <p:tgtEl>
                                          <p:spTgt spid="25"/>
                                        </p:tgtEl>
                                        <p:attrNameLst>
                                          <p:attrName>ppt_w</p:attrName>
                                        </p:attrNameLst>
                                      </p:cBhvr>
                                      <p:tavLst>
                                        <p:tav tm="0">
                                          <p:val>
                                            <p:fltVal val="0"/>
                                          </p:val>
                                        </p:tav>
                                        <p:tav tm="100000">
                                          <p:val>
                                            <p:strVal val="#ppt_w"/>
                                          </p:val>
                                        </p:tav>
                                      </p:tavLst>
                                    </p:anim>
                                    <p:anim calcmode="lin" valueType="num">
                                      <p:cBhvr>
                                        <p:cTn id="109" dur="1000" fill="hold"/>
                                        <p:tgtEl>
                                          <p:spTgt spid="25"/>
                                        </p:tgtEl>
                                        <p:attrNameLst>
                                          <p:attrName>ppt_h</p:attrName>
                                        </p:attrNameLst>
                                      </p:cBhvr>
                                      <p:tavLst>
                                        <p:tav tm="0">
                                          <p:val>
                                            <p:fltVal val="0"/>
                                          </p:val>
                                        </p:tav>
                                        <p:tav tm="100000">
                                          <p:val>
                                            <p:strVal val="#ppt_h"/>
                                          </p:val>
                                        </p:tav>
                                      </p:tavLst>
                                    </p:anim>
                                    <p:anim calcmode="lin" valueType="num">
                                      <p:cBhvr>
                                        <p:cTn id="110" dur="1000" fill="hold"/>
                                        <p:tgtEl>
                                          <p:spTgt spid="25"/>
                                        </p:tgtEl>
                                        <p:attrNameLst>
                                          <p:attrName>style.rotation</p:attrName>
                                        </p:attrNameLst>
                                      </p:cBhvr>
                                      <p:tavLst>
                                        <p:tav tm="0">
                                          <p:val>
                                            <p:fltVal val="90"/>
                                          </p:val>
                                        </p:tav>
                                        <p:tav tm="100000">
                                          <p:val>
                                            <p:fltVal val="0"/>
                                          </p:val>
                                        </p:tav>
                                      </p:tavLst>
                                    </p:anim>
                                    <p:animEffect transition="in" filter="fade">
                                      <p:cBhvr>
                                        <p:cTn id="111" dur="1000"/>
                                        <p:tgtEl>
                                          <p:spTgt spid="25"/>
                                        </p:tgtEl>
                                      </p:cBhvr>
                                    </p:animEffect>
                                  </p:childTnLst>
                                </p:cTn>
                              </p:par>
                              <p:par>
                                <p:cTn id="112" presetID="31" presetClass="entr" presetSubtype="0" fill="hold" grpId="0" nodeType="withEffect">
                                  <p:stCondLst>
                                    <p:cond delay="1700"/>
                                  </p:stCondLst>
                                  <p:childTnLst>
                                    <p:set>
                                      <p:cBhvr>
                                        <p:cTn id="113" dur="1" fill="hold">
                                          <p:stCondLst>
                                            <p:cond delay="0"/>
                                          </p:stCondLst>
                                        </p:cTn>
                                        <p:tgtEl>
                                          <p:spTgt spid="26"/>
                                        </p:tgtEl>
                                        <p:attrNameLst>
                                          <p:attrName>style.visibility</p:attrName>
                                        </p:attrNameLst>
                                      </p:cBhvr>
                                      <p:to>
                                        <p:strVal val="visible"/>
                                      </p:to>
                                    </p:set>
                                    <p:anim calcmode="lin" valueType="num">
                                      <p:cBhvr>
                                        <p:cTn id="114" dur="1000" fill="hold"/>
                                        <p:tgtEl>
                                          <p:spTgt spid="26"/>
                                        </p:tgtEl>
                                        <p:attrNameLst>
                                          <p:attrName>ppt_w</p:attrName>
                                        </p:attrNameLst>
                                      </p:cBhvr>
                                      <p:tavLst>
                                        <p:tav tm="0">
                                          <p:val>
                                            <p:fltVal val="0"/>
                                          </p:val>
                                        </p:tav>
                                        <p:tav tm="100000">
                                          <p:val>
                                            <p:strVal val="#ppt_w"/>
                                          </p:val>
                                        </p:tav>
                                      </p:tavLst>
                                    </p:anim>
                                    <p:anim calcmode="lin" valueType="num">
                                      <p:cBhvr>
                                        <p:cTn id="115" dur="1000" fill="hold"/>
                                        <p:tgtEl>
                                          <p:spTgt spid="26"/>
                                        </p:tgtEl>
                                        <p:attrNameLst>
                                          <p:attrName>ppt_h</p:attrName>
                                        </p:attrNameLst>
                                      </p:cBhvr>
                                      <p:tavLst>
                                        <p:tav tm="0">
                                          <p:val>
                                            <p:fltVal val="0"/>
                                          </p:val>
                                        </p:tav>
                                        <p:tav tm="100000">
                                          <p:val>
                                            <p:strVal val="#ppt_h"/>
                                          </p:val>
                                        </p:tav>
                                      </p:tavLst>
                                    </p:anim>
                                    <p:anim calcmode="lin" valueType="num">
                                      <p:cBhvr>
                                        <p:cTn id="116" dur="1000" fill="hold"/>
                                        <p:tgtEl>
                                          <p:spTgt spid="26"/>
                                        </p:tgtEl>
                                        <p:attrNameLst>
                                          <p:attrName>style.rotation</p:attrName>
                                        </p:attrNameLst>
                                      </p:cBhvr>
                                      <p:tavLst>
                                        <p:tav tm="0">
                                          <p:val>
                                            <p:fltVal val="90"/>
                                          </p:val>
                                        </p:tav>
                                        <p:tav tm="100000">
                                          <p:val>
                                            <p:fltVal val="0"/>
                                          </p:val>
                                        </p:tav>
                                      </p:tavLst>
                                    </p:anim>
                                    <p:animEffect transition="in" filter="fade">
                                      <p:cBhvr>
                                        <p:cTn id="117" dur="1000"/>
                                        <p:tgtEl>
                                          <p:spTgt spid="26"/>
                                        </p:tgtEl>
                                      </p:cBhvr>
                                    </p:animEffect>
                                  </p:childTnLst>
                                </p:cTn>
                              </p:par>
                              <p:par>
                                <p:cTn id="118" presetID="31" presetClass="entr" presetSubtype="0" fill="hold" grpId="0" nodeType="withEffect">
                                  <p:stCondLst>
                                    <p:cond delay="1800"/>
                                  </p:stCondLst>
                                  <p:childTnLst>
                                    <p:set>
                                      <p:cBhvr>
                                        <p:cTn id="119" dur="1" fill="hold">
                                          <p:stCondLst>
                                            <p:cond delay="0"/>
                                          </p:stCondLst>
                                        </p:cTn>
                                        <p:tgtEl>
                                          <p:spTgt spid="27"/>
                                        </p:tgtEl>
                                        <p:attrNameLst>
                                          <p:attrName>style.visibility</p:attrName>
                                        </p:attrNameLst>
                                      </p:cBhvr>
                                      <p:to>
                                        <p:strVal val="visible"/>
                                      </p:to>
                                    </p:set>
                                    <p:anim calcmode="lin" valueType="num">
                                      <p:cBhvr>
                                        <p:cTn id="120" dur="1000" fill="hold"/>
                                        <p:tgtEl>
                                          <p:spTgt spid="27"/>
                                        </p:tgtEl>
                                        <p:attrNameLst>
                                          <p:attrName>ppt_w</p:attrName>
                                        </p:attrNameLst>
                                      </p:cBhvr>
                                      <p:tavLst>
                                        <p:tav tm="0">
                                          <p:val>
                                            <p:fltVal val="0"/>
                                          </p:val>
                                        </p:tav>
                                        <p:tav tm="100000">
                                          <p:val>
                                            <p:strVal val="#ppt_w"/>
                                          </p:val>
                                        </p:tav>
                                      </p:tavLst>
                                    </p:anim>
                                    <p:anim calcmode="lin" valueType="num">
                                      <p:cBhvr>
                                        <p:cTn id="121" dur="1000" fill="hold"/>
                                        <p:tgtEl>
                                          <p:spTgt spid="27"/>
                                        </p:tgtEl>
                                        <p:attrNameLst>
                                          <p:attrName>ppt_h</p:attrName>
                                        </p:attrNameLst>
                                      </p:cBhvr>
                                      <p:tavLst>
                                        <p:tav tm="0">
                                          <p:val>
                                            <p:fltVal val="0"/>
                                          </p:val>
                                        </p:tav>
                                        <p:tav tm="100000">
                                          <p:val>
                                            <p:strVal val="#ppt_h"/>
                                          </p:val>
                                        </p:tav>
                                      </p:tavLst>
                                    </p:anim>
                                    <p:anim calcmode="lin" valueType="num">
                                      <p:cBhvr>
                                        <p:cTn id="122" dur="1000" fill="hold"/>
                                        <p:tgtEl>
                                          <p:spTgt spid="27"/>
                                        </p:tgtEl>
                                        <p:attrNameLst>
                                          <p:attrName>style.rotation</p:attrName>
                                        </p:attrNameLst>
                                      </p:cBhvr>
                                      <p:tavLst>
                                        <p:tav tm="0">
                                          <p:val>
                                            <p:fltVal val="90"/>
                                          </p:val>
                                        </p:tav>
                                        <p:tav tm="100000">
                                          <p:val>
                                            <p:fltVal val="0"/>
                                          </p:val>
                                        </p:tav>
                                      </p:tavLst>
                                    </p:anim>
                                    <p:animEffect transition="in" filter="fade">
                                      <p:cBhvr>
                                        <p:cTn id="123" dur="1000"/>
                                        <p:tgtEl>
                                          <p:spTgt spid="27"/>
                                        </p:tgtEl>
                                      </p:cBhvr>
                                    </p:animEffect>
                                  </p:childTnLst>
                                </p:cTn>
                              </p:par>
                              <p:par>
                                <p:cTn id="124" presetID="31" presetClass="entr" presetSubtype="0" fill="hold" grpId="0" nodeType="withEffect">
                                  <p:stCondLst>
                                    <p:cond delay="1900"/>
                                  </p:stCondLst>
                                  <p:childTnLst>
                                    <p:set>
                                      <p:cBhvr>
                                        <p:cTn id="125" dur="1" fill="hold">
                                          <p:stCondLst>
                                            <p:cond delay="0"/>
                                          </p:stCondLst>
                                        </p:cTn>
                                        <p:tgtEl>
                                          <p:spTgt spid="28"/>
                                        </p:tgtEl>
                                        <p:attrNameLst>
                                          <p:attrName>style.visibility</p:attrName>
                                        </p:attrNameLst>
                                      </p:cBhvr>
                                      <p:to>
                                        <p:strVal val="visible"/>
                                      </p:to>
                                    </p:set>
                                    <p:anim calcmode="lin" valueType="num">
                                      <p:cBhvr>
                                        <p:cTn id="126" dur="1000" fill="hold"/>
                                        <p:tgtEl>
                                          <p:spTgt spid="28"/>
                                        </p:tgtEl>
                                        <p:attrNameLst>
                                          <p:attrName>ppt_w</p:attrName>
                                        </p:attrNameLst>
                                      </p:cBhvr>
                                      <p:tavLst>
                                        <p:tav tm="0">
                                          <p:val>
                                            <p:fltVal val="0"/>
                                          </p:val>
                                        </p:tav>
                                        <p:tav tm="100000">
                                          <p:val>
                                            <p:strVal val="#ppt_w"/>
                                          </p:val>
                                        </p:tav>
                                      </p:tavLst>
                                    </p:anim>
                                    <p:anim calcmode="lin" valueType="num">
                                      <p:cBhvr>
                                        <p:cTn id="127" dur="1000" fill="hold"/>
                                        <p:tgtEl>
                                          <p:spTgt spid="28"/>
                                        </p:tgtEl>
                                        <p:attrNameLst>
                                          <p:attrName>ppt_h</p:attrName>
                                        </p:attrNameLst>
                                      </p:cBhvr>
                                      <p:tavLst>
                                        <p:tav tm="0">
                                          <p:val>
                                            <p:fltVal val="0"/>
                                          </p:val>
                                        </p:tav>
                                        <p:tav tm="100000">
                                          <p:val>
                                            <p:strVal val="#ppt_h"/>
                                          </p:val>
                                        </p:tav>
                                      </p:tavLst>
                                    </p:anim>
                                    <p:anim calcmode="lin" valueType="num">
                                      <p:cBhvr>
                                        <p:cTn id="128" dur="1000" fill="hold"/>
                                        <p:tgtEl>
                                          <p:spTgt spid="28"/>
                                        </p:tgtEl>
                                        <p:attrNameLst>
                                          <p:attrName>style.rotation</p:attrName>
                                        </p:attrNameLst>
                                      </p:cBhvr>
                                      <p:tavLst>
                                        <p:tav tm="0">
                                          <p:val>
                                            <p:fltVal val="90"/>
                                          </p:val>
                                        </p:tav>
                                        <p:tav tm="100000">
                                          <p:val>
                                            <p:fltVal val="0"/>
                                          </p:val>
                                        </p:tav>
                                      </p:tavLst>
                                    </p:anim>
                                    <p:animEffect transition="in" filter="fade">
                                      <p:cBhvr>
                                        <p:cTn id="129" dur="1000"/>
                                        <p:tgtEl>
                                          <p:spTgt spid="28"/>
                                        </p:tgtEl>
                                      </p:cBhvr>
                                    </p:animEffect>
                                  </p:childTnLst>
                                </p:cTn>
                              </p:par>
                              <p:par>
                                <p:cTn id="130" presetID="31" presetClass="entr" presetSubtype="0" fill="hold" grpId="0" nodeType="withEffect">
                                  <p:stCondLst>
                                    <p:cond delay="2000"/>
                                  </p:stCondLst>
                                  <p:childTnLst>
                                    <p:set>
                                      <p:cBhvr>
                                        <p:cTn id="131" dur="1" fill="hold">
                                          <p:stCondLst>
                                            <p:cond delay="0"/>
                                          </p:stCondLst>
                                        </p:cTn>
                                        <p:tgtEl>
                                          <p:spTgt spid="29"/>
                                        </p:tgtEl>
                                        <p:attrNameLst>
                                          <p:attrName>style.visibility</p:attrName>
                                        </p:attrNameLst>
                                      </p:cBhvr>
                                      <p:to>
                                        <p:strVal val="visible"/>
                                      </p:to>
                                    </p:set>
                                    <p:anim calcmode="lin" valueType="num">
                                      <p:cBhvr>
                                        <p:cTn id="132" dur="1000" fill="hold"/>
                                        <p:tgtEl>
                                          <p:spTgt spid="29"/>
                                        </p:tgtEl>
                                        <p:attrNameLst>
                                          <p:attrName>ppt_w</p:attrName>
                                        </p:attrNameLst>
                                      </p:cBhvr>
                                      <p:tavLst>
                                        <p:tav tm="0">
                                          <p:val>
                                            <p:fltVal val="0"/>
                                          </p:val>
                                        </p:tav>
                                        <p:tav tm="100000">
                                          <p:val>
                                            <p:strVal val="#ppt_w"/>
                                          </p:val>
                                        </p:tav>
                                      </p:tavLst>
                                    </p:anim>
                                    <p:anim calcmode="lin" valueType="num">
                                      <p:cBhvr>
                                        <p:cTn id="133" dur="1000" fill="hold"/>
                                        <p:tgtEl>
                                          <p:spTgt spid="29"/>
                                        </p:tgtEl>
                                        <p:attrNameLst>
                                          <p:attrName>ppt_h</p:attrName>
                                        </p:attrNameLst>
                                      </p:cBhvr>
                                      <p:tavLst>
                                        <p:tav tm="0">
                                          <p:val>
                                            <p:fltVal val="0"/>
                                          </p:val>
                                        </p:tav>
                                        <p:tav tm="100000">
                                          <p:val>
                                            <p:strVal val="#ppt_h"/>
                                          </p:val>
                                        </p:tav>
                                      </p:tavLst>
                                    </p:anim>
                                    <p:anim calcmode="lin" valueType="num">
                                      <p:cBhvr>
                                        <p:cTn id="134" dur="1000" fill="hold"/>
                                        <p:tgtEl>
                                          <p:spTgt spid="29"/>
                                        </p:tgtEl>
                                        <p:attrNameLst>
                                          <p:attrName>style.rotation</p:attrName>
                                        </p:attrNameLst>
                                      </p:cBhvr>
                                      <p:tavLst>
                                        <p:tav tm="0">
                                          <p:val>
                                            <p:fltVal val="90"/>
                                          </p:val>
                                        </p:tav>
                                        <p:tav tm="100000">
                                          <p:val>
                                            <p:fltVal val="0"/>
                                          </p:val>
                                        </p:tav>
                                      </p:tavLst>
                                    </p:anim>
                                    <p:animEffect transition="in" filter="fade">
                                      <p:cBhvr>
                                        <p:cTn id="135" dur="1000"/>
                                        <p:tgtEl>
                                          <p:spTgt spid="29"/>
                                        </p:tgtEl>
                                      </p:cBhvr>
                                    </p:animEffect>
                                  </p:childTnLst>
                                </p:cTn>
                              </p:par>
                              <p:par>
                                <p:cTn id="136" presetID="31" presetClass="entr" presetSubtype="0" fill="hold" grpId="0" nodeType="withEffect">
                                  <p:stCondLst>
                                    <p:cond delay="2100"/>
                                  </p:stCondLst>
                                  <p:childTnLst>
                                    <p:set>
                                      <p:cBhvr>
                                        <p:cTn id="137" dur="1" fill="hold">
                                          <p:stCondLst>
                                            <p:cond delay="0"/>
                                          </p:stCondLst>
                                        </p:cTn>
                                        <p:tgtEl>
                                          <p:spTgt spid="30"/>
                                        </p:tgtEl>
                                        <p:attrNameLst>
                                          <p:attrName>style.visibility</p:attrName>
                                        </p:attrNameLst>
                                      </p:cBhvr>
                                      <p:to>
                                        <p:strVal val="visible"/>
                                      </p:to>
                                    </p:set>
                                    <p:anim calcmode="lin" valueType="num">
                                      <p:cBhvr>
                                        <p:cTn id="138" dur="1000" fill="hold"/>
                                        <p:tgtEl>
                                          <p:spTgt spid="30"/>
                                        </p:tgtEl>
                                        <p:attrNameLst>
                                          <p:attrName>ppt_w</p:attrName>
                                        </p:attrNameLst>
                                      </p:cBhvr>
                                      <p:tavLst>
                                        <p:tav tm="0">
                                          <p:val>
                                            <p:fltVal val="0"/>
                                          </p:val>
                                        </p:tav>
                                        <p:tav tm="100000">
                                          <p:val>
                                            <p:strVal val="#ppt_w"/>
                                          </p:val>
                                        </p:tav>
                                      </p:tavLst>
                                    </p:anim>
                                    <p:anim calcmode="lin" valueType="num">
                                      <p:cBhvr>
                                        <p:cTn id="139" dur="1000" fill="hold"/>
                                        <p:tgtEl>
                                          <p:spTgt spid="30"/>
                                        </p:tgtEl>
                                        <p:attrNameLst>
                                          <p:attrName>ppt_h</p:attrName>
                                        </p:attrNameLst>
                                      </p:cBhvr>
                                      <p:tavLst>
                                        <p:tav tm="0">
                                          <p:val>
                                            <p:fltVal val="0"/>
                                          </p:val>
                                        </p:tav>
                                        <p:tav tm="100000">
                                          <p:val>
                                            <p:strVal val="#ppt_h"/>
                                          </p:val>
                                        </p:tav>
                                      </p:tavLst>
                                    </p:anim>
                                    <p:anim calcmode="lin" valueType="num">
                                      <p:cBhvr>
                                        <p:cTn id="140" dur="1000" fill="hold"/>
                                        <p:tgtEl>
                                          <p:spTgt spid="30"/>
                                        </p:tgtEl>
                                        <p:attrNameLst>
                                          <p:attrName>style.rotation</p:attrName>
                                        </p:attrNameLst>
                                      </p:cBhvr>
                                      <p:tavLst>
                                        <p:tav tm="0">
                                          <p:val>
                                            <p:fltVal val="90"/>
                                          </p:val>
                                        </p:tav>
                                        <p:tav tm="100000">
                                          <p:val>
                                            <p:fltVal val="0"/>
                                          </p:val>
                                        </p:tav>
                                      </p:tavLst>
                                    </p:anim>
                                    <p:animEffect transition="in" filter="fade">
                                      <p:cBhvr>
                                        <p:cTn id="141" dur="1000"/>
                                        <p:tgtEl>
                                          <p:spTgt spid="30"/>
                                        </p:tgtEl>
                                      </p:cBhvr>
                                    </p:animEffect>
                                  </p:childTnLst>
                                </p:cTn>
                              </p:par>
                              <p:par>
                                <p:cTn id="142" presetID="31" presetClass="entr" presetSubtype="0" fill="hold" grpId="0" nodeType="withEffect">
                                  <p:stCondLst>
                                    <p:cond delay="2200"/>
                                  </p:stCondLst>
                                  <p:childTnLst>
                                    <p:set>
                                      <p:cBhvr>
                                        <p:cTn id="143" dur="1" fill="hold">
                                          <p:stCondLst>
                                            <p:cond delay="0"/>
                                          </p:stCondLst>
                                        </p:cTn>
                                        <p:tgtEl>
                                          <p:spTgt spid="7"/>
                                        </p:tgtEl>
                                        <p:attrNameLst>
                                          <p:attrName>style.visibility</p:attrName>
                                        </p:attrNameLst>
                                      </p:cBhvr>
                                      <p:to>
                                        <p:strVal val="visible"/>
                                      </p:to>
                                    </p:set>
                                    <p:anim calcmode="lin" valueType="num">
                                      <p:cBhvr>
                                        <p:cTn id="144" dur="1000" fill="hold"/>
                                        <p:tgtEl>
                                          <p:spTgt spid="7"/>
                                        </p:tgtEl>
                                        <p:attrNameLst>
                                          <p:attrName>ppt_w</p:attrName>
                                        </p:attrNameLst>
                                      </p:cBhvr>
                                      <p:tavLst>
                                        <p:tav tm="0">
                                          <p:val>
                                            <p:fltVal val="0"/>
                                          </p:val>
                                        </p:tav>
                                        <p:tav tm="100000">
                                          <p:val>
                                            <p:strVal val="#ppt_w"/>
                                          </p:val>
                                        </p:tav>
                                      </p:tavLst>
                                    </p:anim>
                                    <p:anim calcmode="lin" valueType="num">
                                      <p:cBhvr>
                                        <p:cTn id="145" dur="1000" fill="hold"/>
                                        <p:tgtEl>
                                          <p:spTgt spid="7"/>
                                        </p:tgtEl>
                                        <p:attrNameLst>
                                          <p:attrName>ppt_h</p:attrName>
                                        </p:attrNameLst>
                                      </p:cBhvr>
                                      <p:tavLst>
                                        <p:tav tm="0">
                                          <p:val>
                                            <p:fltVal val="0"/>
                                          </p:val>
                                        </p:tav>
                                        <p:tav tm="100000">
                                          <p:val>
                                            <p:strVal val="#ppt_h"/>
                                          </p:val>
                                        </p:tav>
                                      </p:tavLst>
                                    </p:anim>
                                    <p:anim calcmode="lin" valueType="num">
                                      <p:cBhvr>
                                        <p:cTn id="146" dur="1000" fill="hold"/>
                                        <p:tgtEl>
                                          <p:spTgt spid="7"/>
                                        </p:tgtEl>
                                        <p:attrNameLst>
                                          <p:attrName>style.rotation</p:attrName>
                                        </p:attrNameLst>
                                      </p:cBhvr>
                                      <p:tavLst>
                                        <p:tav tm="0">
                                          <p:val>
                                            <p:fltVal val="90"/>
                                          </p:val>
                                        </p:tav>
                                        <p:tav tm="100000">
                                          <p:val>
                                            <p:fltVal val="0"/>
                                          </p:val>
                                        </p:tav>
                                      </p:tavLst>
                                    </p:anim>
                                    <p:animEffect transition="in" filter="fade">
                                      <p:cBhvr>
                                        <p:cTn id="147" dur="1000"/>
                                        <p:tgtEl>
                                          <p:spTgt spid="7"/>
                                        </p:tgtEl>
                                      </p:cBhvr>
                                    </p:animEffect>
                                  </p:childTnLst>
                                </p:cTn>
                              </p:par>
                              <p:par>
                                <p:cTn id="148" presetID="10" presetClass="entr" presetSubtype="0" fill="hold" grpId="0" nodeType="withEffect">
                                  <p:stCondLst>
                                    <p:cond delay="2200"/>
                                  </p:stCondLst>
                                  <p:childTnLst>
                                    <p:set>
                                      <p:cBhvr>
                                        <p:cTn id="149" dur="1" fill="hold">
                                          <p:stCondLst>
                                            <p:cond delay="0"/>
                                          </p:stCondLst>
                                        </p:cTn>
                                        <p:tgtEl>
                                          <p:spTgt spid="111"/>
                                        </p:tgtEl>
                                        <p:attrNameLst>
                                          <p:attrName>style.visibility</p:attrName>
                                        </p:attrNameLst>
                                      </p:cBhvr>
                                      <p:to>
                                        <p:strVal val="visible"/>
                                      </p:to>
                                    </p:set>
                                    <p:animEffect transition="in" filter="fade">
                                      <p:cBhvr>
                                        <p:cTn id="150" dur="500"/>
                                        <p:tgtEl>
                                          <p:spTgt spid="111"/>
                                        </p:tgtEl>
                                      </p:cBhvr>
                                    </p:animEffect>
                                  </p:childTnLst>
                                </p:cTn>
                              </p:par>
                              <p:par>
                                <p:cTn id="151" presetID="10" presetClass="entr" presetSubtype="0" fill="hold" grpId="0" nodeType="withEffect">
                                  <p:stCondLst>
                                    <p:cond delay="2200"/>
                                  </p:stCondLst>
                                  <p:childTnLst>
                                    <p:set>
                                      <p:cBhvr>
                                        <p:cTn id="152" dur="1" fill="hold">
                                          <p:stCondLst>
                                            <p:cond delay="0"/>
                                          </p:stCondLst>
                                        </p:cTn>
                                        <p:tgtEl>
                                          <p:spTgt spid="113"/>
                                        </p:tgtEl>
                                        <p:attrNameLst>
                                          <p:attrName>style.visibility</p:attrName>
                                        </p:attrNameLst>
                                      </p:cBhvr>
                                      <p:to>
                                        <p:strVal val="visible"/>
                                      </p:to>
                                    </p:set>
                                    <p:animEffect transition="in" filter="fade">
                                      <p:cBhvr>
                                        <p:cTn id="153" dur="500"/>
                                        <p:tgtEl>
                                          <p:spTgt spid="113"/>
                                        </p:tgtEl>
                                      </p:cBhvr>
                                    </p:animEffect>
                                  </p:childTnLst>
                                </p:cTn>
                              </p:par>
                              <p:par>
                                <p:cTn id="154" presetID="31" presetClass="entr" presetSubtype="0" fill="hold" grpId="0" nodeType="withEffect">
                                  <p:stCondLst>
                                    <p:cond delay="2300"/>
                                  </p:stCondLst>
                                  <p:childTnLst>
                                    <p:set>
                                      <p:cBhvr>
                                        <p:cTn id="155" dur="1" fill="hold">
                                          <p:stCondLst>
                                            <p:cond delay="0"/>
                                          </p:stCondLst>
                                        </p:cTn>
                                        <p:tgtEl>
                                          <p:spTgt spid="33"/>
                                        </p:tgtEl>
                                        <p:attrNameLst>
                                          <p:attrName>style.visibility</p:attrName>
                                        </p:attrNameLst>
                                      </p:cBhvr>
                                      <p:to>
                                        <p:strVal val="visible"/>
                                      </p:to>
                                    </p:set>
                                    <p:anim calcmode="lin" valueType="num">
                                      <p:cBhvr>
                                        <p:cTn id="156" dur="1000" fill="hold"/>
                                        <p:tgtEl>
                                          <p:spTgt spid="33"/>
                                        </p:tgtEl>
                                        <p:attrNameLst>
                                          <p:attrName>ppt_w</p:attrName>
                                        </p:attrNameLst>
                                      </p:cBhvr>
                                      <p:tavLst>
                                        <p:tav tm="0">
                                          <p:val>
                                            <p:fltVal val="0"/>
                                          </p:val>
                                        </p:tav>
                                        <p:tav tm="100000">
                                          <p:val>
                                            <p:strVal val="#ppt_w"/>
                                          </p:val>
                                        </p:tav>
                                      </p:tavLst>
                                    </p:anim>
                                    <p:anim calcmode="lin" valueType="num">
                                      <p:cBhvr>
                                        <p:cTn id="157" dur="1000" fill="hold"/>
                                        <p:tgtEl>
                                          <p:spTgt spid="33"/>
                                        </p:tgtEl>
                                        <p:attrNameLst>
                                          <p:attrName>ppt_h</p:attrName>
                                        </p:attrNameLst>
                                      </p:cBhvr>
                                      <p:tavLst>
                                        <p:tav tm="0">
                                          <p:val>
                                            <p:fltVal val="0"/>
                                          </p:val>
                                        </p:tav>
                                        <p:tav tm="100000">
                                          <p:val>
                                            <p:strVal val="#ppt_h"/>
                                          </p:val>
                                        </p:tav>
                                      </p:tavLst>
                                    </p:anim>
                                    <p:anim calcmode="lin" valueType="num">
                                      <p:cBhvr>
                                        <p:cTn id="158" dur="1000" fill="hold"/>
                                        <p:tgtEl>
                                          <p:spTgt spid="33"/>
                                        </p:tgtEl>
                                        <p:attrNameLst>
                                          <p:attrName>style.rotation</p:attrName>
                                        </p:attrNameLst>
                                      </p:cBhvr>
                                      <p:tavLst>
                                        <p:tav tm="0">
                                          <p:val>
                                            <p:fltVal val="90"/>
                                          </p:val>
                                        </p:tav>
                                        <p:tav tm="100000">
                                          <p:val>
                                            <p:fltVal val="0"/>
                                          </p:val>
                                        </p:tav>
                                      </p:tavLst>
                                    </p:anim>
                                    <p:animEffect transition="in" filter="fade">
                                      <p:cBhvr>
                                        <p:cTn id="159" dur="1000"/>
                                        <p:tgtEl>
                                          <p:spTgt spid="33"/>
                                        </p:tgtEl>
                                      </p:cBhvr>
                                    </p:animEffect>
                                  </p:childTnLst>
                                </p:cTn>
                              </p:par>
                              <p:par>
                                <p:cTn id="160" presetID="31" presetClass="entr" presetSubtype="0" fill="hold" grpId="0" nodeType="withEffect">
                                  <p:stCondLst>
                                    <p:cond delay="2400"/>
                                  </p:stCondLst>
                                  <p:childTnLst>
                                    <p:set>
                                      <p:cBhvr>
                                        <p:cTn id="161" dur="1" fill="hold">
                                          <p:stCondLst>
                                            <p:cond delay="0"/>
                                          </p:stCondLst>
                                        </p:cTn>
                                        <p:tgtEl>
                                          <p:spTgt spid="34"/>
                                        </p:tgtEl>
                                        <p:attrNameLst>
                                          <p:attrName>style.visibility</p:attrName>
                                        </p:attrNameLst>
                                      </p:cBhvr>
                                      <p:to>
                                        <p:strVal val="visible"/>
                                      </p:to>
                                    </p:set>
                                    <p:anim calcmode="lin" valueType="num">
                                      <p:cBhvr>
                                        <p:cTn id="162" dur="1000" fill="hold"/>
                                        <p:tgtEl>
                                          <p:spTgt spid="34"/>
                                        </p:tgtEl>
                                        <p:attrNameLst>
                                          <p:attrName>ppt_w</p:attrName>
                                        </p:attrNameLst>
                                      </p:cBhvr>
                                      <p:tavLst>
                                        <p:tav tm="0">
                                          <p:val>
                                            <p:fltVal val="0"/>
                                          </p:val>
                                        </p:tav>
                                        <p:tav tm="100000">
                                          <p:val>
                                            <p:strVal val="#ppt_w"/>
                                          </p:val>
                                        </p:tav>
                                      </p:tavLst>
                                    </p:anim>
                                    <p:anim calcmode="lin" valueType="num">
                                      <p:cBhvr>
                                        <p:cTn id="163" dur="1000" fill="hold"/>
                                        <p:tgtEl>
                                          <p:spTgt spid="34"/>
                                        </p:tgtEl>
                                        <p:attrNameLst>
                                          <p:attrName>ppt_h</p:attrName>
                                        </p:attrNameLst>
                                      </p:cBhvr>
                                      <p:tavLst>
                                        <p:tav tm="0">
                                          <p:val>
                                            <p:fltVal val="0"/>
                                          </p:val>
                                        </p:tav>
                                        <p:tav tm="100000">
                                          <p:val>
                                            <p:strVal val="#ppt_h"/>
                                          </p:val>
                                        </p:tav>
                                      </p:tavLst>
                                    </p:anim>
                                    <p:anim calcmode="lin" valueType="num">
                                      <p:cBhvr>
                                        <p:cTn id="164" dur="1000" fill="hold"/>
                                        <p:tgtEl>
                                          <p:spTgt spid="34"/>
                                        </p:tgtEl>
                                        <p:attrNameLst>
                                          <p:attrName>style.rotation</p:attrName>
                                        </p:attrNameLst>
                                      </p:cBhvr>
                                      <p:tavLst>
                                        <p:tav tm="0">
                                          <p:val>
                                            <p:fltVal val="90"/>
                                          </p:val>
                                        </p:tav>
                                        <p:tav tm="100000">
                                          <p:val>
                                            <p:fltVal val="0"/>
                                          </p:val>
                                        </p:tav>
                                      </p:tavLst>
                                    </p:anim>
                                    <p:animEffect transition="in" filter="fade">
                                      <p:cBhvr>
                                        <p:cTn id="165" dur="1000"/>
                                        <p:tgtEl>
                                          <p:spTgt spid="34"/>
                                        </p:tgtEl>
                                      </p:cBhvr>
                                    </p:animEffect>
                                  </p:childTnLst>
                                </p:cTn>
                              </p:par>
                              <p:par>
                                <p:cTn id="166" presetID="31" presetClass="entr" presetSubtype="0" fill="hold" grpId="0" nodeType="withEffect">
                                  <p:stCondLst>
                                    <p:cond delay="2500"/>
                                  </p:stCondLst>
                                  <p:childTnLst>
                                    <p:set>
                                      <p:cBhvr>
                                        <p:cTn id="167" dur="1" fill="hold">
                                          <p:stCondLst>
                                            <p:cond delay="0"/>
                                          </p:stCondLst>
                                        </p:cTn>
                                        <p:tgtEl>
                                          <p:spTgt spid="35"/>
                                        </p:tgtEl>
                                        <p:attrNameLst>
                                          <p:attrName>style.visibility</p:attrName>
                                        </p:attrNameLst>
                                      </p:cBhvr>
                                      <p:to>
                                        <p:strVal val="visible"/>
                                      </p:to>
                                    </p:set>
                                    <p:anim calcmode="lin" valueType="num">
                                      <p:cBhvr>
                                        <p:cTn id="168" dur="1000" fill="hold"/>
                                        <p:tgtEl>
                                          <p:spTgt spid="35"/>
                                        </p:tgtEl>
                                        <p:attrNameLst>
                                          <p:attrName>ppt_w</p:attrName>
                                        </p:attrNameLst>
                                      </p:cBhvr>
                                      <p:tavLst>
                                        <p:tav tm="0">
                                          <p:val>
                                            <p:fltVal val="0"/>
                                          </p:val>
                                        </p:tav>
                                        <p:tav tm="100000">
                                          <p:val>
                                            <p:strVal val="#ppt_w"/>
                                          </p:val>
                                        </p:tav>
                                      </p:tavLst>
                                    </p:anim>
                                    <p:anim calcmode="lin" valueType="num">
                                      <p:cBhvr>
                                        <p:cTn id="169" dur="1000" fill="hold"/>
                                        <p:tgtEl>
                                          <p:spTgt spid="35"/>
                                        </p:tgtEl>
                                        <p:attrNameLst>
                                          <p:attrName>ppt_h</p:attrName>
                                        </p:attrNameLst>
                                      </p:cBhvr>
                                      <p:tavLst>
                                        <p:tav tm="0">
                                          <p:val>
                                            <p:fltVal val="0"/>
                                          </p:val>
                                        </p:tav>
                                        <p:tav tm="100000">
                                          <p:val>
                                            <p:strVal val="#ppt_h"/>
                                          </p:val>
                                        </p:tav>
                                      </p:tavLst>
                                    </p:anim>
                                    <p:anim calcmode="lin" valueType="num">
                                      <p:cBhvr>
                                        <p:cTn id="170" dur="1000" fill="hold"/>
                                        <p:tgtEl>
                                          <p:spTgt spid="35"/>
                                        </p:tgtEl>
                                        <p:attrNameLst>
                                          <p:attrName>style.rotation</p:attrName>
                                        </p:attrNameLst>
                                      </p:cBhvr>
                                      <p:tavLst>
                                        <p:tav tm="0">
                                          <p:val>
                                            <p:fltVal val="90"/>
                                          </p:val>
                                        </p:tav>
                                        <p:tav tm="100000">
                                          <p:val>
                                            <p:fltVal val="0"/>
                                          </p:val>
                                        </p:tav>
                                      </p:tavLst>
                                    </p:anim>
                                    <p:animEffect transition="in" filter="fade">
                                      <p:cBhvr>
                                        <p:cTn id="171" dur="1000"/>
                                        <p:tgtEl>
                                          <p:spTgt spid="35"/>
                                        </p:tgtEl>
                                      </p:cBhvr>
                                    </p:animEffect>
                                  </p:childTnLst>
                                </p:cTn>
                              </p:par>
                              <p:par>
                                <p:cTn id="172" presetID="31" presetClass="entr" presetSubtype="0" fill="hold" grpId="0" nodeType="withEffect">
                                  <p:stCondLst>
                                    <p:cond delay="2600"/>
                                  </p:stCondLst>
                                  <p:childTnLst>
                                    <p:set>
                                      <p:cBhvr>
                                        <p:cTn id="173" dur="1" fill="hold">
                                          <p:stCondLst>
                                            <p:cond delay="0"/>
                                          </p:stCondLst>
                                        </p:cTn>
                                        <p:tgtEl>
                                          <p:spTgt spid="36"/>
                                        </p:tgtEl>
                                        <p:attrNameLst>
                                          <p:attrName>style.visibility</p:attrName>
                                        </p:attrNameLst>
                                      </p:cBhvr>
                                      <p:to>
                                        <p:strVal val="visible"/>
                                      </p:to>
                                    </p:set>
                                    <p:anim calcmode="lin" valueType="num">
                                      <p:cBhvr>
                                        <p:cTn id="174" dur="1000" fill="hold"/>
                                        <p:tgtEl>
                                          <p:spTgt spid="36"/>
                                        </p:tgtEl>
                                        <p:attrNameLst>
                                          <p:attrName>ppt_w</p:attrName>
                                        </p:attrNameLst>
                                      </p:cBhvr>
                                      <p:tavLst>
                                        <p:tav tm="0">
                                          <p:val>
                                            <p:fltVal val="0"/>
                                          </p:val>
                                        </p:tav>
                                        <p:tav tm="100000">
                                          <p:val>
                                            <p:strVal val="#ppt_w"/>
                                          </p:val>
                                        </p:tav>
                                      </p:tavLst>
                                    </p:anim>
                                    <p:anim calcmode="lin" valueType="num">
                                      <p:cBhvr>
                                        <p:cTn id="175" dur="1000" fill="hold"/>
                                        <p:tgtEl>
                                          <p:spTgt spid="36"/>
                                        </p:tgtEl>
                                        <p:attrNameLst>
                                          <p:attrName>ppt_h</p:attrName>
                                        </p:attrNameLst>
                                      </p:cBhvr>
                                      <p:tavLst>
                                        <p:tav tm="0">
                                          <p:val>
                                            <p:fltVal val="0"/>
                                          </p:val>
                                        </p:tav>
                                        <p:tav tm="100000">
                                          <p:val>
                                            <p:strVal val="#ppt_h"/>
                                          </p:val>
                                        </p:tav>
                                      </p:tavLst>
                                    </p:anim>
                                    <p:anim calcmode="lin" valueType="num">
                                      <p:cBhvr>
                                        <p:cTn id="176" dur="1000" fill="hold"/>
                                        <p:tgtEl>
                                          <p:spTgt spid="36"/>
                                        </p:tgtEl>
                                        <p:attrNameLst>
                                          <p:attrName>style.rotation</p:attrName>
                                        </p:attrNameLst>
                                      </p:cBhvr>
                                      <p:tavLst>
                                        <p:tav tm="0">
                                          <p:val>
                                            <p:fltVal val="90"/>
                                          </p:val>
                                        </p:tav>
                                        <p:tav tm="100000">
                                          <p:val>
                                            <p:fltVal val="0"/>
                                          </p:val>
                                        </p:tav>
                                      </p:tavLst>
                                    </p:anim>
                                    <p:animEffect transition="in" filter="fade">
                                      <p:cBhvr>
                                        <p:cTn id="177" dur="1000"/>
                                        <p:tgtEl>
                                          <p:spTgt spid="36"/>
                                        </p:tgtEl>
                                      </p:cBhvr>
                                    </p:animEffect>
                                  </p:childTnLst>
                                </p:cTn>
                              </p:par>
                              <p:par>
                                <p:cTn id="178" presetID="31" presetClass="entr" presetSubtype="0" fill="hold" grpId="0" nodeType="withEffect">
                                  <p:stCondLst>
                                    <p:cond delay="2700"/>
                                  </p:stCondLst>
                                  <p:childTnLst>
                                    <p:set>
                                      <p:cBhvr>
                                        <p:cTn id="179" dur="1" fill="hold">
                                          <p:stCondLst>
                                            <p:cond delay="0"/>
                                          </p:stCondLst>
                                        </p:cTn>
                                        <p:tgtEl>
                                          <p:spTgt spid="37"/>
                                        </p:tgtEl>
                                        <p:attrNameLst>
                                          <p:attrName>style.visibility</p:attrName>
                                        </p:attrNameLst>
                                      </p:cBhvr>
                                      <p:to>
                                        <p:strVal val="visible"/>
                                      </p:to>
                                    </p:set>
                                    <p:anim calcmode="lin" valueType="num">
                                      <p:cBhvr>
                                        <p:cTn id="180" dur="1000" fill="hold"/>
                                        <p:tgtEl>
                                          <p:spTgt spid="37"/>
                                        </p:tgtEl>
                                        <p:attrNameLst>
                                          <p:attrName>ppt_w</p:attrName>
                                        </p:attrNameLst>
                                      </p:cBhvr>
                                      <p:tavLst>
                                        <p:tav tm="0">
                                          <p:val>
                                            <p:fltVal val="0"/>
                                          </p:val>
                                        </p:tav>
                                        <p:tav tm="100000">
                                          <p:val>
                                            <p:strVal val="#ppt_w"/>
                                          </p:val>
                                        </p:tav>
                                      </p:tavLst>
                                    </p:anim>
                                    <p:anim calcmode="lin" valueType="num">
                                      <p:cBhvr>
                                        <p:cTn id="181" dur="1000" fill="hold"/>
                                        <p:tgtEl>
                                          <p:spTgt spid="37"/>
                                        </p:tgtEl>
                                        <p:attrNameLst>
                                          <p:attrName>ppt_h</p:attrName>
                                        </p:attrNameLst>
                                      </p:cBhvr>
                                      <p:tavLst>
                                        <p:tav tm="0">
                                          <p:val>
                                            <p:fltVal val="0"/>
                                          </p:val>
                                        </p:tav>
                                        <p:tav tm="100000">
                                          <p:val>
                                            <p:strVal val="#ppt_h"/>
                                          </p:val>
                                        </p:tav>
                                      </p:tavLst>
                                    </p:anim>
                                    <p:anim calcmode="lin" valueType="num">
                                      <p:cBhvr>
                                        <p:cTn id="182" dur="1000" fill="hold"/>
                                        <p:tgtEl>
                                          <p:spTgt spid="37"/>
                                        </p:tgtEl>
                                        <p:attrNameLst>
                                          <p:attrName>style.rotation</p:attrName>
                                        </p:attrNameLst>
                                      </p:cBhvr>
                                      <p:tavLst>
                                        <p:tav tm="0">
                                          <p:val>
                                            <p:fltVal val="90"/>
                                          </p:val>
                                        </p:tav>
                                        <p:tav tm="100000">
                                          <p:val>
                                            <p:fltVal val="0"/>
                                          </p:val>
                                        </p:tav>
                                      </p:tavLst>
                                    </p:anim>
                                    <p:animEffect transition="in" filter="fade">
                                      <p:cBhvr>
                                        <p:cTn id="183" dur="1000"/>
                                        <p:tgtEl>
                                          <p:spTgt spid="37"/>
                                        </p:tgtEl>
                                      </p:cBhvr>
                                    </p:animEffect>
                                  </p:childTnLst>
                                </p:cTn>
                              </p:par>
                              <p:par>
                                <p:cTn id="184" presetID="31" presetClass="entr" presetSubtype="0" fill="hold" grpId="0" nodeType="withEffect">
                                  <p:stCondLst>
                                    <p:cond delay="2800"/>
                                  </p:stCondLst>
                                  <p:childTnLst>
                                    <p:set>
                                      <p:cBhvr>
                                        <p:cTn id="185" dur="1" fill="hold">
                                          <p:stCondLst>
                                            <p:cond delay="0"/>
                                          </p:stCondLst>
                                        </p:cTn>
                                        <p:tgtEl>
                                          <p:spTgt spid="38"/>
                                        </p:tgtEl>
                                        <p:attrNameLst>
                                          <p:attrName>style.visibility</p:attrName>
                                        </p:attrNameLst>
                                      </p:cBhvr>
                                      <p:to>
                                        <p:strVal val="visible"/>
                                      </p:to>
                                    </p:set>
                                    <p:anim calcmode="lin" valueType="num">
                                      <p:cBhvr>
                                        <p:cTn id="186" dur="1000" fill="hold"/>
                                        <p:tgtEl>
                                          <p:spTgt spid="38"/>
                                        </p:tgtEl>
                                        <p:attrNameLst>
                                          <p:attrName>ppt_w</p:attrName>
                                        </p:attrNameLst>
                                      </p:cBhvr>
                                      <p:tavLst>
                                        <p:tav tm="0">
                                          <p:val>
                                            <p:fltVal val="0"/>
                                          </p:val>
                                        </p:tav>
                                        <p:tav tm="100000">
                                          <p:val>
                                            <p:strVal val="#ppt_w"/>
                                          </p:val>
                                        </p:tav>
                                      </p:tavLst>
                                    </p:anim>
                                    <p:anim calcmode="lin" valueType="num">
                                      <p:cBhvr>
                                        <p:cTn id="187" dur="1000" fill="hold"/>
                                        <p:tgtEl>
                                          <p:spTgt spid="38"/>
                                        </p:tgtEl>
                                        <p:attrNameLst>
                                          <p:attrName>ppt_h</p:attrName>
                                        </p:attrNameLst>
                                      </p:cBhvr>
                                      <p:tavLst>
                                        <p:tav tm="0">
                                          <p:val>
                                            <p:fltVal val="0"/>
                                          </p:val>
                                        </p:tav>
                                        <p:tav tm="100000">
                                          <p:val>
                                            <p:strVal val="#ppt_h"/>
                                          </p:val>
                                        </p:tav>
                                      </p:tavLst>
                                    </p:anim>
                                    <p:anim calcmode="lin" valueType="num">
                                      <p:cBhvr>
                                        <p:cTn id="188" dur="1000" fill="hold"/>
                                        <p:tgtEl>
                                          <p:spTgt spid="38"/>
                                        </p:tgtEl>
                                        <p:attrNameLst>
                                          <p:attrName>style.rotation</p:attrName>
                                        </p:attrNameLst>
                                      </p:cBhvr>
                                      <p:tavLst>
                                        <p:tav tm="0">
                                          <p:val>
                                            <p:fltVal val="90"/>
                                          </p:val>
                                        </p:tav>
                                        <p:tav tm="100000">
                                          <p:val>
                                            <p:fltVal val="0"/>
                                          </p:val>
                                        </p:tav>
                                      </p:tavLst>
                                    </p:anim>
                                    <p:animEffect transition="in" filter="fade">
                                      <p:cBhvr>
                                        <p:cTn id="189" dur="1000"/>
                                        <p:tgtEl>
                                          <p:spTgt spid="38"/>
                                        </p:tgtEl>
                                      </p:cBhvr>
                                    </p:animEffect>
                                  </p:childTnLst>
                                </p:cTn>
                              </p:par>
                              <p:par>
                                <p:cTn id="190" presetID="31" presetClass="entr" presetSubtype="0" fill="hold" grpId="0" nodeType="withEffect">
                                  <p:stCondLst>
                                    <p:cond delay="2900"/>
                                  </p:stCondLst>
                                  <p:childTnLst>
                                    <p:set>
                                      <p:cBhvr>
                                        <p:cTn id="191" dur="1" fill="hold">
                                          <p:stCondLst>
                                            <p:cond delay="0"/>
                                          </p:stCondLst>
                                        </p:cTn>
                                        <p:tgtEl>
                                          <p:spTgt spid="39"/>
                                        </p:tgtEl>
                                        <p:attrNameLst>
                                          <p:attrName>style.visibility</p:attrName>
                                        </p:attrNameLst>
                                      </p:cBhvr>
                                      <p:to>
                                        <p:strVal val="visible"/>
                                      </p:to>
                                    </p:set>
                                    <p:anim calcmode="lin" valueType="num">
                                      <p:cBhvr>
                                        <p:cTn id="192" dur="1000" fill="hold"/>
                                        <p:tgtEl>
                                          <p:spTgt spid="39"/>
                                        </p:tgtEl>
                                        <p:attrNameLst>
                                          <p:attrName>ppt_w</p:attrName>
                                        </p:attrNameLst>
                                      </p:cBhvr>
                                      <p:tavLst>
                                        <p:tav tm="0">
                                          <p:val>
                                            <p:fltVal val="0"/>
                                          </p:val>
                                        </p:tav>
                                        <p:tav tm="100000">
                                          <p:val>
                                            <p:strVal val="#ppt_w"/>
                                          </p:val>
                                        </p:tav>
                                      </p:tavLst>
                                    </p:anim>
                                    <p:anim calcmode="lin" valueType="num">
                                      <p:cBhvr>
                                        <p:cTn id="193" dur="1000" fill="hold"/>
                                        <p:tgtEl>
                                          <p:spTgt spid="39"/>
                                        </p:tgtEl>
                                        <p:attrNameLst>
                                          <p:attrName>ppt_h</p:attrName>
                                        </p:attrNameLst>
                                      </p:cBhvr>
                                      <p:tavLst>
                                        <p:tav tm="0">
                                          <p:val>
                                            <p:fltVal val="0"/>
                                          </p:val>
                                        </p:tav>
                                        <p:tav tm="100000">
                                          <p:val>
                                            <p:strVal val="#ppt_h"/>
                                          </p:val>
                                        </p:tav>
                                      </p:tavLst>
                                    </p:anim>
                                    <p:anim calcmode="lin" valueType="num">
                                      <p:cBhvr>
                                        <p:cTn id="194" dur="1000" fill="hold"/>
                                        <p:tgtEl>
                                          <p:spTgt spid="39"/>
                                        </p:tgtEl>
                                        <p:attrNameLst>
                                          <p:attrName>style.rotation</p:attrName>
                                        </p:attrNameLst>
                                      </p:cBhvr>
                                      <p:tavLst>
                                        <p:tav tm="0">
                                          <p:val>
                                            <p:fltVal val="90"/>
                                          </p:val>
                                        </p:tav>
                                        <p:tav tm="100000">
                                          <p:val>
                                            <p:fltVal val="0"/>
                                          </p:val>
                                        </p:tav>
                                      </p:tavLst>
                                    </p:anim>
                                    <p:animEffect transition="in" filter="fade">
                                      <p:cBhvr>
                                        <p:cTn id="195" dur="1000"/>
                                        <p:tgtEl>
                                          <p:spTgt spid="39"/>
                                        </p:tgtEl>
                                      </p:cBhvr>
                                    </p:animEffect>
                                  </p:childTnLst>
                                </p:cTn>
                              </p:par>
                              <p:par>
                                <p:cTn id="196" presetID="31" presetClass="entr" presetSubtype="0" fill="hold" grpId="0" nodeType="withEffect">
                                  <p:stCondLst>
                                    <p:cond delay="3000"/>
                                  </p:stCondLst>
                                  <p:childTnLst>
                                    <p:set>
                                      <p:cBhvr>
                                        <p:cTn id="197" dur="1" fill="hold">
                                          <p:stCondLst>
                                            <p:cond delay="0"/>
                                          </p:stCondLst>
                                        </p:cTn>
                                        <p:tgtEl>
                                          <p:spTgt spid="40"/>
                                        </p:tgtEl>
                                        <p:attrNameLst>
                                          <p:attrName>style.visibility</p:attrName>
                                        </p:attrNameLst>
                                      </p:cBhvr>
                                      <p:to>
                                        <p:strVal val="visible"/>
                                      </p:to>
                                    </p:set>
                                    <p:anim calcmode="lin" valueType="num">
                                      <p:cBhvr>
                                        <p:cTn id="198" dur="1000" fill="hold"/>
                                        <p:tgtEl>
                                          <p:spTgt spid="40"/>
                                        </p:tgtEl>
                                        <p:attrNameLst>
                                          <p:attrName>ppt_w</p:attrName>
                                        </p:attrNameLst>
                                      </p:cBhvr>
                                      <p:tavLst>
                                        <p:tav tm="0">
                                          <p:val>
                                            <p:fltVal val="0"/>
                                          </p:val>
                                        </p:tav>
                                        <p:tav tm="100000">
                                          <p:val>
                                            <p:strVal val="#ppt_w"/>
                                          </p:val>
                                        </p:tav>
                                      </p:tavLst>
                                    </p:anim>
                                    <p:anim calcmode="lin" valueType="num">
                                      <p:cBhvr>
                                        <p:cTn id="199" dur="1000" fill="hold"/>
                                        <p:tgtEl>
                                          <p:spTgt spid="40"/>
                                        </p:tgtEl>
                                        <p:attrNameLst>
                                          <p:attrName>ppt_h</p:attrName>
                                        </p:attrNameLst>
                                      </p:cBhvr>
                                      <p:tavLst>
                                        <p:tav tm="0">
                                          <p:val>
                                            <p:fltVal val="0"/>
                                          </p:val>
                                        </p:tav>
                                        <p:tav tm="100000">
                                          <p:val>
                                            <p:strVal val="#ppt_h"/>
                                          </p:val>
                                        </p:tav>
                                      </p:tavLst>
                                    </p:anim>
                                    <p:anim calcmode="lin" valueType="num">
                                      <p:cBhvr>
                                        <p:cTn id="200" dur="1000" fill="hold"/>
                                        <p:tgtEl>
                                          <p:spTgt spid="40"/>
                                        </p:tgtEl>
                                        <p:attrNameLst>
                                          <p:attrName>style.rotation</p:attrName>
                                        </p:attrNameLst>
                                      </p:cBhvr>
                                      <p:tavLst>
                                        <p:tav tm="0">
                                          <p:val>
                                            <p:fltVal val="90"/>
                                          </p:val>
                                        </p:tav>
                                        <p:tav tm="100000">
                                          <p:val>
                                            <p:fltVal val="0"/>
                                          </p:val>
                                        </p:tav>
                                      </p:tavLst>
                                    </p:anim>
                                    <p:animEffect transition="in" filter="fade">
                                      <p:cBhvr>
                                        <p:cTn id="201" dur="1000"/>
                                        <p:tgtEl>
                                          <p:spTgt spid="40"/>
                                        </p:tgtEl>
                                      </p:cBhvr>
                                    </p:animEffect>
                                  </p:childTnLst>
                                </p:cTn>
                              </p:par>
                              <p:par>
                                <p:cTn id="202" presetID="31" presetClass="entr" presetSubtype="0" fill="hold" grpId="0" nodeType="withEffect">
                                  <p:stCondLst>
                                    <p:cond delay="3100"/>
                                  </p:stCondLst>
                                  <p:childTnLst>
                                    <p:set>
                                      <p:cBhvr>
                                        <p:cTn id="203" dur="1" fill="hold">
                                          <p:stCondLst>
                                            <p:cond delay="0"/>
                                          </p:stCondLst>
                                        </p:cTn>
                                        <p:tgtEl>
                                          <p:spTgt spid="41"/>
                                        </p:tgtEl>
                                        <p:attrNameLst>
                                          <p:attrName>style.visibility</p:attrName>
                                        </p:attrNameLst>
                                      </p:cBhvr>
                                      <p:to>
                                        <p:strVal val="visible"/>
                                      </p:to>
                                    </p:set>
                                    <p:anim calcmode="lin" valueType="num">
                                      <p:cBhvr>
                                        <p:cTn id="204" dur="1000" fill="hold"/>
                                        <p:tgtEl>
                                          <p:spTgt spid="41"/>
                                        </p:tgtEl>
                                        <p:attrNameLst>
                                          <p:attrName>ppt_w</p:attrName>
                                        </p:attrNameLst>
                                      </p:cBhvr>
                                      <p:tavLst>
                                        <p:tav tm="0">
                                          <p:val>
                                            <p:fltVal val="0"/>
                                          </p:val>
                                        </p:tav>
                                        <p:tav tm="100000">
                                          <p:val>
                                            <p:strVal val="#ppt_w"/>
                                          </p:val>
                                        </p:tav>
                                      </p:tavLst>
                                    </p:anim>
                                    <p:anim calcmode="lin" valueType="num">
                                      <p:cBhvr>
                                        <p:cTn id="205" dur="1000" fill="hold"/>
                                        <p:tgtEl>
                                          <p:spTgt spid="41"/>
                                        </p:tgtEl>
                                        <p:attrNameLst>
                                          <p:attrName>ppt_h</p:attrName>
                                        </p:attrNameLst>
                                      </p:cBhvr>
                                      <p:tavLst>
                                        <p:tav tm="0">
                                          <p:val>
                                            <p:fltVal val="0"/>
                                          </p:val>
                                        </p:tav>
                                        <p:tav tm="100000">
                                          <p:val>
                                            <p:strVal val="#ppt_h"/>
                                          </p:val>
                                        </p:tav>
                                      </p:tavLst>
                                    </p:anim>
                                    <p:anim calcmode="lin" valueType="num">
                                      <p:cBhvr>
                                        <p:cTn id="206" dur="1000" fill="hold"/>
                                        <p:tgtEl>
                                          <p:spTgt spid="41"/>
                                        </p:tgtEl>
                                        <p:attrNameLst>
                                          <p:attrName>style.rotation</p:attrName>
                                        </p:attrNameLst>
                                      </p:cBhvr>
                                      <p:tavLst>
                                        <p:tav tm="0">
                                          <p:val>
                                            <p:fltVal val="90"/>
                                          </p:val>
                                        </p:tav>
                                        <p:tav tm="100000">
                                          <p:val>
                                            <p:fltVal val="0"/>
                                          </p:val>
                                        </p:tav>
                                      </p:tavLst>
                                    </p:anim>
                                    <p:animEffect transition="in" filter="fade">
                                      <p:cBhvr>
                                        <p:cTn id="207" dur="1000"/>
                                        <p:tgtEl>
                                          <p:spTgt spid="41"/>
                                        </p:tgtEl>
                                      </p:cBhvr>
                                    </p:animEffect>
                                  </p:childTnLst>
                                </p:cTn>
                              </p:par>
                              <p:par>
                                <p:cTn id="208" presetID="31" presetClass="entr" presetSubtype="0" fill="hold" grpId="0" nodeType="withEffect">
                                  <p:stCondLst>
                                    <p:cond delay="3200"/>
                                  </p:stCondLst>
                                  <p:childTnLst>
                                    <p:set>
                                      <p:cBhvr>
                                        <p:cTn id="209" dur="1" fill="hold">
                                          <p:stCondLst>
                                            <p:cond delay="0"/>
                                          </p:stCondLst>
                                        </p:cTn>
                                        <p:tgtEl>
                                          <p:spTgt spid="42"/>
                                        </p:tgtEl>
                                        <p:attrNameLst>
                                          <p:attrName>style.visibility</p:attrName>
                                        </p:attrNameLst>
                                      </p:cBhvr>
                                      <p:to>
                                        <p:strVal val="visible"/>
                                      </p:to>
                                    </p:set>
                                    <p:anim calcmode="lin" valueType="num">
                                      <p:cBhvr>
                                        <p:cTn id="210" dur="1000" fill="hold"/>
                                        <p:tgtEl>
                                          <p:spTgt spid="42"/>
                                        </p:tgtEl>
                                        <p:attrNameLst>
                                          <p:attrName>ppt_w</p:attrName>
                                        </p:attrNameLst>
                                      </p:cBhvr>
                                      <p:tavLst>
                                        <p:tav tm="0">
                                          <p:val>
                                            <p:fltVal val="0"/>
                                          </p:val>
                                        </p:tav>
                                        <p:tav tm="100000">
                                          <p:val>
                                            <p:strVal val="#ppt_w"/>
                                          </p:val>
                                        </p:tav>
                                      </p:tavLst>
                                    </p:anim>
                                    <p:anim calcmode="lin" valueType="num">
                                      <p:cBhvr>
                                        <p:cTn id="211" dur="1000" fill="hold"/>
                                        <p:tgtEl>
                                          <p:spTgt spid="42"/>
                                        </p:tgtEl>
                                        <p:attrNameLst>
                                          <p:attrName>ppt_h</p:attrName>
                                        </p:attrNameLst>
                                      </p:cBhvr>
                                      <p:tavLst>
                                        <p:tav tm="0">
                                          <p:val>
                                            <p:fltVal val="0"/>
                                          </p:val>
                                        </p:tav>
                                        <p:tav tm="100000">
                                          <p:val>
                                            <p:strVal val="#ppt_h"/>
                                          </p:val>
                                        </p:tav>
                                      </p:tavLst>
                                    </p:anim>
                                    <p:anim calcmode="lin" valueType="num">
                                      <p:cBhvr>
                                        <p:cTn id="212" dur="1000" fill="hold"/>
                                        <p:tgtEl>
                                          <p:spTgt spid="42"/>
                                        </p:tgtEl>
                                        <p:attrNameLst>
                                          <p:attrName>style.rotation</p:attrName>
                                        </p:attrNameLst>
                                      </p:cBhvr>
                                      <p:tavLst>
                                        <p:tav tm="0">
                                          <p:val>
                                            <p:fltVal val="90"/>
                                          </p:val>
                                        </p:tav>
                                        <p:tav tm="100000">
                                          <p:val>
                                            <p:fltVal val="0"/>
                                          </p:val>
                                        </p:tav>
                                      </p:tavLst>
                                    </p:anim>
                                    <p:animEffect transition="in" filter="fade">
                                      <p:cBhvr>
                                        <p:cTn id="213" dur="1000"/>
                                        <p:tgtEl>
                                          <p:spTgt spid="42"/>
                                        </p:tgtEl>
                                      </p:cBhvr>
                                    </p:animEffect>
                                  </p:childTnLst>
                                </p:cTn>
                              </p:par>
                              <p:par>
                                <p:cTn id="214" presetID="31" presetClass="entr" presetSubtype="0" fill="hold" grpId="0" nodeType="withEffect">
                                  <p:stCondLst>
                                    <p:cond delay="3300"/>
                                  </p:stCondLst>
                                  <p:childTnLst>
                                    <p:set>
                                      <p:cBhvr>
                                        <p:cTn id="215" dur="1" fill="hold">
                                          <p:stCondLst>
                                            <p:cond delay="0"/>
                                          </p:stCondLst>
                                        </p:cTn>
                                        <p:tgtEl>
                                          <p:spTgt spid="43"/>
                                        </p:tgtEl>
                                        <p:attrNameLst>
                                          <p:attrName>style.visibility</p:attrName>
                                        </p:attrNameLst>
                                      </p:cBhvr>
                                      <p:to>
                                        <p:strVal val="visible"/>
                                      </p:to>
                                    </p:set>
                                    <p:anim calcmode="lin" valueType="num">
                                      <p:cBhvr>
                                        <p:cTn id="216" dur="1000" fill="hold"/>
                                        <p:tgtEl>
                                          <p:spTgt spid="43"/>
                                        </p:tgtEl>
                                        <p:attrNameLst>
                                          <p:attrName>ppt_w</p:attrName>
                                        </p:attrNameLst>
                                      </p:cBhvr>
                                      <p:tavLst>
                                        <p:tav tm="0">
                                          <p:val>
                                            <p:fltVal val="0"/>
                                          </p:val>
                                        </p:tav>
                                        <p:tav tm="100000">
                                          <p:val>
                                            <p:strVal val="#ppt_w"/>
                                          </p:val>
                                        </p:tav>
                                      </p:tavLst>
                                    </p:anim>
                                    <p:anim calcmode="lin" valueType="num">
                                      <p:cBhvr>
                                        <p:cTn id="217" dur="1000" fill="hold"/>
                                        <p:tgtEl>
                                          <p:spTgt spid="43"/>
                                        </p:tgtEl>
                                        <p:attrNameLst>
                                          <p:attrName>ppt_h</p:attrName>
                                        </p:attrNameLst>
                                      </p:cBhvr>
                                      <p:tavLst>
                                        <p:tav tm="0">
                                          <p:val>
                                            <p:fltVal val="0"/>
                                          </p:val>
                                        </p:tav>
                                        <p:tav tm="100000">
                                          <p:val>
                                            <p:strVal val="#ppt_h"/>
                                          </p:val>
                                        </p:tav>
                                      </p:tavLst>
                                    </p:anim>
                                    <p:anim calcmode="lin" valueType="num">
                                      <p:cBhvr>
                                        <p:cTn id="218" dur="1000" fill="hold"/>
                                        <p:tgtEl>
                                          <p:spTgt spid="43"/>
                                        </p:tgtEl>
                                        <p:attrNameLst>
                                          <p:attrName>style.rotation</p:attrName>
                                        </p:attrNameLst>
                                      </p:cBhvr>
                                      <p:tavLst>
                                        <p:tav tm="0">
                                          <p:val>
                                            <p:fltVal val="90"/>
                                          </p:val>
                                        </p:tav>
                                        <p:tav tm="100000">
                                          <p:val>
                                            <p:fltVal val="0"/>
                                          </p:val>
                                        </p:tav>
                                      </p:tavLst>
                                    </p:anim>
                                    <p:animEffect transition="in" filter="fade">
                                      <p:cBhvr>
                                        <p:cTn id="219" dur="1000"/>
                                        <p:tgtEl>
                                          <p:spTgt spid="43"/>
                                        </p:tgtEl>
                                      </p:cBhvr>
                                    </p:animEffect>
                                  </p:childTnLst>
                                </p:cTn>
                              </p:par>
                              <p:par>
                                <p:cTn id="220" presetID="31" presetClass="entr" presetSubtype="0" fill="hold" grpId="0" nodeType="withEffect">
                                  <p:stCondLst>
                                    <p:cond delay="3400"/>
                                  </p:stCondLst>
                                  <p:childTnLst>
                                    <p:set>
                                      <p:cBhvr>
                                        <p:cTn id="221" dur="1" fill="hold">
                                          <p:stCondLst>
                                            <p:cond delay="0"/>
                                          </p:stCondLst>
                                        </p:cTn>
                                        <p:tgtEl>
                                          <p:spTgt spid="44"/>
                                        </p:tgtEl>
                                        <p:attrNameLst>
                                          <p:attrName>style.visibility</p:attrName>
                                        </p:attrNameLst>
                                      </p:cBhvr>
                                      <p:to>
                                        <p:strVal val="visible"/>
                                      </p:to>
                                    </p:set>
                                    <p:anim calcmode="lin" valueType="num">
                                      <p:cBhvr>
                                        <p:cTn id="222" dur="1000" fill="hold"/>
                                        <p:tgtEl>
                                          <p:spTgt spid="44"/>
                                        </p:tgtEl>
                                        <p:attrNameLst>
                                          <p:attrName>ppt_w</p:attrName>
                                        </p:attrNameLst>
                                      </p:cBhvr>
                                      <p:tavLst>
                                        <p:tav tm="0">
                                          <p:val>
                                            <p:fltVal val="0"/>
                                          </p:val>
                                        </p:tav>
                                        <p:tav tm="100000">
                                          <p:val>
                                            <p:strVal val="#ppt_w"/>
                                          </p:val>
                                        </p:tav>
                                      </p:tavLst>
                                    </p:anim>
                                    <p:anim calcmode="lin" valueType="num">
                                      <p:cBhvr>
                                        <p:cTn id="223" dur="1000" fill="hold"/>
                                        <p:tgtEl>
                                          <p:spTgt spid="44"/>
                                        </p:tgtEl>
                                        <p:attrNameLst>
                                          <p:attrName>ppt_h</p:attrName>
                                        </p:attrNameLst>
                                      </p:cBhvr>
                                      <p:tavLst>
                                        <p:tav tm="0">
                                          <p:val>
                                            <p:fltVal val="0"/>
                                          </p:val>
                                        </p:tav>
                                        <p:tav tm="100000">
                                          <p:val>
                                            <p:strVal val="#ppt_h"/>
                                          </p:val>
                                        </p:tav>
                                      </p:tavLst>
                                    </p:anim>
                                    <p:anim calcmode="lin" valueType="num">
                                      <p:cBhvr>
                                        <p:cTn id="224" dur="1000" fill="hold"/>
                                        <p:tgtEl>
                                          <p:spTgt spid="44"/>
                                        </p:tgtEl>
                                        <p:attrNameLst>
                                          <p:attrName>style.rotation</p:attrName>
                                        </p:attrNameLst>
                                      </p:cBhvr>
                                      <p:tavLst>
                                        <p:tav tm="0">
                                          <p:val>
                                            <p:fltVal val="90"/>
                                          </p:val>
                                        </p:tav>
                                        <p:tav tm="100000">
                                          <p:val>
                                            <p:fltVal val="0"/>
                                          </p:val>
                                        </p:tav>
                                      </p:tavLst>
                                    </p:anim>
                                    <p:animEffect transition="in" filter="fade">
                                      <p:cBhvr>
                                        <p:cTn id="225" dur="1000"/>
                                        <p:tgtEl>
                                          <p:spTgt spid="44"/>
                                        </p:tgtEl>
                                      </p:cBhvr>
                                    </p:animEffect>
                                  </p:childTnLst>
                                </p:cTn>
                              </p:par>
                              <p:par>
                                <p:cTn id="226" presetID="31" presetClass="entr" presetSubtype="0" fill="hold" grpId="0" nodeType="withEffect">
                                  <p:stCondLst>
                                    <p:cond delay="3500"/>
                                  </p:stCondLst>
                                  <p:childTnLst>
                                    <p:set>
                                      <p:cBhvr>
                                        <p:cTn id="227" dur="1" fill="hold">
                                          <p:stCondLst>
                                            <p:cond delay="0"/>
                                          </p:stCondLst>
                                        </p:cTn>
                                        <p:tgtEl>
                                          <p:spTgt spid="45"/>
                                        </p:tgtEl>
                                        <p:attrNameLst>
                                          <p:attrName>style.visibility</p:attrName>
                                        </p:attrNameLst>
                                      </p:cBhvr>
                                      <p:to>
                                        <p:strVal val="visible"/>
                                      </p:to>
                                    </p:set>
                                    <p:anim calcmode="lin" valueType="num">
                                      <p:cBhvr>
                                        <p:cTn id="228" dur="1000" fill="hold"/>
                                        <p:tgtEl>
                                          <p:spTgt spid="45"/>
                                        </p:tgtEl>
                                        <p:attrNameLst>
                                          <p:attrName>ppt_w</p:attrName>
                                        </p:attrNameLst>
                                      </p:cBhvr>
                                      <p:tavLst>
                                        <p:tav tm="0">
                                          <p:val>
                                            <p:fltVal val="0"/>
                                          </p:val>
                                        </p:tav>
                                        <p:tav tm="100000">
                                          <p:val>
                                            <p:strVal val="#ppt_w"/>
                                          </p:val>
                                        </p:tav>
                                      </p:tavLst>
                                    </p:anim>
                                    <p:anim calcmode="lin" valueType="num">
                                      <p:cBhvr>
                                        <p:cTn id="229" dur="1000" fill="hold"/>
                                        <p:tgtEl>
                                          <p:spTgt spid="45"/>
                                        </p:tgtEl>
                                        <p:attrNameLst>
                                          <p:attrName>ppt_h</p:attrName>
                                        </p:attrNameLst>
                                      </p:cBhvr>
                                      <p:tavLst>
                                        <p:tav tm="0">
                                          <p:val>
                                            <p:fltVal val="0"/>
                                          </p:val>
                                        </p:tav>
                                        <p:tav tm="100000">
                                          <p:val>
                                            <p:strVal val="#ppt_h"/>
                                          </p:val>
                                        </p:tav>
                                      </p:tavLst>
                                    </p:anim>
                                    <p:anim calcmode="lin" valueType="num">
                                      <p:cBhvr>
                                        <p:cTn id="230" dur="1000" fill="hold"/>
                                        <p:tgtEl>
                                          <p:spTgt spid="45"/>
                                        </p:tgtEl>
                                        <p:attrNameLst>
                                          <p:attrName>style.rotation</p:attrName>
                                        </p:attrNameLst>
                                      </p:cBhvr>
                                      <p:tavLst>
                                        <p:tav tm="0">
                                          <p:val>
                                            <p:fltVal val="90"/>
                                          </p:val>
                                        </p:tav>
                                        <p:tav tm="100000">
                                          <p:val>
                                            <p:fltVal val="0"/>
                                          </p:val>
                                        </p:tav>
                                      </p:tavLst>
                                    </p:anim>
                                    <p:animEffect transition="in" filter="fade">
                                      <p:cBhvr>
                                        <p:cTn id="231" dur="1000"/>
                                        <p:tgtEl>
                                          <p:spTgt spid="45"/>
                                        </p:tgtEl>
                                      </p:cBhvr>
                                    </p:animEffect>
                                  </p:childTnLst>
                                </p:cTn>
                              </p:par>
                              <p:par>
                                <p:cTn id="232" presetID="31" presetClass="entr" presetSubtype="0" fill="hold" grpId="0" nodeType="withEffect">
                                  <p:stCondLst>
                                    <p:cond delay="3600"/>
                                  </p:stCondLst>
                                  <p:childTnLst>
                                    <p:set>
                                      <p:cBhvr>
                                        <p:cTn id="233" dur="1" fill="hold">
                                          <p:stCondLst>
                                            <p:cond delay="0"/>
                                          </p:stCondLst>
                                        </p:cTn>
                                        <p:tgtEl>
                                          <p:spTgt spid="46"/>
                                        </p:tgtEl>
                                        <p:attrNameLst>
                                          <p:attrName>style.visibility</p:attrName>
                                        </p:attrNameLst>
                                      </p:cBhvr>
                                      <p:to>
                                        <p:strVal val="visible"/>
                                      </p:to>
                                    </p:set>
                                    <p:anim calcmode="lin" valueType="num">
                                      <p:cBhvr>
                                        <p:cTn id="234" dur="1000" fill="hold"/>
                                        <p:tgtEl>
                                          <p:spTgt spid="46"/>
                                        </p:tgtEl>
                                        <p:attrNameLst>
                                          <p:attrName>ppt_w</p:attrName>
                                        </p:attrNameLst>
                                      </p:cBhvr>
                                      <p:tavLst>
                                        <p:tav tm="0">
                                          <p:val>
                                            <p:fltVal val="0"/>
                                          </p:val>
                                        </p:tav>
                                        <p:tav tm="100000">
                                          <p:val>
                                            <p:strVal val="#ppt_w"/>
                                          </p:val>
                                        </p:tav>
                                      </p:tavLst>
                                    </p:anim>
                                    <p:anim calcmode="lin" valueType="num">
                                      <p:cBhvr>
                                        <p:cTn id="235" dur="1000" fill="hold"/>
                                        <p:tgtEl>
                                          <p:spTgt spid="46"/>
                                        </p:tgtEl>
                                        <p:attrNameLst>
                                          <p:attrName>ppt_h</p:attrName>
                                        </p:attrNameLst>
                                      </p:cBhvr>
                                      <p:tavLst>
                                        <p:tav tm="0">
                                          <p:val>
                                            <p:fltVal val="0"/>
                                          </p:val>
                                        </p:tav>
                                        <p:tav tm="100000">
                                          <p:val>
                                            <p:strVal val="#ppt_h"/>
                                          </p:val>
                                        </p:tav>
                                      </p:tavLst>
                                    </p:anim>
                                    <p:anim calcmode="lin" valueType="num">
                                      <p:cBhvr>
                                        <p:cTn id="236" dur="1000" fill="hold"/>
                                        <p:tgtEl>
                                          <p:spTgt spid="46"/>
                                        </p:tgtEl>
                                        <p:attrNameLst>
                                          <p:attrName>style.rotation</p:attrName>
                                        </p:attrNameLst>
                                      </p:cBhvr>
                                      <p:tavLst>
                                        <p:tav tm="0">
                                          <p:val>
                                            <p:fltVal val="90"/>
                                          </p:val>
                                        </p:tav>
                                        <p:tav tm="100000">
                                          <p:val>
                                            <p:fltVal val="0"/>
                                          </p:val>
                                        </p:tav>
                                      </p:tavLst>
                                    </p:anim>
                                    <p:animEffect transition="in" filter="fade">
                                      <p:cBhvr>
                                        <p:cTn id="237" dur="1000"/>
                                        <p:tgtEl>
                                          <p:spTgt spid="46"/>
                                        </p:tgtEl>
                                      </p:cBhvr>
                                    </p:animEffect>
                                  </p:childTnLst>
                                </p:cTn>
                              </p:par>
                              <p:par>
                                <p:cTn id="238" presetID="31" presetClass="entr" presetSubtype="0" fill="hold" grpId="0" nodeType="withEffect">
                                  <p:stCondLst>
                                    <p:cond delay="3700"/>
                                  </p:stCondLst>
                                  <p:childTnLst>
                                    <p:set>
                                      <p:cBhvr>
                                        <p:cTn id="239" dur="1" fill="hold">
                                          <p:stCondLst>
                                            <p:cond delay="0"/>
                                          </p:stCondLst>
                                        </p:cTn>
                                        <p:tgtEl>
                                          <p:spTgt spid="47"/>
                                        </p:tgtEl>
                                        <p:attrNameLst>
                                          <p:attrName>style.visibility</p:attrName>
                                        </p:attrNameLst>
                                      </p:cBhvr>
                                      <p:to>
                                        <p:strVal val="visible"/>
                                      </p:to>
                                    </p:set>
                                    <p:anim calcmode="lin" valueType="num">
                                      <p:cBhvr>
                                        <p:cTn id="240" dur="1000" fill="hold"/>
                                        <p:tgtEl>
                                          <p:spTgt spid="47"/>
                                        </p:tgtEl>
                                        <p:attrNameLst>
                                          <p:attrName>ppt_w</p:attrName>
                                        </p:attrNameLst>
                                      </p:cBhvr>
                                      <p:tavLst>
                                        <p:tav tm="0">
                                          <p:val>
                                            <p:fltVal val="0"/>
                                          </p:val>
                                        </p:tav>
                                        <p:tav tm="100000">
                                          <p:val>
                                            <p:strVal val="#ppt_w"/>
                                          </p:val>
                                        </p:tav>
                                      </p:tavLst>
                                    </p:anim>
                                    <p:anim calcmode="lin" valueType="num">
                                      <p:cBhvr>
                                        <p:cTn id="241" dur="1000" fill="hold"/>
                                        <p:tgtEl>
                                          <p:spTgt spid="47"/>
                                        </p:tgtEl>
                                        <p:attrNameLst>
                                          <p:attrName>ppt_h</p:attrName>
                                        </p:attrNameLst>
                                      </p:cBhvr>
                                      <p:tavLst>
                                        <p:tav tm="0">
                                          <p:val>
                                            <p:fltVal val="0"/>
                                          </p:val>
                                        </p:tav>
                                        <p:tav tm="100000">
                                          <p:val>
                                            <p:strVal val="#ppt_h"/>
                                          </p:val>
                                        </p:tav>
                                      </p:tavLst>
                                    </p:anim>
                                    <p:anim calcmode="lin" valueType="num">
                                      <p:cBhvr>
                                        <p:cTn id="242" dur="1000" fill="hold"/>
                                        <p:tgtEl>
                                          <p:spTgt spid="47"/>
                                        </p:tgtEl>
                                        <p:attrNameLst>
                                          <p:attrName>style.rotation</p:attrName>
                                        </p:attrNameLst>
                                      </p:cBhvr>
                                      <p:tavLst>
                                        <p:tav tm="0">
                                          <p:val>
                                            <p:fltVal val="90"/>
                                          </p:val>
                                        </p:tav>
                                        <p:tav tm="100000">
                                          <p:val>
                                            <p:fltVal val="0"/>
                                          </p:val>
                                        </p:tav>
                                      </p:tavLst>
                                    </p:anim>
                                    <p:animEffect transition="in" filter="fade">
                                      <p:cBhvr>
                                        <p:cTn id="243" dur="1000"/>
                                        <p:tgtEl>
                                          <p:spTgt spid="47"/>
                                        </p:tgtEl>
                                      </p:cBhvr>
                                    </p:animEffect>
                                  </p:childTnLst>
                                </p:cTn>
                              </p:par>
                              <p:par>
                                <p:cTn id="244" presetID="31" presetClass="entr" presetSubtype="0" fill="hold" grpId="0" nodeType="withEffect">
                                  <p:stCondLst>
                                    <p:cond delay="3800"/>
                                  </p:stCondLst>
                                  <p:childTnLst>
                                    <p:set>
                                      <p:cBhvr>
                                        <p:cTn id="245" dur="1" fill="hold">
                                          <p:stCondLst>
                                            <p:cond delay="0"/>
                                          </p:stCondLst>
                                        </p:cTn>
                                        <p:tgtEl>
                                          <p:spTgt spid="48"/>
                                        </p:tgtEl>
                                        <p:attrNameLst>
                                          <p:attrName>style.visibility</p:attrName>
                                        </p:attrNameLst>
                                      </p:cBhvr>
                                      <p:to>
                                        <p:strVal val="visible"/>
                                      </p:to>
                                    </p:set>
                                    <p:anim calcmode="lin" valueType="num">
                                      <p:cBhvr>
                                        <p:cTn id="246" dur="1000" fill="hold"/>
                                        <p:tgtEl>
                                          <p:spTgt spid="48"/>
                                        </p:tgtEl>
                                        <p:attrNameLst>
                                          <p:attrName>ppt_w</p:attrName>
                                        </p:attrNameLst>
                                      </p:cBhvr>
                                      <p:tavLst>
                                        <p:tav tm="0">
                                          <p:val>
                                            <p:fltVal val="0"/>
                                          </p:val>
                                        </p:tav>
                                        <p:tav tm="100000">
                                          <p:val>
                                            <p:strVal val="#ppt_w"/>
                                          </p:val>
                                        </p:tav>
                                      </p:tavLst>
                                    </p:anim>
                                    <p:anim calcmode="lin" valueType="num">
                                      <p:cBhvr>
                                        <p:cTn id="247" dur="1000" fill="hold"/>
                                        <p:tgtEl>
                                          <p:spTgt spid="48"/>
                                        </p:tgtEl>
                                        <p:attrNameLst>
                                          <p:attrName>ppt_h</p:attrName>
                                        </p:attrNameLst>
                                      </p:cBhvr>
                                      <p:tavLst>
                                        <p:tav tm="0">
                                          <p:val>
                                            <p:fltVal val="0"/>
                                          </p:val>
                                        </p:tav>
                                        <p:tav tm="100000">
                                          <p:val>
                                            <p:strVal val="#ppt_h"/>
                                          </p:val>
                                        </p:tav>
                                      </p:tavLst>
                                    </p:anim>
                                    <p:anim calcmode="lin" valueType="num">
                                      <p:cBhvr>
                                        <p:cTn id="248" dur="1000" fill="hold"/>
                                        <p:tgtEl>
                                          <p:spTgt spid="48"/>
                                        </p:tgtEl>
                                        <p:attrNameLst>
                                          <p:attrName>style.rotation</p:attrName>
                                        </p:attrNameLst>
                                      </p:cBhvr>
                                      <p:tavLst>
                                        <p:tav tm="0">
                                          <p:val>
                                            <p:fltVal val="90"/>
                                          </p:val>
                                        </p:tav>
                                        <p:tav tm="100000">
                                          <p:val>
                                            <p:fltVal val="0"/>
                                          </p:val>
                                        </p:tav>
                                      </p:tavLst>
                                    </p:anim>
                                    <p:animEffect transition="in" filter="fade">
                                      <p:cBhvr>
                                        <p:cTn id="249" dur="1000"/>
                                        <p:tgtEl>
                                          <p:spTgt spid="48"/>
                                        </p:tgtEl>
                                      </p:cBhvr>
                                    </p:animEffect>
                                  </p:childTnLst>
                                </p:cTn>
                              </p:par>
                              <p:par>
                                <p:cTn id="250" presetID="31" presetClass="entr" presetSubtype="0" fill="hold" grpId="0" nodeType="withEffect">
                                  <p:stCondLst>
                                    <p:cond delay="3900"/>
                                  </p:stCondLst>
                                  <p:childTnLst>
                                    <p:set>
                                      <p:cBhvr>
                                        <p:cTn id="251" dur="1" fill="hold">
                                          <p:stCondLst>
                                            <p:cond delay="0"/>
                                          </p:stCondLst>
                                        </p:cTn>
                                        <p:tgtEl>
                                          <p:spTgt spid="49"/>
                                        </p:tgtEl>
                                        <p:attrNameLst>
                                          <p:attrName>style.visibility</p:attrName>
                                        </p:attrNameLst>
                                      </p:cBhvr>
                                      <p:to>
                                        <p:strVal val="visible"/>
                                      </p:to>
                                    </p:set>
                                    <p:anim calcmode="lin" valueType="num">
                                      <p:cBhvr>
                                        <p:cTn id="252" dur="1000" fill="hold"/>
                                        <p:tgtEl>
                                          <p:spTgt spid="49"/>
                                        </p:tgtEl>
                                        <p:attrNameLst>
                                          <p:attrName>ppt_w</p:attrName>
                                        </p:attrNameLst>
                                      </p:cBhvr>
                                      <p:tavLst>
                                        <p:tav tm="0">
                                          <p:val>
                                            <p:fltVal val="0"/>
                                          </p:val>
                                        </p:tav>
                                        <p:tav tm="100000">
                                          <p:val>
                                            <p:strVal val="#ppt_w"/>
                                          </p:val>
                                        </p:tav>
                                      </p:tavLst>
                                    </p:anim>
                                    <p:anim calcmode="lin" valueType="num">
                                      <p:cBhvr>
                                        <p:cTn id="253" dur="1000" fill="hold"/>
                                        <p:tgtEl>
                                          <p:spTgt spid="49"/>
                                        </p:tgtEl>
                                        <p:attrNameLst>
                                          <p:attrName>ppt_h</p:attrName>
                                        </p:attrNameLst>
                                      </p:cBhvr>
                                      <p:tavLst>
                                        <p:tav tm="0">
                                          <p:val>
                                            <p:fltVal val="0"/>
                                          </p:val>
                                        </p:tav>
                                        <p:tav tm="100000">
                                          <p:val>
                                            <p:strVal val="#ppt_h"/>
                                          </p:val>
                                        </p:tav>
                                      </p:tavLst>
                                    </p:anim>
                                    <p:anim calcmode="lin" valueType="num">
                                      <p:cBhvr>
                                        <p:cTn id="254" dur="1000" fill="hold"/>
                                        <p:tgtEl>
                                          <p:spTgt spid="49"/>
                                        </p:tgtEl>
                                        <p:attrNameLst>
                                          <p:attrName>style.rotation</p:attrName>
                                        </p:attrNameLst>
                                      </p:cBhvr>
                                      <p:tavLst>
                                        <p:tav tm="0">
                                          <p:val>
                                            <p:fltVal val="90"/>
                                          </p:val>
                                        </p:tav>
                                        <p:tav tm="100000">
                                          <p:val>
                                            <p:fltVal val="0"/>
                                          </p:val>
                                        </p:tav>
                                      </p:tavLst>
                                    </p:anim>
                                    <p:animEffect transition="in" filter="fade">
                                      <p:cBhvr>
                                        <p:cTn id="255" dur="1000"/>
                                        <p:tgtEl>
                                          <p:spTgt spid="49"/>
                                        </p:tgtEl>
                                      </p:cBhvr>
                                    </p:animEffect>
                                  </p:childTnLst>
                                </p:cTn>
                              </p:par>
                              <p:par>
                                <p:cTn id="256" presetID="31" presetClass="entr" presetSubtype="0" fill="hold" grpId="0" nodeType="withEffect">
                                  <p:stCondLst>
                                    <p:cond delay="4000"/>
                                  </p:stCondLst>
                                  <p:childTnLst>
                                    <p:set>
                                      <p:cBhvr>
                                        <p:cTn id="257" dur="1" fill="hold">
                                          <p:stCondLst>
                                            <p:cond delay="0"/>
                                          </p:stCondLst>
                                        </p:cTn>
                                        <p:tgtEl>
                                          <p:spTgt spid="50"/>
                                        </p:tgtEl>
                                        <p:attrNameLst>
                                          <p:attrName>style.visibility</p:attrName>
                                        </p:attrNameLst>
                                      </p:cBhvr>
                                      <p:to>
                                        <p:strVal val="visible"/>
                                      </p:to>
                                    </p:set>
                                    <p:anim calcmode="lin" valueType="num">
                                      <p:cBhvr>
                                        <p:cTn id="258" dur="1000" fill="hold"/>
                                        <p:tgtEl>
                                          <p:spTgt spid="50"/>
                                        </p:tgtEl>
                                        <p:attrNameLst>
                                          <p:attrName>ppt_w</p:attrName>
                                        </p:attrNameLst>
                                      </p:cBhvr>
                                      <p:tavLst>
                                        <p:tav tm="0">
                                          <p:val>
                                            <p:fltVal val="0"/>
                                          </p:val>
                                        </p:tav>
                                        <p:tav tm="100000">
                                          <p:val>
                                            <p:strVal val="#ppt_w"/>
                                          </p:val>
                                        </p:tav>
                                      </p:tavLst>
                                    </p:anim>
                                    <p:anim calcmode="lin" valueType="num">
                                      <p:cBhvr>
                                        <p:cTn id="259" dur="1000" fill="hold"/>
                                        <p:tgtEl>
                                          <p:spTgt spid="50"/>
                                        </p:tgtEl>
                                        <p:attrNameLst>
                                          <p:attrName>ppt_h</p:attrName>
                                        </p:attrNameLst>
                                      </p:cBhvr>
                                      <p:tavLst>
                                        <p:tav tm="0">
                                          <p:val>
                                            <p:fltVal val="0"/>
                                          </p:val>
                                        </p:tav>
                                        <p:tav tm="100000">
                                          <p:val>
                                            <p:strVal val="#ppt_h"/>
                                          </p:val>
                                        </p:tav>
                                      </p:tavLst>
                                    </p:anim>
                                    <p:anim calcmode="lin" valueType="num">
                                      <p:cBhvr>
                                        <p:cTn id="260" dur="1000" fill="hold"/>
                                        <p:tgtEl>
                                          <p:spTgt spid="50"/>
                                        </p:tgtEl>
                                        <p:attrNameLst>
                                          <p:attrName>style.rotation</p:attrName>
                                        </p:attrNameLst>
                                      </p:cBhvr>
                                      <p:tavLst>
                                        <p:tav tm="0">
                                          <p:val>
                                            <p:fltVal val="90"/>
                                          </p:val>
                                        </p:tav>
                                        <p:tav tm="100000">
                                          <p:val>
                                            <p:fltVal val="0"/>
                                          </p:val>
                                        </p:tav>
                                      </p:tavLst>
                                    </p:anim>
                                    <p:animEffect transition="in" filter="fade">
                                      <p:cBhvr>
                                        <p:cTn id="261" dur="1000"/>
                                        <p:tgtEl>
                                          <p:spTgt spid="50"/>
                                        </p:tgtEl>
                                      </p:cBhvr>
                                    </p:animEffect>
                                  </p:childTnLst>
                                </p:cTn>
                              </p:par>
                              <p:par>
                                <p:cTn id="262" presetID="31" presetClass="entr" presetSubtype="0" fill="hold" grpId="0" nodeType="withEffect">
                                  <p:stCondLst>
                                    <p:cond delay="4100"/>
                                  </p:stCondLst>
                                  <p:childTnLst>
                                    <p:set>
                                      <p:cBhvr>
                                        <p:cTn id="263" dur="1" fill="hold">
                                          <p:stCondLst>
                                            <p:cond delay="0"/>
                                          </p:stCondLst>
                                        </p:cTn>
                                        <p:tgtEl>
                                          <p:spTgt spid="51"/>
                                        </p:tgtEl>
                                        <p:attrNameLst>
                                          <p:attrName>style.visibility</p:attrName>
                                        </p:attrNameLst>
                                      </p:cBhvr>
                                      <p:to>
                                        <p:strVal val="visible"/>
                                      </p:to>
                                    </p:set>
                                    <p:anim calcmode="lin" valueType="num">
                                      <p:cBhvr>
                                        <p:cTn id="264" dur="1000" fill="hold"/>
                                        <p:tgtEl>
                                          <p:spTgt spid="51"/>
                                        </p:tgtEl>
                                        <p:attrNameLst>
                                          <p:attrName>ppt_w</p:attrName>
                                        </p:attrNameLst>
                                      </p:cBhvr>
                                      <p:tavLst>
                                        <p:tav tm="0">
                                          <p:val>
                                            <p:fltVal val="0"/>
                                          </p:val>
                                        </p:tav>
                                        <p:tav tm="100000">
                                          <p:val>
                                            <p:strVal val="#ppt_w"/>
                                          </p:val>
                                        </p:tav>
                                      </p:tavLst>
                                    </p:anim>
                                    <p:anim calcmode="lin" valueType="num">
                                      <p:cBhvr>
                                        <p:cTn id="265" dur="1000" fill="hold"/>
                                        <p:tgtEl>
                                          <p:spTgt spid="51"/>
                                        </p:tgtEl>
                                        <p:attrNameLst>
                                          <p:attrName>ppt_h</p:attrName>
                                        </p:attrNameLst>
                                      </p:cBhvr>
                                      <p:tavLst>
                                        <p:tav tm="0">
                                          <p:val>
                                            <p:fltVal val="0"/>
                                          </p:val>
                                        </p:tav>
                                        <p:tav tm="100000">
                                          <p:val>
                                            <p:strVal val="#ppt_h"/>
                                          </p:val>
                                        </p:tav>
                                      </p:tavLst>
                                    </p:anim>
                                    <p:anim calcmode="lin" valueType="num">
                                      <p:cBhvr>
                                        <p:cTn id="266" dur="1000" fill="hold"/>
                                        <p:tgtEl>
                                          <p:spTgt spid="51"/>
                                        </p:tgtEl>
                                        <p:attrNameLst>
                                          <p:attrName>style.rotation</p:attrName>
                                        </p:attrNameLst>
                                      </p:cBhvr>
                                      <p:tavLst>
                                        <p:tav tm="0">
                                          <p:val>
                                            <p:fltVal val="90"/>
                                          </p:val>
                                        </p:tav>
                                        <p:tav tm="100000">
                                          <p:val>
                                            <p:fltVal val="0"/>
                                          </p:val>
                                        </p:tav>
                                      </p:tavLst>
                                    </p:anim>
                                    <p:animEffect transition="in" filter="fade">
                                      <p:cBhvr>
                                        <p:cTn id="267" dur="1000"/>
                                        <p:tgtEl>
                                          <p:spTgt spid="51"/>
                                        </p:tgtEl>
                                      </p:cBhvr>
                                    </p:animEffect>
                                  </p:childTnLst>
                                </p:cTn>
                              </p:par>
                              <p:par>
                                <p:cTn id="268" presetID="31" presetClass="entr" presetSubtype="0" fill="hold" grpId="0" nodeType="withEffect">
                                  <p:stCondLst>
                                    <p:cond delay="4200"/>
                                  </p:stCondLst>
                                  <p:childTnLst>
                                    <p:set>
                                      <p:cBhvr>
                                        <p:cTn id="269" dur="1" fill="hold">
                                          <p:stCondLst>
                                            <p:cond delay="0"/>
                                          </p:stCondLst>
                                        </p:cTn>
                                        <p:tgtEl>
                                          <p:spTgt spid="52"/>
                                        </p:tgtEl>
                                        <p:attrNameLst>
                                          <p:attrName>style.visibility</p:attrName>
                                        </p:attrNameLst>
                                      </p:cBhvr>
                                      <p:to>
                                        <p:strVal val="visible"/>
                                      </p:to>
                                    </p:set>
                                    <p:anim calcmode="lin" valueType="num">
                                      <p:cBhvr>
                                        <p:cTn id="270" dur="1000" fill="hold"/>
                                        <p:tgtEl>
                                          <p:spTgt spid="52"/>
                                        </p:tgtEl>
                                        <p:attrNameLst>
                                          <p:attrName>ppt_w</p:attrName>
                                        </p:attrNameLst>
                                      </p:cBhvr>
                                      <p:tavLst>
                                        <p:tav tm="0">
                                          <p:val>
                                            <p:fltVal val="0"/>
                                          </p:val>
                                        </p:tav>
                                        <p:tav tm="100000">
                                          <p:val>
                                            <p:strVal val="#ppt_w"/>
                                          </p:val>
                                        </p:tav>
                                      </p:tavLst>
                                    </p:anim>
                                    <p:anim calcmode="lin" valueType="num">
                                      <p:cBhvr>
                                        <p:cTn id="271" dur="1000" fill="hold"/>
                                        <p:tgtEl>
                                          <p:spTgt spid="52"/>
                                        </p:tgtEl>
                                        <p:attrNameLst>
                                          <p:attrName>ppt_h</p:attrName>
                                        </p:attrNameLst>
                                      </p:cBhvr>
                                      <p:tavLst>
                                        <p:tav tm="0">
                                          <p:val>
                                            <p:fltVal val="0"/>
                                          </p:val>
                                        </p:tav>
                                        <p:tav tm="100000">
                                          <p:val>
                                            <p:strVal val="#ppt_h"/>
                                          </p:val>
                                        </p:tav>
                                      </p:tavLst>
                                    </p:anim>
                                    <p:anim calcmode="lin" valueType="num">
                                      <p:cBhvr>
                                        <p:cTn id="272" dur="1000" fill="hold"/>
                                        <p:tgtEl>
                                          <p:spTgt spid="52"/>
                                        </p:tgtEl>
                                        <p:attrNameLst>
                                          <p:attrName>style.rotation</p:attrName>
                                        </p:attrNameLst>
                                      </p:cBhvr>
                                      <p:tavLst>
                                        <p:tav tm="0">
                                          <p:val>
                                            <p:fltVal val="90"/>
                                          </p:val>
                                        </p:tav>
                                        <p:tav tm="100000">
                                          <p:val>
                                            <p:fltVal val="0"/>
                                          </p:val>
                                        </p:tav>
                                      </p:tavLst>
                                    </p:anim>
                                    <p:animEffect transition="in" filter="fade">
                                      <p:cBhvr>
                                        <p:cTn id="273" dur="1000"/>
                                        <p:tgtEl>
                                          <p:spTgt spid="52"/>
                                        </p:tgtEl>
                                      </p:cBhvr>
                                    </p:animEffect>
                                  </p:childTnLst>
                                </p:cTn>
                              </p:par>
                              <p:par>
                                <p:cTn id="274" presetID="31" presetClass="entr" presetSubtype="0" fill="hold" grpId="0" nodeType="withEffect">
                                  <p:stCondLst>
                                    <p:cond delay="4300"/>
                                  </p:stCondLst>
                                  <p:childTnLst>
                                    <p:set>
                                      <p:cBhvr>
                                        <p:cTn id="275" dur="1" fill="hold">
                                          <p:stCondLst>
                                            <p:cond delay="0"/>
                                          </p:stCondLst>
                                        </p:cTn>
                                        <p:tgtEl>
                                          <p:spTgt spid="53"/>
                                        </p:tgtEl>
                                        <p:attrNameLst>
                                          <p:attrName>style.visibility</p:attrName>
                                        </p:attrNameLst>
                                      </p:cBhvr>
                                      <p:to>
                                        <p:strVal val="visible"/>
                                      </p:to>
                                    </p:set>
                                    <p:anim calcmode="lin" valueType="num">
                                      <p:cBhvr>
                                        <p:cTn id="276" dur="1000" fill="hold"/>
                                        <p:tgtEl>
                                          <p:spTgt spid="53"/>
                                        </p:tgtEl>
                                        <p:attrNameLst>
                                          <p:attrName>ppt_w</p:attrName>
                                        </p:attrNameLst>
                                      </p:cBhvr>
                                      <p:tavLst>
                                        <p:tav tm="0">
                                          <p:val>
                                            <p:fltVal val="0"/>
                                          </p:val>
                                        </p:tav>
                                        <p:tav tm="100000">
                                          <p:val>
                                            <p:strVal val="#ppt_w"/>
                                          </p:val>
                                        </p:tav>
                                      </p:tavLst>
                                    </p:anim>
                                    <p:anim calcmode="lin" valueType="num">
                                      <p:cBhvr>
                                        <p:cTn id="277" dur="1000" fill="hold"/>
                                        <p:tgtEl>
                                          <p:spTgt spid="53"/>
                                        </p:tgtEl>
                                        <p:attrNameLst>
                                          <p:attrName>ppt_h</p:attrName>
                                        </p:attrNameLst>
                                      </p:cBhvr>
                                      <p:tavLst>
                                        <p:tav tm="0">
                                          <p:val>
                                            <p:fltVal val="0"/>
                                          </p:val>
                                        </p:tav>
                                        <p:tav tm="100000">
                                          <p:val>
                                            <p:strVal val="#ppt_h"/>
                                          </p:val>
                                        </p:tav>
                                      </p:tavLst>
                                    </p:anim>
                                    <p:anim calcmode="lin" valueType="num">
                                      <p:cBhvr>
                                        <p:cTn id="278" dur="1000" fill="hold"/>
                                        <p:tgtEl>
                                          <p:spTgt spid="53"/>
                                        </p:tgtEl>
                                        <p:attrNameLst>
                                          <p:attrName>style.rotation</p:attrName>
                                        </p:attrNameLst>
                                      </p:cBhvr>
                                      <p:tavLst>
                                        <p:tav tm="0">
                                          <p:val>
                                            <p:fltVal val="90"/>
                                          </p:val>
                                        </p:tav>
                                        <p:tav tm="100000">
                                          <p:val>
                                            <p:fltVal val="0"/>
                                          </p:val>
                                        </p:tav>
                                      </p:tavLst>
                                    </p:anim>
                                    <p:animEffect transition="in" filter="fade">
                                      <p:cBhvr>
                                        <p:cTn id="279" dur="1000"/>
                                        <p:tgtEl>
                                          <p:spTgt spid="53"/>
                                        </p:tgtEl>
                                      </p:cBhvr>
                                    </p:animEffect>
                                  </p:childTnLst>
                                </p:cTn>
                              </p:par>
                              <p:par>
                                <p:cTn id="280" presetID="31" presetClass="entr" presetSubtype="0" fill="hold" grpId="0" nodeType="withEffect">
                                  <p:stCondLst>
                                    <p:cond delay="4400"/>
                                  </p:stCondLst>
                                  <p:childTnLst>
                                    <p:set>
                                      <p:cBhvr>
                                        <p:cTn id="281" dur="1" fill="hold">
                                          <p:stCondLst>
                                            <p:cond delay="0"/>
                                          </p:stCondLst>
                                        </p:cTn>
                                        <p:tgtEl>
                                          <p:spTgt spid="54"/>
                                        </p:tgtEl>
                                        <p:attrNameLst>
                                          <p:attrName>style.visibility</p:attrName>
                                        </p:attrNameLst>
                                      </p:cBhvr>
                                      <p:to>
                                        <p:strVal val="visible"/>
                                      </p:to>
                                    </p:set>
                                    <p:anim calcmode="lin" valueType="num">
                                      <p:cBhvr>
                                        <p:cTn id="282" dur="1000" fill="hold"/>
                                        <p:tgtEl>
                                          <p:spTgt spid="54"/>
                                        </p:tgtEl>
                                        <p:attrNameLst>
                                          <p:attrName>ppt_w</p:attrName>
                                        </p:attrNameLst>
                                      </p:cBhvr>
                                      <p:tavLst>
                                        <p:tav tm="0">
                                          <p:val>
                                            <p:fltVal val="0"/>
                                          </p:val>
                                        </p:tav>
                                        <p:tav tm="100000">
                                          <p:val>
                                            <p:strVal val="#ppt_w"/>
                                          </p:val>
                                        </p:tav>
                                      </p:tavLst>
                                    </p:anim>
                                    <p:anim calcmode="lin" valueType="num">
                                      <p:cBhvr>
                                        <p:cTn id="283" dur="1000" fill="hold"/>
                                        <p:tgtEl>
                                          <p:spTgt spid="54"/>
                                        </p:tgtEl>
                                        <p:attrNameLst>
                                          <p:attrName>ppt_h</p:attrName>
                                        </p:attrNameLst>
                                      </p:cBhvr>
                                      <p:tavLst>
                                        <p:tav tm="0">
                                          <p:val>
                                            <p:fltVal val="0"/>
                                          </p:val>
                                        </p:tav>
                                        <p:tav tm="100000">
                                          <p:val>
                                            <p:strVal val="#ppt_h"/>
                                          </p:val>
                                        </p:tav>
                                      </p:tavLst>
                                    </p:anim>
                                    <p:anim calcmode="lin" valueType="num">
                                      <p:cBhvr>
                                        <p:cTn id="284" dur="1000" fill="hold"/>
                                        <p:tgtEl>
                                          <p:spTgt spid="54"/>
                                        </p:tgtEl>
                                        <p:attrNameLst>
                                          <p:attrName>style.rotation</p:attrName>
                                        </p:attrNameLst>
                                      </p:cBhvr>
                                      <p:tavLst>
                                        <p:tav tm="0">
                                          <p:val>
                                            <p:fltVal val="90"/>
                                          </p:val>
                                        </p:tav>
                                        <p:tav tm="100000">
                                          <p:val>
                                            <p:fltVal val="0"/>
                                          </p:val>
                                        </p:tav>
                                      </p:tavLst>
                                    </p:anim>
                                    <p:animEffect transition="in" filter="fade">
                                      <p:cBhvr>
                                        <p:cTn id="285" dur="1000"/>
                                        <p:tgtEl>
                                          <p:spTgt spid="54"/>
                                        </p:tgtEl>
                                      </p:cBhvr>
                                    </p:animEffect>
                                  </p:childTnLst>
                                </p:cTn>
                              </p:par>
                              <p:par>
                                <p:cTn id="286" presetID="31" presetClass="entr" presetSubtype="0" fill="hold" grpId="0" nodeType="withEffect">
                                  <p:stCondLst>
                                    <p:cond delay="4500"/>
                                  </p:stCondLst>
                                  <p:childTnLst>
                                    <p:set>
                                      <p:cBhvr>
                                        <p:cTn id="287" dur="1" fill="hold">
                                          <p:stCondLst>
                                            <p:cond delay="0"/>
                                          </p:stCondLst>
                                        </p:cTn>
                                        <p:tgtEl>
                                          <p:spTgt spid="55"/>
                                        </p:tgtEl>
                                        <p:attrNameLst>
                                          <p:attrName>style.visibility</p:attrName>
                                        </p:attrNameLst>
                                      </p:cBhvr>
                                      <p:to>
                                        <p:strVal val="visible"/>
                                      </p:to>
                                    </p:set>
                                    <p:anim calcmode="lin" valueType="num">
                                      <p:cBhvr>
                                        <p:cTn id="288" dur="1000" fill="hold"/>
                                        <p:tgtEl>
                                          <p:spTgt spid="55"/>
                                        </p:tgtEl>
                                        <p:attrNameLst>
                                          <p:attrName>ppt_w</p:attrName>
                                        </p:attrNameLst>
                                      </p:cBhvr>
                                      <p:tavLst>
                                        <p:tav tm="0">
                                          <p:val>
                                            <p:fltVal val="0"/>
                                          </p:val>
                                        </p:tav>
                                        <p:tav tm="100000">
                                          <p:val>
                                            <p:strVal val="#ppt_w"/>
                                          </p:val>
                                        </p:tav>
                                      </p:tavLst>
                                    </p:anim>
                                    <p:anim calcmode="lin" valueType="num">
                                      <p:cBhvr>
                                        <p:cTn id="289" dur="1000" fill="hold"/>
                                        <p:tgtEl>
                                          <p:spTgt spid="55"/>
                                        </p:tgtEl>
                                        <p:attrNameLst>
                                          <p:attrName>ppt_h</p:attrName>
                                        </p:attrNameLst>
                                      </p:cBhvr>
                                      <p:tavLst>
                                        <p:tav tm="0">
                                          <p:val>
                                            <p:fltVal val="0"/>
                                          </p:val>
                                        </p:tav>
                                        <p:tav tm="100000">
                                          <p:val>
                                            <p:strVal val="#ppt_h"/>
                                          </p:val>
                                        </p:tav>
                                      </p:tavLst>
                                    </p:anim>
                                    <p:anim calcmode="lin" valueType="num">
                                      <p:cBhvr>
                                        <p:cTn id="290" dur="1000" fill="hold"/>
                                        <p:tgtEl>
                                          <p:spTgt spid="55"/>
                                        </p:tgtEl>
                                        <p:attrNameLst>
                                          <p:attrName>style.rotation</p:attrName>
                                        </p:attrNameLst>
                                      </p:cBhvr>
                                      <p:tavLst>
                                        <p:tav tm="0">
                                          <p:val>
                                            <p:fltVal val="90"/>
                                          </p:val>
                                        </p:tav>
                                        <p:tav tm="100000">
                                          <p:val>
                                            <p:fltVal val="0"/>
                                          </p:val>
                                        </p:tav>
                                      </p:tavLst>
                                    </p:anim>
                                    <p:animEffect transition="in" filter="fade">
                                      <p:cBhvr>
                                        <p:cTn id="291" dur="1000"/>
                                        <p:tgtEl>
                                          <p:spTgt spid="55"/>
                                        </p:tgtEl>
                                      </p:cBhvr>
                                    </p:animEffect>
                                  </p:childTnLst>
                                </p:cTn>
                              </p:par>
                              <p:par>
                                <p:cTn id="292" presetID="31" presetClass="entr" presetSubtype="0" fill="hold" grpId="0" nodeType="withEffect">
                                  <p:stCondLst>
                                    <p:cond delay="4600"/>
                                  </p:stCondLst>
                                  <p:childTnLst>
                                    <p:set>
                                      <p:cBhvr>
                                        <p:cTn id="293" dur="1" fill="hold">
                                          <p:stCondLst>
                                            <p:cond delay="0"/>
                                          </p:stCondLst>
                                        </p:cTn>
                                        <p:tgtEl>
                                          <p:spTgt spid="56"/>
                                        </p:tgtEl>
                                        <p:attrNameLst>
                                          <p:attrName>style.visibility</p:attrName>
                                        </p:attrNameLst>
                                      </p:cBhvr>
                                      <p:to>
                                        <p:strVal val="visible"/>
                                      </p:to>
                                    </p:set>
                                    <p:anim calcmode="lin" valueType="num">
                                      <p:cBhvr>
                                        <p:cTn id="294" dur="1000" fill="hold"/>
                                        <p:tgtEl>
                                          <p:spTgt spid="56"/>
                                        </p:tgtEl>
                                        <p:attrNameLst>
                                          <p:attrName>ppt_w</p:attrName>
                                        </p:attrNameLst>
                                      </p:cBhvr>
                                      <p:tavLst>
                                        <p:tav tm="0">
                                          <p:val>
                                            <p:fltVal val="0"/>
                                          </p:val>
                                        </p:tav>
                                        <p:tav tm="100000">
                                          <p:val>
                                            <p:strVal val="#ppt_w"/>
                                          </p:val>
                                        </p:tav>
                                      </p:tavLst>
                                    </p:anim>
                                    <p:anim calcmode="lin" valueType="num">
                                      <p:cBhvr>
                                        <p:cTn id="295" dur="1000" fill="hold"/>
                                        <p:tgtEl>
                                          <p:spTgt spid="56"/>
                                        </p:tgtEl>
                                        <p:attrNameLst>
                                          <p:attrName>ppt_h</p:attrName>
                                        </p:attrNameLst>
                                      </p:cBhvr>
                                      <p:tavLst>
                                        <p:tav tm="0">
                                          <p:val>
                                            <p:fltVal val="0"/>
                                          </p:val>
                                        </p:tav>
                                        <p:tav tm="100000">
                                          <p:val>
                                            <p:strVal val="#ppt_h"/>
                                          </p:val>
                                        </p:tav>
                                      </p:tavLst>
                                    </p:anim>
                                    <p:anim calcmode="lin" valueType="num">
                                      <p:cBhvr>
                                        <p:cTn id="296" dur="1000" fill="hold"/>
                                        <p:tgtEl>
                                          <p:spTgt spid="56"/>
                                        </p:tgtEl>
                                        <p:attrNameLst>
                                          <p:attrName>style.rotation</p:attrName>
                                        </p:attrNameLst>
                                      </p:cBhvr>
                                      <p:tavLst>
                                        <p:tav tm="0">
                                          <p:val>
                                            <p:fltVal val="90"/>
                                          </p:val>
                                        </p:tav>
                                        <p:tav tm="100000">
                                          <p:val>
                                            <p:fltVal val="0"/>
                                          </p:val>
                                        </p:tav>
                                      </p:tavLst>
                                    </p:anim>
                                    <p:animEffect transition="in" filter="fade">
                                      <p:cBhvr>
                                        <p:cTn id="297" dur="1000"/>
                                        <p:tgtEl>
                                          <p:spTgt spid="56"/>
                                        </p:tgtEl>
                                      </p:cBhvr>
                                    </p:animEffect>
                                  </p:childTnLst>
                                </p:cTn>
                              </p:par>
                              <p:par>
                                <p:cTn id="298" presetID="31" presetClass="entr" presetSubtype="0" fill="hold" grpId="0" nodeType="withEffect">
                                  <p:stCondLst>
                                    <p:cond delay="4700"/>
                                  </p:stCondLst>
                                  <p:childTnLst>
                                    <p:set>
                                      <p:cBhvr>
                                        <p:cTn id="299" dur="1" fill="hold">
                                          <p:stCondLst>
                                            <p:cond delay="0"/>
                                          </p:stCondLst>
                                        </p:cTn>
                                        <p:tgtEl>
                                          <p:spTgt spid="57"/>
                                        </p:tgtEl>
                                        <p:attrNameLst>
                                          <p:attrName>style.visibility</p:attrName>
                                        </p:attrNameLst>
                                      </p:cBhvr>
                                      <p:to>
                                        <p:strVal val="visible"/>
                                      </p:to>
                                    </p:set>
                                    <p:anim calcmode="lin" valueType="num">
                                      <p:cBhvr>
                                        <p:cTn id="300" dur="1000" fill="hold"/>
                                        <p:tgtEl>
                                          <p:spTgt spid="57"/>
                                        </p:tgtEl>
                                        <p:attrNameLst>
                                          <p:attrName>ppt_w</p:attrName>
                                        </p:attrNameLst>
                                      </p:cBhvr>
                                      <p:tavLst>
                                        <p:tav tm="0">
                                          <p:val>
                                            <p:fltVal val="0"/>
                                          </p:val>
                                        </p:tav>
                                        <p:tav tm="100000">
                                          <p:val>
                                            <p:strVal val="#ppt_w"/>
                                          </p:val>
                                        </p:tav>
                                      </p:tavLst>
                                    </p:anim>
                                    <p:anim calcmode="lin" valueType="num">
                                      <p:cBhvr>
                                        <p:cTn id="301" dur="1000" fill="hold"/>
                                        <p:tgtEl>
                                          <p:spTgt spid="57"/>
                                        </p:tgtEl>
                                        <p:attrNameLst>
                                          <p:attrName>ppt_h</p:attrName>
                                        </p:attrNameLst>
                                      </p:cBhvr>
                                      <p:tavLst>
                                        <p:tav tm="0">
                                          <p:val>
                                            <p:fltVal val="0"/>
                                          </p:val>
                                        </p:tav>
                                        <p:tav tm="100000">
                                          <p:val>
                                            <p:strVal val="#ppt_h"/>
                                          </p:val>
                                        </p:tav>
                                      </p:tavLst>
                                    </p:anim>
                                    <p:anim calcmode="lin" valueType="num">
                                      <p:cBhvr>
                                        <p:cTn id="302" dur="1000" fill="hold"/>
                                        <p:tgtEl>
                                          <p:spTgt spid="57"/>
                                        </p:tgtEl>
                                        <p:attrNameLst>
                                          <p:attrName>style.rotation</p:attrName>
                                        </p:attrNameLst>
                                      </p:cBhvr>
                                      <p:tavLst>
                                        <p:tav tm="0">
                                          <p:val>
                                            <p:fltVal val="90"/>
                                          </p:val>
                                        </p:tav>
                                        <p:tav tm="100000">
                                          <p:val>
                                            <p:fltVal val="0"/>
                                          </p:val>
                                        </p:tav>
                                      </p:tavLst>
                                    </p:anim>
                                    <p:animEffect transition="in" filter="fade">
                                      <p:cBhvr>
                                        <p:cTn id="303" dur="1000"/>
                                        <p:tgtEl>
                                          <p:spTgt spid="57"/>
                                        </p:tgtEl>
                                      </p:cBhvr>
                                    </p:animEffect>
                                  </p:childTnLst>
                                </p:cTn>
                              </p:par>
                              <p:par>
                                <p:cTn id="304" presetID="31" presetClass="entr" presetSubtype="0" fill="hold" grpId="0" nodeType="withEffect">
                                  <p:stCondLst>
                                    <p:cond delay="4800"/>
                                  </p:stCondLst>
                                  <p:childTnLst>
                                    <p:set>
                                      <p:cBhvr>
                                        <p:cTn id="305" dur="1" fill="hold">
                                          <p:stCondLst>
                                            <p:cond delay="0"/>
                                          </p:stCondLst>
                                        </p:cTn>
                                        <p:tgtEl>
                                          <p:spTgt spid="58"/>
                                        </p:tgtEl>
                                        <p:attrNameLst>
                                          <p:attrName>style.visibility</p:attrName>
                                        </p:attrNameLst>
                                      </p:cBhvr>
                                      <p:to>
                                        <p:strVal val="visible"/>
                                      </p:to>
                                    </p:set>
                                    <p:anim calcmode="lin" valueType="num">
                                      <p:cBhvr>
                                        <p:cTn id="306" dur="1000" fill="hold"/>
                                        <p:tgtEl>
                                          <p:spTgt spid="58"/>
                                        </p:tgtEl>
                                        <p:attrNameLst>
                                          <p:attrName>ppt_w</p:attrName>
                                        </p:attrNameLst>
                                      </p:cBhvr>
                                      <p:tavLst>
                                        <p:tav tm="0">
                                          <p:val>
                                            <p:fltVal val="0"/>
                                          </p:val>
                                        </p:tav>
                                        <p:tav tm="100000">
                                          <p:val>
                                            <p:strVal val="#ppt_w"/>
                                          </p:val>
                                        </p:tav>
                                      </p:tavLst>
                                    </p:anim>
                                    <p:anim calcmode="lin" valueType="num">
                                      <p:cBhvr>
                                        <p:cTn id="307" dur="1000" fill="hold"/>
                                        <p:tgtEl>
                                          <p:spTgt spid="58"/>
                                        </p:tgtEl>
                                        <p:attrNameLst>
                                          <p:attrName>ppt_h</p:attrName>
                                        </p:attrNameLst>
                                      </p:cBhvr>
                                      <p:tavLst>
                                        <p:tav tm="0">
                                          <p:val>
                                            <p:fltVal val="0"/>
                                          </p:val>
                                        </p:tav>
                                        <p:tav tm="100000">
                                          <p:val>
                                            <p:strVal val="#ppt_h"/>
                                          </p:val>
                                        </p:tav>
                                      </p:tavLst>
                                    </p:anim>
                                    <p:anim calcmode="lin" valueType="num">
                                      <p:cBhvr>
                                        <p:cTn id="308" dur="1000" fill="hold"/>
                                        <p:tgtEl>
                                          <p:spTgt spid="58"/>
                                        </p:tgtEl>
                                        <p:attrNameLst>
                                          <p:attrName>style.rotation</p:attrName>
                                        </p:attrNameLst>
                                      </p:cBhvr>
                                      <p:tavLst>
                                        <p:tav tm="0">
                                          <p:val>
                                            <p:fltVal val="90"/>
                                          </p:val>
                                        </p:tav>
                                        <p:tav tm="100000">
                                          <p:val>
                                            <p:fltVal val="0"/>
                                          </p:val>
                                        </p:tav>
                                      </p:tavLst>
                                    </p:anim>
                                    <p:animEffect transition="in" filter="fade">
                                      <p:cBhvr>
                                        <p:cTn id="309" dur="1000"/>
                                        <p:tgtEl>
                                          <p:spTgt spid="58"/>
                                        </p:tgtEl>
                                      </p:cBhvr>
                                    </p:animEffect>
                                  </p:childTnLst>
                                </p:cTn>
                              </p:par>
                              <p:par>
                                <p:cTn id="310" presetID="31" presetClass="entr" presetSubtype="0" fill="hold" grpId="0" nodeType="withEffect">
                                  <p:stCondLst>
                                    <p:cond delay="4900"/>
                                  </p:stCondLst>
                                  <p:childTnLst>
                                    <p:set>
                                      <p:cBhvr>
                                        <p:cTn id="311" dur="1" fill="hold">
                                          <p:stCondLst>
                                            <p:cond delay="0"/>
                                          </p:stCondLst>
                                        </p:cTn>
                                        <p:tgtEl>
                                          <p:spTgt spid="59"/>
                                        </p:tgtEl>
                                        <p:attrNameLst>
                                          <p:attrName>style.visibility</p:attrName>
                                        </p:attrNameLst>
                                      </p:cBhvr>
                                      <p:to>
                                        <p:strVal val="visible"/>
                                      </p:to>
                                    </p:set>
                                    <p:anim calcmode="lin" valueType="num">
                                      <p:cBhvr>
                                        <p:cTn id="312" dur="1000" fill="hold"/>
                                        <p:tgtEl>
                                          <p:spTgt spid="59"/>
                                        </p:tgtEl>
                                        <p:attrNameLst>
                                          <p:attrName>ppt_w</p:attrName>
                                        </p:attrNameLst>
                                      </p:cBhvr>
                                      <p:tavLst>
                                        <p:tav tm="0">
                                          <p:val>
                                            <p:fltVal val="0"/>
                                          </p:val>
                                        </p:tav>
                                        <p:tav tm="100000">
                                          <p:val>
                                            <p:strVal val="#ppt_w"/>
                                          </p:val>
                                        </p:tav>
                                      </p:tavLst>
                                    </p:anim>
                                    <p:anim calcmode="lin" valueType="num">
                                      <p:cBhvr>
                                        <p:cTn id="313" dur="1000" fill="hold"/>
                                        <p:tgtEl>
                                          <p:spTgt spid="59"/>
                                        </p:tgtEl>
                                        <p:attrNameLst>
                                          <p:attrName>ppt_h</p:attrName>
                                        </p:attrNameLst>
                                      </p:cBhvr>
                                      <p:tavLst>
                                        <p:tav tm="0">
                                          <p:val>
                                            <p:fltVal val="0"/>
                                          </p:val>
                                        </p:tav>
                                        <p:tav tm="100000">
                                          <p:val>
                                            <p:strVal val="#ppt_h"/>
                                          </p:val>
                                        </p:tav>
                                      </p:tavLst>
                                    </p:anim>
                                    <p:anim calcmode="lin" valueType="num">
                                      <p:cBhvr>
                                        <p:cTn id="314" dur="1000" fill="hold"/>
                                        <p:tgtEl>
                                          <p:spTgt spid="59"/>
                                        </p:tgtEl>
                                        <p:attrNameLst>
                                          <p:attrName>style.rotation</p:attrName>
                                        </p:attrNameLst>
                                      </p:cBhvr>
                                      <p:tavLst>
                                        <p:tav tm="0">
                                          <p:val>
                                            <p:fltVal val="90"/>
                                          </p:val>
                                        </p:tav>
                                        <p:tav tm="100000">
                                          <p:val>
                                            <p:fltVal val="0"/>
                                          </p:val>
                                        </p:tav>
                                      </p:tavLst>
                                    </p:anim>
                                    <p:animEffect transition="in" filter="fade">
                                      <p:cBhvr>
                                        <p:cTn id="315" dur="1000"/>
                                        <p:tgtEl>
                                          <p:spTgt spid="59"/>
                                        </p:tgtEl>
                                      </p:cBhvr>
                                    </p:animEffect>
                                  </p:childTnLst>
                                </p:cTn>
                              </p:par>
                              <p:par>
                                <p:cTn id="316" presetID="31" presetClass="entr" presetSubtype="0" fill="hold" grpId="0" nodeType="withEffect">
                                  <p:stCondLst>
                                    <p:cond delay="5000"/>
                                  </p:stCondLst>
                                  <p:childTnLst>
                                    <p:set>
                                      <p:cBhvr>
                                        <p:cTn id="317" dur="1" fill="hold">
                                          <p:stCondLst>
                                            <p:cond delay="0"/>
                                          </p:stCondLst>
                                        </p:cTn>
                                        <p:tgtEl>
                                          <p:spTgt spid="60"/>
                                        </p:tgtEl>
                                        <p:attrNameLst>
                                          <p:attrName>style.visibility</p:attrName>
                                        </p:attrNameLst>
                                      </p:cBhvr>
                                      <p:to>
                                        <p:strVal val="visible"/>
                                      </p:to>
                                    </p:set>
                                    <p:anim calcmode="lin" valueType="num">
                                      <p:cBhvr>
                                        <p:cTn id="318" dur="1000" fill="hold"/>
                                        <p:tgtEl>
                                          <p:spTgt spid="60"/>
                                        </p:tgtEl>
                                        <p:attrNameLst>
                                          <p:attrName>ppt_w</p:attrName>
                                        </p:attrNameLst>
                                      </p:cBhvr>
                                      <p:tavLst>
                                        <p:tav tm="0">
                                          <p:val>
                                            <p:fltVal val="0"/>
                                          </p:val>
                                        </p:tav>
                                        <p:tav tm="100000">
                                          <p:val>
                                            <p:strVal val="#ppt_w"/>
                                          </p:val>
                                        </p:tav>
                                      </p:tavLst>
                                    </p:anim>
                                    <p:anim calcmode="lin" valueType="num">
                                      <p:cBhvr>
                                        <p:cTn id="319" dur="1000" fill="hold"/>
                                        <p:tgtEl>
                                          <p:spTgt spid="60"/>
                                        </p:tgtEl>
                                        <p:attrNameLst>
                                          <p:attrName>ppt_h</p:attrName>
                                        </p:attrNameLst>
                                      </p:cBhvr>
                                      <p:tavLst>
                                        <p:tav tm="0">
                                          <p:val>
                                            <p:fltVal val="0"/>
                                          </p:val>
                                        </p:tav>
                                        <p:tav tm="100000">
                                          <p:val>
                                            <p:strVal val="#ppt_h"/>
                                          </p:val>
                                        </p:tav>
                                      </p:tavLst>
                                    </p:anim>
                                    <p:anim calcmode="lin" valueType="num">
                                      <p:cBhvr>
                                        <p:cTn id="320" dur="1000" fill="hold"/>
                                        <p:tgtEl>
                                          <p:spTgt spid="60"/>
                                        </p:tgtEl>
                                        <p:attrNameLst>
                                          <p:attrName>style.rotation</p:attrName>
                                        </p:attrNameLst>
                                      </p:cBhvr>
                                      <p:tavLst>
                                        <p:tav tm="0">
                                          <p:val>
                                            <p:fltVal val="90"/>
                                          </p:val>
                                        </p:tav>
                                        <p:tav tm="100000">
                                          <p:val>
                                            <p:fltVal val="0"/>
                                          </p:val>
                                        </p:tav>
                                      </p:tavLst>
                                    </p:anim>
                                    <p:animEffect transition="in" filter="fade">
                                      <p:cBhvr>
                                        <p:cTn id="321" dur="1000"/>
                                        <p:tgtEl>
                                          <p:spTgt spid="60"/>
                                        </p:tgtEl>
                                      </p:cBhvr>
                                    </p:animEffect>
                                  </p:childTnLst>
                                </p:cTn>
                              </p:par>
                              <p:par>
                                <p:cTn id="322" presetID="31" presetClass="entr" presetSubtype="0" fill="hold" grpId="0" nodeType="withEffect">
                                  <p:stCondLst>
                                    <p:cond delay="5100"/>
                                  </p:stCondLst>
                                  <p:childTnLst>
                                    <p:set>
                                      <p:cBhvr>
                                        <p:cTn id="323" dur="1" fill="hold">
                                          <p:stCondLst>
                                            <p:cond delay="0"/>
                                          </p:stCondLst>
                                        </p:cTn>
                                        <p:tgtEl>
                                          <p:spTgt spid="61"/>
                                        </p:tgtEl>
                                        <p:attrNameLst>
                                          <p:attrName>style.visibility</p:attrName>
                                        </p:attrNameLst>
                                      </p:cBhvr>
                                      <p:to>
                                        <p:strVal val="visible"/>
                                      </p:to>
                                    </p:set>
                                    <p:anim calcmode="lin" valueType="num">
                                      <p:cBhvr>
                                        <p:cTn id="324" dur="1000" fill="hold"/>
                                        <p:tgtEl>
                                          <p:spTgt spid="61"/>
                                        </p:tgtEl>
                                        <p:attrNameLst>
                                          <p:attrName>ppt_w</p:attrName>
                                        </p:attrNameLst>
                                      </p:cBhvr>
                                      <p:tavLst>
                                        <p:tav tm="0">
                                          <p:val>
                                            <p:fltVal val="0"/>
                                          </p:val>
                                        </p:tav>
                                        <p:tav tm="100000">
                                          <p:val>
                                            <p:strVal val="#ppt_w"/>
                                          </p:val>
                                        </p:tav>
                                      </p:tavLst>
                                    </p:anim>
                                    <p:anim calcmode="lin" valueType="num">
                                      <p:cBhvr>
                                        <p:cTn id="325" dur="1000" fill="hold"/>
                                        <p:tgtEl>
                                          <p:spTgt spid="61"/>
                                        </p:tgtEl>
                                        <p:attrNameLst>
                                          <p:attrName>ppt_h</p:attrName>
                                        </p:attrNameLst>
                                      </p:cBhvr>
                                      <p:tavLst>
                                        <p:tav tm="0">
                                          <p:val>
                                            <p:fltVal val="0"/>
                                          </p:val>
                                        </p:tav>
                                        <p:tav tm="100000">
                                          <p:val>
                                            <p:strVal val="#ppt_h"/>
                                          </p:val>
                                        </p:tav>
                                      </p:tavLst>
                                    </p:anim>
                                    <p:anim calcmode="lin" valueType="num">
                                      <p:cBhvr>
                                        <p:cTn id="326" dur="1000" fill="hold"/>
                                        <p:tgtEl>
                                          <p:spTgt spid="61"/>
                                        </p:tgtEl>
                                        <p:attrNameLst>
                                          <p:attrName>style.rotation</p:attrName>
                                        </p:attrNameLst>
                                      </p:cBhvr>
                                      <p:tavLst>
                                        <p:tav tm="0">
                                          <p:val>
                                            <p:fltVal val="90"/>
                                          </p:val>
                                        </p:tav>
                                        <p:tav tm="100000">
                                          <p:val>
                                            <p:fltVal val="0"/>
                                          </p:val>
                                        </p:tav>
                                      </p:tavLst>
                                    </p:anim>
                                    <p:animEffect transition="in" filter="fade">
                                      <p:cBhvr>
                                        <p:cTn id="327" dur="1000"/>
                                        <p:tgtEl>
                                          <p:spTgt spid="61"/>
                                        </p:tgtEl>
                                      </p:cBhvr>
                                    </p:animEffect>
                                  </p:childTnLst>
                                </p:cTn>
                              </p:par>
                              <p:par>
                                <p:cTn id="328" presetID="31" presetClass="entr" presetSubtype="0" fill="hold" grpId="0" nodeType="withEffect">
                                  <p:stCondLst>
                                    <p:cond delay="5200"/>
                                  </p:stCondLst>
                                  <p:childTnLst>
                                    <p:set>
                                      <p:cBhvr>
                                        <p:cTn id="329" dur="1" fill="hold">
                                          <p:stCondLst>
                                            <p:cond delay="0"/>
                                          </p:stCondLst>
                                        </p:cTn>
                                        <p:tgtEl>
                                          <p:spTgt spid="62"/>
                                        </p:tgtEl>
                                        <p:attrNameLst>
                                          <p:attrName>style.visibility</p:attrName>
                                        </p:attrNameLst>
                                      </p:cBhvr>
                                      <p:to>
                                        <p:strVal val="visible"/>
                                      </p:to>
                                    </p:set>
                                    <p:anim calcmode="lin" valueType="num">
                                      <p:cBhvr>
                                        <p:cTn id="330" dur="1000" fill="hold"/>
                                        <p:tgtEl>
                                          <p:spTgt spid="62"/>
                                        </p:tgtEl>
                                        <p:attrNameLst>
                                          <p:attrName>ppt_w</p:attrName>
                                        </p:attrNameLst>
                                      </p:cBhvr>
                                      <p:tavLst>
                                        <p:tav tm="0">
                                          <p:val>
                                            <p:fltVal val="0"/>
                                          </p:val>
                                        </p:tav>
                                        <p:tav tm="100000">
                                          <p:val>
                                            <p:strVal val="#ppt_w"/>
                                          </p:val>
                                        </p:tav>
                                      </p:tavLst>
                                    </p:anim>
                                    <p:anim calcmode="lin" valueType="num">
                                      <p:cBhvr>
                                        <p:cTn id="331" dur="1000" fill="hold"/>
                                        <p:tgtEl>
                                          <p:spTgt spid="62"/>
                                        </p:tgtEl>
                                        <p:attrNameLst>
                                          <p:attrName>ppt_h</p:attrName>
                                        </p:attrNameLst>
                                      </p:cBhvr>
                                      <p:tavLst>
                                        <p:tav tm="0">
                                          <p:val>
                                            <p:fltVal val="0"/>
                                          </p:val>
                                        </p:tav>
                                        <p:tav tm="100000">
                                          <p:val>
                                            <p:strVal val="#ppt_h"/>
                                          </p:val>
                                        </p:tav>
                                      </p:tavLst>
                                    </p:anim>
                                    <p:anim calcmode="lin" valueType="num">
                                      <p:cBhvr>
                                        <p:cTn id="332" dur="1000" fill="hold"/>
                                        <p:tgtEl>
                                          <p:spTgt spid="62"/>
                                        </p:tgtEl>
                                        <p:attrNameLst>
                                          <p:attrName>style.rotation</p:attrName>
                                        </p:attrNameLst>
                                      </p:cBhvr>
                                      <p:tavLst>
                                        <p:tav tm="0">
                                          <p:val>
                                            <p:fltVal val="90"/>
                                          </p:val>
                                        </p:tav>
                                        <p:tav tm="100000">
                                          <p:val>
                                            <p:fltVal val="0"/>
                                          </p:val>
                                        </p:tav>
                                      </p:tavLst>
                                    </p:anim>
                                    <p:animEffect transition="in" filter="fade">
                                      <p:cBhvr>
                                        <p:cTn id="333" dur="1000"/>
                                        <p:tgtEl>
                                          <p:spTgt spid="62"/>
                                        </p:tgtEl>
                                      </p:cBhvr>
                                    </p:animEffect>
                                  </p:childTnLst>
                                </p:cTn>
                              </p:par>
                              <p:par>
                                <p:cTn id="334" presetID="31" presetClass="entr" presetSubtype="0" fill="hold" grpId="0" nodeType="withEffect">
                                  <p:stCondLst>
                                    <p:cond delay="5300"/>
                                  </p:stCondLst>
                                  <p:childTnLst>
                                    <p:set>
                                      <p:cBhvr>
                                        <p:cTn id="335" dur="1" fill="hold">
                                          <p:stCondLst>
                                            <p:cond delay="0"/>
                                          </p:stCondLst>
                                        </p:cTn>
                                        <p:tgtEl>
                                          <p:spTgt spid="63"/>
                                        </p:tgtEl>
                                        <p:attrNameLst>
                                          <p:attrName>style.visibility</p:attrName>
                                        </p:attrNameLst>
                                      </p:cBhvr>
                                      <p:to>
                                        <p:strVal val="visible"/>
                                      </p:to>
                                    </p:set>
                                    <p:anim calcmode="lin" valueType="num">
                                      <p:cBhvr>
                                        <p:cTn id="336" dur="1000" fill="hold"/>
                                        <p:tgtEl>
                                          <p:spTgt spid="63"/>
                                        </p:tgtEl>
                                        <p:attrNameLst>
                                          <p:attrName>ppt_w</p:attrName>
                                        </p:attrNameLst>
                                      </p:cBhvr>
                                      <p:tavLst>
                                        <p:tav tm="0">
                                          <p:val>
                                            <p:fltVal val="0"/>
                                          </p:val>
                                        </p:tav>
                                        <p:tav tm="100000">
                                          <p:val>
                                            <p:strVal val="#ppt_w"/>
                                          </p:val>
                                        </p:tav>
                                      </p:tavLst>
                                    </p:anim>
                                    <p:anim calcmode="lin" valueType="num">
                                      <p:cBhvr>
                                        <p:cTn id="337" dur="1000" fill="hold"/>
                                        <p:tgtEl>
                                          <p:spTgt spid="63"/>
                                        </p:tgtEl>
                                        <p:attrNameLst>
                                          <p:attrName>ppt_h</p:attrName>
                                        </p:attrNameLst>
                                      </p:cBhvr>
                                      <p:tavLst>
                                        <p:tav tm="0">
                                          <p:val>
                                            <p:fltVal val="0"/>
                                          </p:val>
                                        </p:tav>
                                        <p:tav tm="100000">
                                          <p:val>
                                            <p:strVal val="#ppt_h"/>
                                          </p:val>
                                        </p:tav>
                                      </p:tavLst>
                                    </p:anim>
                                    <p:anim calcmode="lin" valueType="num">
                                      <p:cBhvr>
                                        <p:cTn id="338" dur="1000" fill="hold"/>
                                        <p:tgtEl>
                                          <p:spTgt spid="63"/>
                                        </p:tgtEl>
                                        <p:attrNameLst>
                                          <p:attrName>style.rotation</p:attrName>
                                        </p:attrNameLst>
                                      </p:cBhvr>
                                      <p:tavLst>
                                        <p:tav tm="0">
                                          <p:val>
                                            <p:fltVal val="90"/>
                                          </p:val>
                                        </p:tav>
                                        <p:tav tm="100000">
                                          <p:val>
                                            <p:fltVal val="0"/>
                                          </p:val>
                                        </p:tav>
                                      </p:tavLst>
                                    </p:anim>
                                    <p:animEffect transition="in" filter="fade">
                                      <p:cBhvr>
                                        <p:cTn id="339" dur="1000"/>
                                        <p:tgtEl>
                                          <p:spTgt spid="63"/>
                                        </p:tgtEl>
                                      </p:cBhvr>
                                    </p:animEffect>
                                  </p:childTnLst>
                                </p:cTn>
                              </p:par>
                              <p:par>
                                <p:cTn id="340" presetID="31" presetClass="entr" presetSubtype="0" fill="hold" grpId="0" nodeType="withEffect">
                                  <p:stCondLst>
                                    <p:cond delay="5400"/>
                                  </p:stCondLst>
                                  <p:childTnLst>
                                    <p:set>
                                      <p:cBhvr>
                                        <p:cTn id="341" dur="1" fill="hold">
                                          <p:stCondLst>
                                            <p:cond delay="0"/>
                                          </p:stCondLst>
                                        </p:cTn>
                                        <p:tgtEl>
                                          <p:spTgt spid="64"/>
                                        </p:tgtEl>
                                        <p:attrNameLst>
                                          <p:attrName>style.visibility</p:attrName>
                                        </p:attrNameLst>
                                      </p:cBhvr>
                                      <p:to>
                                        <p:strVal val="visible"/>
                                      </p:to>
                                    </p:set>
                                    <p:anim calcmode="lin" valueType="num">
                                      <p:cBhvr>
                                        <p:cTn id="342" dur="1000" fill="hold"/>
                                        <p:tgtEl>
                                          <p:spTgt spid="64"/>
                                        </p:tgtEl>
                                        <p:attrNameLst>
                                          <p:attrName>ppt_w</p:attrName>
                                        </p:attrNameLst>
                                      </p:cBhvr>
                                      <p:tavLst>
                                        <p:tav tm="0">
                                          <p:val>
                                            <p:fltVal val="0"/>
                                          </p:val>
                                        </p:tav>
                                        <p:tav tm="100000">
                                          <p:val>
                                            <p:strVal val="#ppt_w"/>
                                          </p:val>
                                        </p:tav>
                                      </p:tavLst>
                                    </p:anim>
                                    <p:anim calcmode="lin" valueType="num">
                                      <p:cBhvr>
                                        <p:cTn id="343" dur="1000" fill="hold"/>
                                        <p:tgtEl>
                                          <p:spTgt spid="64"/>
                                        </p:tgtEl>
                                        <p:attrNameLst>
                                          <p:attrName>ppt_h</p:attrName>
                                        </p:attrNameLst>
                                      </p:cBhvr>
                                      <p:tavLst>
                                        <p:tav tm="0">
                                          <p:val>
                                            <p:fltVal val="0"/>
                                          </p:val>
                                        </p:tav>
                                        <p:tav tm="100000">
                                          <p:val>
                                            <p:strVal val="#ppt_h"/>
                                          </p:val>
                                        </p:tav>
                                      </p:tavLst>
                                    </p:anim>
                                    <p:anim calcmode="lin" valueType="num">
                                      <p:cBhvr>
                                        <p:cTn id="344" dur="1000" fill="hold"/>
                                        <p:tgtEl>
                                          <p:spTgt spid="64"/>
                                        </p:tgtEl>
                                        <p:attrNameLst>
                                          <p:attrName>style.rotation</p:attrName>
                                        </p:attrNameLst>
                                      </p:cBhvr>
                                      <p:tavLst>
                                        <p:tav tm="0">
                                          <p:val>
                                            <p:fltVal val="90"/>
                                          </p:val>
                                        </p:tav>
                                        <p:tav tm="100000">
                                          <p:val>
                                            <p:fltVal val="0"/>
                                          </p:val>
                                        </p:tav>
                                      </p:tavLst>
                                    </p:anim>
                                    <p:animEffect transition="in" filter="fade">
                                      <p:cBhvr>
                                        <p:cTn id="345" dur="1000"/>
                                        <p:tgtEl>
                                          <p:spTgt spid="64"/>
                                        </p:tgtEl>
                                      </p:cBhvr>
                                    </p:animEffect>
                                  </p:childTnLst>
                                </p:cTn>
                              </p:par>
                              <p:par>
                                <p:cTn id="346" presetID="31" presetClass="entr" presetSubtype="0" fill="hold" grpId="0" nodeType="withEffect">
                                  <p:stCondLst>
                                    <p:cond delay="5500"/>
                                  </p:stCondLst>
                                  <p:childTnLst>
                                    <p:set>
                                      <p:cBhvr>
                                        <p:cTn id="347" dur="1" fill="hold">
                                          <p:stCondLst>
                                            <p:cond delay="0"/>
                                          </p:stCondLst>
                                        </p:cTn>
                                        <p:tgtEl>
                                          <p:spTgt spid="65"/>
                                        </p:tgtEl>
                                        <p:attrNameLst>
                                          <p:attrName>style.visibility</p:attrName>
                                        </p:attrNameLst>
                                      </p:cBhvr>
                                      <p:to>
                                        <p:strVal val="visible"/>
                                      </p:to>
                                    </p:set>
                                    <p:anim calcmode="lin" valueType="num">
                                      <p:cBhvr>
                                        <p:cTn id="348" dur="1000" fill="hold"/>
                                        <p:tgtEl>
                                          <p:spTgt spid="65"/>
                                        </p:tgtEl>
                                        <p:attrNameLst>
                                          <p:attrName>ppt_w</p:attrName>
                                        </p:attrNameLst>
                                      </p:cBhvr>
                                      <p:tavLst>
                                        <p:tav tm="0">
                                          <p:val>
                                            <p:fltVal val="0"/>
                                          </p:val>
                                        </p:tav>
                                        <p:tav tm="100000">
                                          <p:val>
                                            <p:strVal val="#ppt_w"/>
                                          </p:val>
                                        </p:tav>
                                      </p:tavLst>
                                    </p:anim>
                                    <p:anim calcmode="lin" valueType="num">
                                      <p:cBhvr>
                                        <p:cTn id="349" dur="1000" fill="hold"/>
                                        <p:tgtEl>
                                          <p:spTgt spid="65"/>
                                        </p:tgtEl>
                                        <p:attrNameLst>
                                          <p:attrName>ppt_h</p:attrName>
                                        </p:attrNameLst>
                                      </p:cBhvr>
                                      <p:tavLst>
                                        <p:tav tm="0">
                                          <p:val>
                                            <p:fltVal val="0"/>
                                          </p:val>
                                        </p:tav>
                                        <p:tav tm="100000">
                                          <p:val>
                                            <p:strVal val="#ppt_h"/>
                                          </p:val>
                                        </p:tav>
                                      </p:tavLst>
                                    </p:anim>
                                    <p:anim calcmode="lin" valueType="num">
                                      <p:cBhvr>
                                        <p:cTn id="350" dur="1000" fill="hold"/>
                                        <p:tgtEl>
                                          <p:spTgt spid="65"/>
                                        </p:tgtEl>
                                        <p:attrNameLst>
                                          <p:attrName>style.rotation</p:attrName>
                                        </p:attrNameLst>
                                      </p:cBhvr>
                                      <p:tavLst>
                                        <p:tav tm="0">
                                          <p:val>
                                            <p:fltVal val="90"/>
                                          </p:val>
                                        </p:tav>
                                        <p:tav tm="100000">
                                          <p:val>
                                            <p:fltVal val="0"/>
                                          </p:val>
                                        </p:tav>
                                      </p:tavLst>
                                    </p:anim>
                                    <p:animEffect transition="in" filter="fade">
                                      <p:cBhvr>
                                        <p:cTn id="351" dur="1000"/>
                                        <p:tgtEl>
                                          <p:spTgt spid="65"/>
                                        </p:tgtEl>
                                      </p:cBhvr>
                                    </p:animEffect>
                                  </p:childTnLst>
                                </p:cTn>
                              </p:par>
                              <p:par>
                                <p:cTn id="352" presetID="31" presetClass="entr" presetSubtype="0" fill="hold" grpId="0" nodeType="withEffect">
                                  <p:stCondLst>
                                    <p:cond delay="5600"/>
                                  </p:stCondLst>
                                  <p:childTnLst>
                                    <p:set>
                                      <p:cBhvr>
                                        <p:cTn id="353" dur="1" fill="hold">
                                          <p:stCondLst>
                                            <p:cond delay="0"/>
                                          </p:stCondLst>
                                        </p:cTn>
                                        <p:tgtEl>
                                          <p:spTgt spid="66"/>
                                        </p:tgtEl>
                                        <p:attrNameLst>
                                          <p:attrName>style.visibility</p:attrName>
                                        </p:attrNameLst>
                                      </p:cBhvr>
                                      <p:to>
                                        <p:strVal val="visible"/>
                                      </p:to>
                                    </p:set>
                                    <p:anim calcmode="lin" valueType="num">
                                      <p:cBhvr>
                                        <p:cTn id="354" dur="1000" fill="hold"/>
                                        <p:tgtEl>
                                          <p:spTgt spid="66"/>
                                        </p:tgtEl>
                                        <p:attrNameLst>
                                          <p:attrName>ppt_w</p:attrName>
                                        </p:attrNameLst>
                                      </p:cBhvr>
                                      <p:tavLst>
                                        <p:tav tm="0">
                                          <p:val>
                                            <p:fltVal val="0"/>
                                          </p:val>
                                        </p:tav>
                                        <p:tav tm="100000">
                                          <p:val>
                                            <p:strVal val="#ppt_w"/>
                                          </p:val>
                                        </p:tav>
                                      </p:tavLst>
                                    </p:anim>
                                    <p:anim calcmode="lin" valueType="num">
                                      <p:cBhvr>
                                        <p:cTn id="355" dur="1000" fill="hold"/>
                                        <p:tgtEl>
                                          <p:spTgt spid="66"/>
                                        </p:tgtEl>
                                        <p:attrNameLst>
                                          <p:attrName>ppt_h</p:attrName>
                                        </p:attrNameLst>
                                      </p:cBhvr>
                                      <p:tavLst>
                                        <p:tav tm="0">
                                          <p:val>
                                            <p:fltVal val="0"/>
                                          </p:val>
                                        </p:tav>
                                        <p:tav tm="100000">
                                          <p:val>
                                            <p:strVal val="#ppt_h"/>
                                          </p:val>
                                        </p:tav>
                                      </p:tavLst>
                                    </p:anim>
                                    <p:anim calcmode="lin" valueType="num">
                                      <p:cBhvr>
                                        <p:cTn id="356" dur="1000" fill="hold"/>
                                        <p:tgtEl>
                                          <p:spTgt spid="66"/>
                                        </p:tgtEl>
                                        <p:attrNameLst>
                                          <p:attrName>style.rotation</p:attrName>
                                        </p:attrNameLst>
                                      </p:cBhvr>
                                      <p:tavLst>
                                        <p:tav tm="0">
                                          <p:val>
                                            <p:fltVal val="90"/>
                                          </p:val>
                                        </p:tav>
                                        <p:tav tm="100000">
                                          <p:val>
                                            <p:fltVal val="0"/>
                                          </p:val>
                                        </p:tav>
                                      </p:tavLst>
                                    </p:anim>
                                    <p:animEffect transition="in" filter="fade">
                                      <p:cBhvr>
                                        <p:cTn id="357" dur="1000"/>
                                        <p:tgtEl>
                                          <p:spTgt spid="66"/>
                                        </p:tgtEl>
                                      </p:cBhvr>
                                    </p:animEffect>
                                  </p:childTnLst>
                                </p:cTn>
                              </p:par>
                              <p:par>
                                <p:cTn id="358" presetID="31" presetClass="entr" presetSubtype="0" fill="hold" grpId="0" nodeType="withEffect">
                                  <p:stCondLst>
                                    <p:cond delay="5700"/>
                                  </p:stCondLst>
                                  <p:childTnLst>
                                    <p:set>
                                      <p:cBhvr>
                                        <p:cTn id="359" dur="1" fill="hold">
                                          <p:stCondLst>
                                            <p:cond delay="0"/>
                                          </p:stCondLst>
                                        </p:cTn>
                                        <p:tgtEl>
                                          <p:spTgt spid="67"/>
                                        </p:tgtEl>
                                        <p:attrNameLst>
                                          <p:attrName>style.visibility</p:attrName>
                                        </p:attrNameLst>
                                      </p:cBhvr>
                                      <p:to>
                                        <p:strVal val="visible"/>
                                      </p:to>
                                    </p:set>
                                    <p:anim calcmode="lin" valueType="num">
                                      <p:cBhvr>
                                        <p:cTn id="360" dur="1000" fill="hold"/>
                                        <p:tgtEl>
                                          <p:spTgt spid="67"/>
                                        </p:tgtEl>
                                        <p:attrNameLst>
                                          <p:attrName>ppt_w</p:attrName>
                                        </p:attrNameLst>
                                      </p:cBhvr>
                                      <p:tavLst>
                                        <p:tav tm="0">
                                          <p:val>
                                            <p:fltVal val="0"/>
                                          </p:val>
                                        </p:tav>
                                        <p:tav tm="100000">
                                          <p:val>
                                            <p:strVal val="#ppt_w"/>
                                          </p:val>
                                        </p:tav>
                                      </p:tavLst>
                                    </p:anim>
                                    <p:anim calcmode="lin" valueType="num">
                                      <p:cBhvr>
                                        <p:cTn id="361" dur="1000" fill="hold"/>
                                        <p:tgtEl>
                                          <p:spTgt spid="67"/>
                                        </p:tgtEl>
                                        <p:attrNameLst>
                                          <p:attrName>ppt_h</p:attrName>
                                        </p:attrNameLst>
                                      </p:cBhvr>
                                      <p:tavLst>
                                        <p:tav tm="0">
                                          <p:val>
                                            <p:fltVal val="0"/>
                                          </p:val>
                                        </p:tav>
                                        <p:tav tm="100000">
                                          <p:val>
                                            <p:strVal val="#ppt_h"/>
                                          </p:val>
                                        </p:tav>
                                      </p:tavLst>
                                    </p:anim>
                                    <p:anim calcmode="lin" valueType="num">
                                      <p:cBhvr>
                                        <p:cTn id="362" dur="1000" fill="hold"/>
                                        <p:tgtEl>
                                          <p:spTgt spid="67"/>
                                        </p:tgtEl>
                                        <p:attrNameLst>
                                          <p:attrName>style.rotation</p:attrName>
                                        </p:attrNameLst>
                                      </p:cBhvr>
                                      <p:tavLst>
                                        <p:tav tm="0">
                                          <p:val>
                                            <p:fltVal val="90"/>
                                          </p:val>
                                        </p:tav>
                                        <p:tav tm="100000">
                                          <p:val>
                                            <p:fltVal val="0"/>
                                          </p:val>
                                        </p:tav>
                                      </p:tavLst>
                                    </p:anim>
                                    <p:animEffect transition="in" filter="fade">
                                      <p:cBhvr>
                                        <p:cTn id="363" dur="1000"/>
                                        <p:tgtEl>
                                          <p:spTgt spid="67"/>
                                        </p:tgtEl>
                                      </p:cBhvr>
                                    </p:animEffect>
                                  </p:childTnLst>
                                </p:cTn>
                              </p:par>
                              <p:par>
                                <p:cTn id="364" presetID="31" presetClass="entr" presetSubtype="0" fill="hold" grpId="0" nodeType="withEffect">
                                  <p:stCondLst>
                                    <p:cond delay="5800"/>
                                  </p:stCondLst>
                                  <p:childTnLst>
                                    <p:set>
                                      <p:cBhvr>
                                        <p:cTn id="365" dur="1" fill="hold">
                                          <p:stCondLst>
                                            <p:cond delay="0"/>
                                          </p:stCondLst>
                                        </p:cTn>
                                        <p:tgtEl>
                                          <p:spTgt spid="68"/>
                                        </p:tgtEl>
                                        <p:attrNameLst>
                                          <p:attrName>style.visibility</p:attrName>
                                        </p:attrNameLst>
                                      </p:cBhvr>
                                      <p:to>
                                        <p:strVal val="visible"/>
                                      </p:to>
                                    </p:set>
                                    <p:anim calcmode="lin" valueType="num">
                                      <p:cBhvr>
                                        <p:cTn id="366" dur="1000" fill="hold"/>
                                        <p:tgtEl>
                                          <p:spTgt spid="68"/>
                                        </p:tgtEl>
                                        <p:attrNameLst>
                                          <p:attrName>ppt_w</p:attrName>
                                        </p:attrNameLst>
                                      </p:cBhvr>
                                      <p:tavLst>
                                        <p:tav tm="0">
                                          <p:val>
                                            <p:fltVal val="0"/>
                                          </p:val>
                                        </p:tav>
                                        <p:tav tm="100000">
                                          <p:val>
                                            <p:strVal val="#ppt_w"/>
                                          </p:val>
                                        </p:tav>
                                      </p:tavLst>
                                    </p:anim>
                                    <p:anim calcmode="lin" valueType="num">
                                      <p:cBhvr>
                                        <p:cTn id="367" dur="1000" fill="hold"/>
                                        <p:tgtEl>
                                          <p:spTgt spid="68"/>
                                        </p:tgtEl>
                                        <p:attrNameLst>
                                          <p:attrName>ppt_h</p:attrName>
                                        </p:attrNameLst>
                                      </p:cBhvr>
                                      <p:tavLst>
                                        <p:tav tm="0">
                                          <p:val>
                                            <p:fltVal val="0"/>
                                          </p:val>
                                        </p:tav>
                                        <p:tav tm="100000">
                                          <p:val>
                                            <p:strVal val="#ppt_h"/>
                                          </p:val>
                                        </p:tav>
                                      </p:tavLst>
                                    </p:anim>
                                    <p:anim calcmode="lin" valueType="num">
                                      <p:cBhvr>
                                        <p:cTn id="368" dur="1000" fill="hold"/>
                                        <p:tgtEl>
                                          <p:spTgt spid="68"/>
                                        </p:tgtEl>
                                        <p:attrNameLst>
                                          <p:attrName>style.rotation</p:attrName>
                                        </p:attrNameLst>
                                      </p:cBhvr>
                                      <p:tavLst>
                                        <p:tav tm="0">
                                          <p:val>
                                            <p:fltVal val="90"/>
                                          </p:val>
                                        </p:tav>
                                        <p:tav tm="100000">
                                          <p:val>
                                            <p:fltVal val="0"/>
                                          </p:val>
                                        </p:tav>
                                      </p:tavLst>
                                    </p:anim>
                                    <p:animEffect transition="in" filter="fade">
                                      <p:cBhvr>
                                        <p:cTn id="369" dur="1000"/>
                                        <p:tgtEl>
                                          <p:spTgt spid="68"/>
                                        </p:tgtEl>
                                      </p:cBhvr>
                                    </p:animEffect>
                                  </p:childTnLst>
                                </p:cTn>
                              </p:par>
                              <p:par>
                                <p:cTn id="370" presetID="31" presetClass="entr" presetSubtype="0" fill="hold" grpId="0" nodeType="withEffect">
                                  <p:stCondLst>
                                    <p:cond delay="5900"/>
                                  </p:stCondLst>
                                  <p:childTnLst>
                                    <p:set>
                                      <p:cBhvr>
                                        <p:cTn id="371" dur="1" fill="hold">
                                          <p:stCondLst>
                                            <p:cond delay="0"/>
                                          </p:stCondLst>
                                        </p:cTn>
                                        <p:tgtEl>
                                          <p:spTgt spid="69"/>
                                        </p:tgtEl>
                                        <p:attrNameLst>
                                          <p:attrName>style.visibility</p:attrName>
                                        </p:attrNameLst>
                                      </p:cBhvr>
                                      <p:to>
                                        <p:strVal val="visible"/>
                                      </p:to>
                                    </p:set>
                                    <p:anim calcmode="lin" valueType="num">
                                      <p:cBhvr>
                                        <p:cTn id="372" dur="1000" fill="hold"/>
                                        <p:tgtEl>
                                          <p:spTgt spid="69"/>
                                        </p:tgtEl>
                                        <p:attrNameLst>
                                          <p:attrName>ppt_w</p:attrName>
                                        </p:attrNameLst>
                                      </p:cBhvr>
                                      <p:tavLst>
                                        <p:tav tm="0">
                                          <p:val>
                                            <p:fltVal val="0"/>
                                          </p:val>
                                        </p:tav>
                                        <p:tav tm="100000">
                                          <p:val>
                                            <p:strVal val="#ppt_w"/>
                                          </p:val>
                                        </p:tav>
                                      </p:tavLst>
                                    </p:anim>
                                    <p:anim calcmode="lin" valueType="num">
                                      <p:cBhvr>
                                        <p:cTn id="373" dur="1000" fill="hold"/>
                                        <p:tgtEl>
                                          <p:spTgt spid="69"/>
                                        </p:tgtEl>
                                        <p:attrNameLst>
                                          <p:attrName>ppt_h</p:attrName>
                                        </p:attrNameLst>
                                      </p:cBhvr>
                                      <p:tavLst>
                                        <p:tav tm="0">
                                          <p:val>
                                            <p:fltVal val="0"/>
                                          </p:val>
                                        </p:tav>
                                        <p:tav tm="100000">
                                          <p:val>
                                            <p:strVal val="#ppt_h"/>
                                          </p:val>
                                        </p:tav>
                                      </p:tavLst>
                                    </p:anim>
                                    <p:anim calcmode="lin" valueType="num">
                                      <p:cBhvr>
                                        <p:cTn id="374" dur="1000" fill="hold"/>
                                        <p:tgtEl>
                                          <p:spTgt spid="69"/>
                                        </p:tgtEl>
                                        <p:attrNameLst>
                                          <p:attrName>style.rotation</p:attrName>
                                        </p:attrNameLst>
                                      </p:cBhvr>
                                      <p:tavLst>
                                        <p:tav tm="0">
                                          <p:val>
                                            <p:fltVal val="90"/>
                                          </p:val>
                                        </p:tav>
                                        <p:tav tm="100000">
                                          <p:val>
                                            <p:fltVal val="0"/>
                                          </p:val>
                                        </p:tav>
                                      </p:tavLst>
                                    </p:anim>
                                    <p:animEffect transition="in" filter="fade">
                                      <p:cBhvr>
                                        <p:cTn id="375" dur="1000"/>
                                        <p:tgtEl>
                                          <p:spTgt spid="69"/>
                                        </p:tgtEl>
                                      </p:cBhvr>
                                    </p:animEffect>
                                  </p:childTnLst>
                                </p:cTn>
                              </p:par>
                              <p:par>
                                <p:cTn id="376" presetID="31" presetClass="entr" presetSubtype="0" fill="hold" grpId="0" nodeType="withEffect">
                                  <p:stCondLst>
                                    <p:cond delay="6000"/>
                                  </p:stCondLst>
                                  <p:childTnLst>
                                    <p:set>
                                      <p:cBhvr>
                                        <p:cTn id="377" dur="1" fill="hold">
                                          <p:stCondLst>
                                            <p:cond delay="0"/>
                                          </p:stCondLst>
                                        </p:cTn>
                                        <p:tgtEl>
                                          <p:spTgt spid="70"/>
                                        </p:tgtEl>
                                        <p:attrNameLst>
                                          <p:attrName>style.visibility</p:attrName>
                                        </p:attrNameLst>
                                      </p:cBhvr>
                                      <p:to>
                                        <p:strVal val="visible"/>
                                      </p:to>
                                    </p:set>
                                    <p:anim calcmode="lin" valueType="num">
                                      <p:cBhvr>
                                        <p:cTn id="378" dur="1000" fill="hold"/>
                                        <p:tgtEl>
                                          <p:spTgt spid="70"/>
                                        </p:tgtEl>
                                        <p:attrNameLst>
                                          <p:attrName>ppt_w</p:attrName>
                                        </p:attrNameLst>
                                      </p:cBhvr>
                                      <p:tavLst>
                                        <p:tav tm="0">
                                          <p:val>
                                            <p:fltVal val="0"/>
                                          </p:val>
                                        </p:tav>
                                        <p:tav tm="100000">
                                          <p:val>
                                            <p:strVal val="#ppt_w"/>
                                          </p:val>
                                        </p:tav>
                                      </p:tavLst>
                                    </p:anim>
                                    <p:anim calcmode="lin" valueType="num">
                                      <p:cBhvr>
                                        <p:cTn id="379" dur="1000" fill="hold"/>
                                        <p:tgtEl>
                                          <p:spTgt spid="70"/>
                                        </p:tgtEl>
                                        <p:attrNameLst>
                                          <p:attrName>ppt_h</p:attrName>
                                        </p:attrNameLst>
                                      </p:cBhvr>
                                      <p:tavLst>
                                        <p:tav tm="0">
                                          <p:val>
                                            <p:fltVal val="0"/>
                                          </p:val>
                                        </p:tav>
                                        <p:tav tm="100000">
                                          <p:val>
                                            <p:strVal val="#ppt_h"/>
                                          </p:val>
                                        </p:tav>
                                      </p:tavLst>
                                    </p:anim>
                                    <p:anim calcmode="lin" valueType="num">
                                      <p:cBhvr>
                                        <p:cTn id="380" dur="1000" fill="hold"/>
                                        <p:tgtEl>
                                          <p:spTgt spid="70"/>
                                        </p:tgtEl>
                                        <p:attrNameLst>
                                          <p:attrName>style.rotation</p:attrName>
                                        </p:attrNameLst>
                                      </p:cBhvr>
                                      <p:tavLst>
                                        <p:tav tm="0">
                                          <p:val>
                                            <p:fltVal val="90"/>
                                          </p:val>
                                        </p:tav>
                                        <p:tav tm="100000">
                                          <p:val>
                                            <p:fltVal val="0"/>
                                          </p:val>
                                        </p:tav>
                                      </p:tavLst>
                                    </p:anim>
                                    <p:animEffect transition="in" filter="fade">
                                      <p:cBhvr>
                                        <p:cTn id="381" dur="1000"/>
                                        <p:tgtEl>
                                          <p:spTgt spid="70"/>
                                        </p:tgtEl>
                                      </p:cBhvr>
                                    </p:animEffect>
                                  </p:childTnLst>
                                </p:cTn>
                              </p:par>
                              <p:par>
                                <p:cTn id="382" presetID="31" presetClass="entr" presetSubtype="0" fill="hold" grpId="0" nodeType="withEffect">
                                  <p:stCondLst>
                                    <p:cond delay="6100"/>
                                  </p:stCondLst>
                                  <p:childTnLst>
                                    <p:set>
                                      <p:cBhvr>
                                        <p:cTn id="383" dur="1" fill="hold">
                                          <p:stCondLst>
                                            <p:cond delay="0"/>
                                          </p:stCondLst>
                                        </p:cTn>
                                        <p:tgtEl>
                                          <p:spTgt spid="71"/>
                                        </p:tgtEl>
                                        <p:attrNameLst>
                                          <p:attrName>style.visibility</p:attrName>
                                        </p:attrNameLst>
                                      </p:cBhvr>
                                      <p:to>
                                        <p:strVal val="visible"/>
                                      </p:to>
                                    </p:set>
                                    <p:anim calcmode="lin" valueType="num">
                                      <p:cBhvr>
                                        <p:cTn id="384" dur="1000" fill="hold"/>
                                        <p:tgtEl>
                                          <p:spTgt spid="71"/>
                                        </p:tgtEl>
                                        <p:attrNameLst>
                                          <p:attrName>ppt_w</p:attrName>
                                        </p:attrNameLst>
                                      </p:cBhvr>
                                      <p:tavLst>
                                        <p:tav tm="0">
                                          <p:val>
                                            <p:fltVal val="0"/>
                                          </p:val>
                                        </p:tav>
                                        <p:tav tm="100000">
                                          <p:val>
                                            <p:strVal val="#ppt_w"/>
                                          </p:val>
                                        </p:tav>
                                      </p:tavLst>
                                    </p:anim>
                                    <p:anim calcmode="lin" valueType="num">
                                      <p:cBhvr>
                                        <p:cTn id="385" dur="1000" fill="hold"/>
                                        <p:tgtEl>
                                          <p:spTgt spid="71"/>
                                        </p:tgtEl>
                                        <p:attrNameLst>
                                          <p:attrName>ppt_h</p:attrName>
                                        </p:attrNameLst>
                                      </p:cBhvr>
                                      <p:tavLst>
                                        <p:tav tm="0">
                                          <p:val>
                                            <p:fltVal val="0"/>
                                          </p:val>
                                        </p:tav>
                                        <p:tav tm="100000">
                                          <p:val>
                                            <p:strVal val="#ppt_h"/>
                                          </p:val>
                                        </p:tav>
                                      </p:tavLst>
                                    </p:anim>
                                    <p:anim calcmode="lin" valueType="num">
                                      <p:cBhvr>
                                        <p:cTn id="386" dur="1000" fill="hold"/>
                                        <p:tgtEl>
                                          <p:spTgt spid="71"/>
                                        </p:tgtEl>
                                        <p:attrNameLst>
                                          <p:attrName>style.rotation</p:attrName>
                                        </p:attrNameLst>
                                      </p:cBhvr>
                                      <p:tavLst>
                                        <p:tav tm="0">
                                          <p:val>
                                            <p:fltVal val="90"/>
                                          </p:val>
                                        </p:tav>
                                        <p:tav tm="100000">
                                          <p:val>
                                            <p:fltVal val="0"/>
                                          </p:val>
                                        </p:tav>
                                      </p:tavLst>
                                    </p:anim>
                                    <p:animEffect transition="in" filter="fade">
                                      <p:cBhvr>
                                        <p:cTn id="387" dur="1000"/>
                                        <p:tgtEl>
                                          <p:spTgt spid="71"/>
                                        </p:tgtEl>
                                      </p:cBhvr>
                                    </p:animEffect>
                                  </p:childTnLst>
                                </p:cTn>
                              </p:par>
                              <p:par>
                                <p:cTn id="388" presetID="31" presetClass="entr" presetSubtype="0" fill="hold" grpId="0" nodeType="withEffect">
                                  <p:stCondLst>
                                    <p:cond delay="6200"/>
                                  </p:stCondLst>
                                  <p:childTnLst>
                                    <p:set>
                                      <p:cBhvr>
                                        <p:cTn id="389" dur="1" fill="hold">
                                          <p:stCondLst>
                                            <p:cond delay="0"/>
                                          </p:stCondLst>
                                        </p:cTn>
                                        <p:tgtEl>
                                          <p:spTgt spid="72"/>
                                        </p:tgtEl>
                                        <p:attrNameLst>
                                          <p:attrName>style.visibility</p:attrName>
                                        </p:attrNameLst>
                                      </p:cBhvr>
                                      <p:to>
                                        <p:strVal val="visible"/>
                                      </p:to>
                                    </p:set>
                                    <p:anim calcmode="lin" valueType="num">
                                      <p:cBhvr>
                                        <p:cTn id="390" dur="1000" fill="hold"/>
                                        <p:tgtEl>
                                          <p:spTgt spid="72"/>
                                        </p:tgtEl>
                                        <p:attrNameLst>
                                          <p:attrName>ppt_w</p:attrName>
                                        </p:attrNameLst>
                                      </p:cBhvr>
                                      <p:tavLst>
                                        <p:tav tm="0">
                                          <p:val>
                                            <p:fltVal val="0"/>
                                          </p:val>
                                        </p:tav>
                                        <p:tav tm="100000">
                                          <p:val>
                                            <p:strVal val="#ppt_w"/>
                                          </p:val>
                                        </p:tav>
                                      </p:tavLst>
                                    </p:anim>
                                    <p:anim calcmode="lin" valueType="num">
                                      <p:cBhvr>
                                        <p:cTn id="391" dur="1000" fill="hold"/>
                                        <p:tgtEl>
                                          <p:spTgt spid="72"/>
                                        </p:tgtEl>
                                        <p:attrNameLst>
                                          <p:attrName>ppt_h</p:attrName>
                                        </p:attrNameLst>
                                      </p:cBhvr>
                                      <p:tavLst>
                                        <p:tav tm="0">
                                          <p:val>
                                            <p:fltVal val="0"/>
                                          </p:val>
                                        </p:tav>
                                        <p:tav tm="100000">
                                          <p:val>
                                            <p:strVal val="#ppt_h"/>
                                          </p:val>
                                        </p:tav>
                                      </p:tavLst>
                                    </p:anim>
                                    <p:anim calcmode="lin" valueType="num">
                                      <p:cBhvr>
                                        <p:cTn id="392" dur="1000" fill="hold"/>
                                        <p:tgtEl>
                                          <p:spTgt spid="72"/>
                                        </p:tgtEl>
                                        <p:attrNameLst>
                                          <p:attrName>style.rotation</p:attrName>
                                        </p:attrNameLst>
                                      </p:cBhvr>
                                      <p:tavLst>
                                        <p:tav tm="0">
                                          <p:val>
                                            <p:fltVal val="90"/>
                                          </p:val>
                                        </p:tav>
                                        <p:tav tm="100000">
                                          <p:val>
                                            <p:fltVal val="0"/>
                                          </p:val>
                                        </p:tav>
                                      </p:tavLst>
                                    </p:anim>
                                    <p:animEffect transition="in" filter="fade">
                                      <p:cBhvr>
                                        <p:cTn id="393" dur="1000"/>
                                        <p:tgtEl>
                                          <p:spTgt spid="72"/>
                                        </p:tgtEl>
                                      </p:cBhvr>
                                    </p:animEffect>
                                  </p:childTnLst>
                                </p:cTn>
                              </p:par>
                              <p:par>
                                <p:cTn id="394" presetID="31" presetClass="entr" presetSubtype="0" fill="hold" grpId="0" nodeType="withEffect">
                                  <p:stCondLst>
                                    <p:cond delay="6300"/>
                                  </p:stCondLst>
                                  <p:childTnLst>
                                    <p:set>
                                      <p:cBhvr>
                                        <p:cTn id="395" dur="1" fill="hold">
                                          <p:stCondLst>
                                            <p:cond delay="0"/>
                                          </p:stCondLst>
                                        </p:cTn>
                                        <p:tgtEl>
                                          <p:spTgt spid="73"/>
                                        </p:tgtEl>
                                        <p:attrNameLst>
                                          <p:attrName>style.visibility</p:attrName>
                                        </p:attrNameLst>
                                      </p:cBhvr>
                                      <p:to>
                                        <p:strVal val="visible"/>
                                      </p:to>
                                    </p:set>
                                    <p:anim calcmode="lin" valueType="num">
                                      <p:cBhvr>
                                        <p:cTn id="396" dur="1000" fill="hold"/>
                                        <p:tgtEl>
                                          <p:spTgt spid="73"/>
                                        </p:tgtEl>
                                        <p:attrNameLst>
                                          <p:attrName>ppt_w</p:attrName>
                                        </p:attrNameLst>
                                      </p:cBhvr>
                                      <p:tavLst>
                                        <p:tav tm="0">
                                          <p:val>
                                            <p:fltVal val="0"/>
                                          </p:val>
                                        </p:tav>
                                        <p:tav tm="100000">
                                          <p:val>
                                            <p:strVal val="#ppt_w"/>
                                          </p:val>
                                        </p:tav>
                                      </p:tavLst>
                                    </p:anim>
                                    <p:anim calcmode="lin" valueType="num">
                                      <p:cBhvr>
                                        <p:cTn id="397" dur="1000" fill="hold"/>
                                        <p:tgtEl>
                                          <p:spTgt spid="73"/>
                                        </p:tgtEl>
                                        <p:attrNameLst>
                                          <p:attrName>ppt_h</p:attrName>
                                        </p:attrNameLst>
                                      </p:cBhvr>
                                      <p:tavLst>
                                        <p:tav tm="0">
                                          <p:val>
                                            <p:fltVal val="0"/>
                                          </p:val>
                                        </p:tav>
                                        <p:tav tm="100000">
                                          <p:val>
                                            <p:strVal val="#ppt_h"/>
                                          </p:val>
                                        </p:tav>
                                      </p:tavLst>
                                    </p:anim>
                                    <p:anim calcmode="lin" valueType="num">
                                      <p:cBhvr>
                                        <p:cTn id="398" dur="1000" fill="hold"/>
                                        <p:tgtEl>
                                          <p:spTgt spid="73"/>
                                        </p:tgtEl>
                                        <p:attrNameLst>
                                          <p:attrName>style.rotation</p:attrName>
                                        </p:attrNameLst>
                                      </p:cBhvr>
                                      <p:tavLst>
                                        <p:tav tm="0">
                                          <p:val>
                                            <p:fltVal val="90"/>
                                          </p:val>
                                        </p:tav>
                                        <p:tav tm="100000">
                                          <p:val>
                                            <p:fltVal val="0"/>
                                          </p:val>
                                        </p:tav>
                                      </p:tavLst>
                                    </p:anim>
                                    <p:animEffect transition="in" filter="fade">
                                      <p:cBhvr>
                                        <p:cTn id="399" dur="1000"/>
                                        <p:tgtEl>
                                          <p:spTgt spid="73"/>
                                        </p:tgtEl>
                                      </p:cBhvr>
                                    </p:animEffect>
                                  </p:childTnLst>
                                </p:cTn>
                              </p:par>
                              <p:par>
                                <p:cTn id="400" presetID="31" presetClass="entr" presetSubtype="0" fill="hold" grpId="0" nodeType="withEffect">
                                  <p:stCondLst>
                                    <p:cond delay="6400"/>
                                  </p:stCondLst>
                                  <p:childTnLst>
                                    <p:set>
                                      <p:cBhvr>
                                        <p:cTn id="401" dur="1" fill="hold">
                                          <p:stCondLst>
                                            <p:cond delay="0"/>
                                          </p:stCondLst>
                                        </p:cTn>
                                        <p:tgtEl>
                                          <p:spTgt spid="74"/>
                                        </p:tgtEl>
                                        <p:attrNameLst>
                                          <p:attrName>style.visibility</p:attrName>
                                        </p:attrNameLst>
                                      </p:cBhvr>
                                      <p:to>
                                        <p:strVal val="visible"/>
                                      </p:to>
                                    </p:set>
                                    <p:anim calcmode="lin" valueType="num">
                                      <p:cBhvr>
                                        <p:cTn id="402" dur="1000" fill="hold"/>
                                        <p:tgtEl>
                                          <p:spTgt spid="74"/>
                                        </p:tgtEl>
                                        <p:attrNameLst>
                                          <p:attrName>ppt_w</p:attrName>
                                        </p:attrNameLst>
                                      </p:cBhvr>
                                      <p:tavLst>
                                        <p:tav tm="0">
                                          <p:val>
                                            <p:fltVal val="0"/>
                                          </p:val>
                                        </p:tav>
                                        <p:tav tm="100000">
                                          <p:val>
                                            <p:strVal val="#ppt_w"/>
                                          </p:val>
                                        </p:tav>
                                      </p:tavLst>
                                    </p:anim>
                                    <p:anim calcmode="lin" valueType="num">
                                      <p:cBhvr>
                                        <p:cTn id="403" dur="1000" fill="hold"/>
                                        <p:tgtEl>
                                          <p:spTgt spid="74"/>
                                        </p:tgtEl>
                                        <p:attrNameLst>
                                          <p:attrName>ppt_h</p:attrName>
                                        </p:attrNameLst>
                                      </p:cBhvr>
                                      <p:tavLst>
                                        <p:tav tm="0">
                                          <p:val>
                                            <p:fltVal val="0"/>
                                          </p:val>
                                        </p:tav>
                                        <p:tav tm="100000">
                                          <p:val>
                                            <p:strVal val="#ppt_h"/>
                                          </p:val>
                                        </p:tav>
                                      </p:tavLst>
                                    </p:anim>
                                    <p:anim calcmode="lin" valueType="num">
                                      <p:cBhvr>
                                        <p:cTn id="404" dur="1000" fill="hold"/>
                                        <p:tgtEl>
                                          <p:spTgt spid="74"/>
                                        </p:tgtEl>
                                        <p:attrNameLst>
                                          <p:attrName>style.rotation</p:attrName>
                                        </p:attrNameLst>
                                      </p:cBhvr>
                                      <p:tavLst>
                                        <p:tav tm="0">
                                          <p:val>
                                            <p:fltVal val="90"/>
                                          </p:val>
                                        </p:tav>
                                        <p:tav tm="100000">
                                          <p:val>
                                            <p:fltVal val="0"/>
                                          </p:val>
                                        </p:tav>
                                      </p:tavLst>
                                    </p:anim>
                                    <p:animEffect transition="in" filter="fade">
                                      <p:cBhvr>
                                        <p:cTn id="405" dur="1000"/>
                                        <p:tgtEl>
                                          <p:spTgt spid="74"/>
                                        </p:tgtEl>
                                      </p:cBhvr>
                                    </p:animEffect>
                                  </p:childTnLst>
                                </p:cTn>
                              </p:par>
                              <p:par>
                                <p:cTn id="406" presetID="31" presetClass="entr" presetSubtype="0" fill="hold" grpId="0" nodeType="withEffect">
                                  <p:stCondLst>
                                    <p:cond delay="6500"/>
                                  </p:stCondLst>
                                  <p:childTnLst>
                                    <p:set>
                                      <p:cBhvr>
                                        <p:cTn id="407" dur="1" fill="hold">
                                          <p:stCondLst>
                                            <p:cond delay="0"/>
                                          </p:stCondLst>
                                        </p:cTn>
                                        <p:tgtEl>
                                          <p:spTgt spid="75"/>
                                        </p:tgtEl>
                                        <p:attrNameLst>
                                          <p:attrName>style.visibility</p:attrName>
                                        </p:attrNameLst>
                                      </p:cBhvr>
                                      <p:to>
                                        <p:strVal val="visible"/>
                                      </p:to>
                                    </p:set>
                                    <p:anim calcmode="lin" valueType="num">
                                      <p:cBhvr>
                                        <p:cTn id="408" dur="1000" fill="hold"/>
                                        <p:tgtEl>
                                          <p:spTgt spid="75"/>
                                        </p:tgtEl>
                                        <p:attrNameLst>
                                          <p:attrName>ppt_w</p:attrName>
                                        </p:attrNameLst>
                                      </p:cBhvr>
                                      <p:tavLst>
                                        <p:tav tm="0">
                                          <p:val>
                                            <p:fltVal val="0"/>
                                          </p:val>
                                        </p:tav>
                                        <p:tav tm="100000">
                                          <p:val>
                                            <p:strVal val="#ppt_w"/>
                                          </p:val>
                                        </p:tav>
                                      </p:tavLst>
                                    </p:anim>
                                    <p:anim calcmode="lin" valueType="num">
                                      <p:cBhvr>
                                        <p:cTn id="409" dur="1000" fill="hold"/>
                                        <p:tgtEl>
                                          <p:spTgt spid="75"/>
                                        </p:tgtEl>
                                        <p:attrNameLst>
                                          <p:attrName>ppt_h</p:attrName>
                                        </p:attrNameLst>
                                      </p:cBhvr>
                                      <p:tavLst>
                                        <p:tav tm="0">
                                          <p:val>
                                            <p:fltVal val="0"/>
                                          </p:val>
                                        </p:tav>
                                        <p:tav tm="100000">
                                          <p:val>
                                            <p:strVal val="#ppt_h"/>
                                          </p:val>
                                        </p:tav>
                                      </p:tavLst>
                                    </p:anim>
                                    <p:anim calcmode="lin" valueType="num">
                                      <p:cBhvr>
                                        <p:cTn id="410" dur="1000" fill="hold"/>
                                        <p:tgtEl>
                                          <p:spTgt spid="75"/>
                                        </p:tgtEl>
                                        <p:attrNameLst>
                                          <p:attrName>style.rotation</p:attrName>
                                        </p:attrNameLst>
                                      </p:cBhvr>
                                      <p:tavLst>
                                        <p:tav tm="0">
                                          <p:val>
                                            <p:fltVal val="90"/>
                                          </p:val>
                                        </p:tav>
                                        <p:tav tm="100000">
                                          <p:val>
                                            <p:fltVal val="0"/>
                                          </p:val>
                                        </p:tav>
                                      </p:tavLst>
                                    </p:anim>
                                    <p:animEffect transition="in" filter="fade">
                                      <p:cBhvr>
                                        <p:cTn id="411" dur="1000"/>
                                        <p:tgtEl>
                                          <p:spTgt spid="75"/>
                                        </p:tgtEl>
                                      </p:cBhvr>
                                    </p:animEffect>
                                  </p:childTnLst>
                                </p:cTn>
                              </p:par>
                              <p:par>
                                <p:cTn id="412" presetID="31" presetClass="entr" presetSubtype="0" fill="hold" grpId="0" nodeType="withEffect">
                                  <p:stCondLst>
                                    <p:cond delay="6600"/>
                                  </p:stCondLst>
                                  <p:childTnLst>
                                    <p:set>
                                      <p:cBhvr>
                                        <p:cTn id="413" dur="1" fill="hold">
                                          <p:stCondLst>
                                            <p:cond delay="0"/>
                                          </p:stCondLst>
                                        </p:cTn>
                                        <p:tgtEl>
                                          <p:spTgt spid="76"/>
                                        </p:tgtEl>
                                        <p:attrNameLst>
                                          <p:attrName>style.visibility</p:attrName>
                                        </p:attrNameLst>
                                      </p:cBhvr>
                                      <p:to>
                                        <p:strVal val="visible"/>
                                      </p:to>
                                    </p:set>
                                    <p:anim calcmode="lin" valueType="num">
                                      <p:cBhvr>
                                        <p:cTn id="414" dur="1000" fill="hold"/>
                                        <p:tgtEl>
                                          <p:spTgt spid="76"/>
                                        </p:tgtEl>
                                        <p:attrNameLst>
                                          <p:attrName>ppt_w</p:attrName>
                                        </p:attrNameLst>
                                      </p:cBhvr>
                                      <p:tavLst>
                                        <p:tav tm="0">
                                          <p:val>
                                            <p:fltVal val="0"/>
                                          </p:val>
                                        </p:tav>
                                        <p:tav tm="100000">
                                          <p:val>
                                            <p:strVal val="#ppt_w"/>
                                          </p:val>
                                        </p:tav>
                                      </p:tavLst>
                                    </p:anim>
                                    <p:anim calcmode="lin" valueType="num">
                                      <p:cBhvr>
                                        <p:cTn id="415" dur="1000" fill="hold"/>
                                        <p:tgtEl>
                                          <p:spTgt spid="76"/>
                                        </p:tgtEl>
                                        <p:attrNameLst>
                                          <p:attrName>ppt_h</p:attrName>
                                        </p:attrNameLst>
                                      </p:cBhvr>
                                      <p:tavLst>
                                        <p:tav tm="0">
                                          <p:val>
                                            <p:fltVal val="0"/>
                                          </p:val>
                                        </p:tav>
                                        <p:tav tm="100000">
                                          <p:val>
                                            <p:strVal val="#ppt_h"/>
                                          </p:val>
                                        </p:tav>
                                      </p:tavLst>
                                    </p:anim>
                                    <p:anim calcmode="lin" valueType="num">
                                      <p:cBhvr>
                                        <p:cTn id="416" dur="1000" fill="hold"/>
                                        <p:tgtEl>
                                          <p:spTgt spid="76"/>
                                        </p:tgtEl>
                                        <p:attrNameLst>
                                          <p:attrName>style.rotation</p:attrName>
                                        </p:attrNameLst>
                                      </p:cBhvr>
                                      <p:tavLst>
                                        <p:tav tm="0">
                                          <p:val>
                                            <p:fltVal val="90"/>
                                          </p:val>
                                        </p:tav>
                                        <p:tav tm="100000">
                                          <p:val>
                                            <p:fltVal val="0"/>
                                          </p:val>
                                        </p:tav>
                                      </p:tavLst>
                                    </p:anim>
                                    <p:animEffect transition="in" filter="fade">
                                      <p:cBhvr>
                                        <p:cTn id="417" dur="1000"/>
                                        <p:tgtEl>
                                          <p:spTgt spid="76"/>
                                        </p:tgtEl>
                                      </p:cBhvr>
                                    </p:animEffect>
                                  </p:childTnLst>
                                </p:cTn>
                              </p:par>
                              <p:par>
                                <p:cTn id="418" presetID="31" presetClass="entr" presetSubtype="0" fill="hold" grpId="0" nodeType="withEffect">
                                  <p:stCondLst>
                                    <p:cond delay="6700"/>
                                  </p:stCondLst>
                                  <p:childTnLst>
                                    <p:set>
                                      <p:cBhvr>
                                        <p:cTn id="419" dur="1" fill="hold">
                                          <p:stCondLst>
                                            <p:cond delay="0"/>
                                          </p:stCondLst>
                                        </p:cTn>
                                        <p:tgtEl>
                                          <p:spTgt spid="77"/>
                                        </p:tgtEl>
                                        <p:attrNameLst>
                                          <p:attrName>style.visibility</p:attrName>
                                        </p:attrNameLst>
                                      </p:cBhvr>
                                      <p:to>
                                        <p:strVal val="visible"/>
                                      </p:to>
                                    </p:set>
                                    <p:anim calcmode="lin" valueType="num">
                                      <p:cBhvr>
                                        <p:cTn id="420" dur="1000" fill="hold"/>
                                        <p:tgtEl>
                                          <p:spTgt spid="77"/>
                                        </p:tgtEl>
                                        <p:attrNameLst>
                                          <p:attrName>ppt_w</p:attrName>
                                        </p:attrNameLst>
                                      </p:cBhvr>
                                      <p:tavLst>
                                        <p:tav tm="0">
                                          <p:val>
                                            <p:fltVal val="0"/>
                                          </p:val>
                                        </p:tav>
                                        <p:tav tm="100000">
                                          <p:val>
                                            <p:strVal val="#ppt_w"/>
                                          </p:val>
                                        </p:tav>
                                      </p:tavLst>
                                    </p:anim>
                                    <p:anim calcmode="lin" valueType="num">
                                      <p:cBhvr>
                                        <p:cTn id="421" dur="1000" fill="hold"/>
                                        <p:tgtEl>
                                          <p:spTgt spid="77"/>
                                        </p:tgtEl>
                                        <p:attrNameLst>
                                          <p:attrName>ppt_h</p:attrName>
                                        </p:attrNameLst>
                                      </p:cBhvr>
                                      <p:tavLst>
                                        <p:tav tm="0">
                                          <p:val>
                                            <p:fltVal val="0"/>
                                          </p:val>
                                        </p:tav>
                                        <p:tav tm="100000">
                                          <p:val>
                                            <p:strVal val="#ppt_h"/>
                                          </p:val>
                                        </p:tav>
                                      </p:tavLst>
                                    </p:anim>
                                    <p:anim calcmode="lin" valueType="num">
                                      <p:cBhvr>
                                        <p:cTn id="422" dur="1000" fill="hold"/>
                                        <p:tgtEl>
                                          <p:spTgt spid="77"/>
                                        </p:tgtEl>
                                        <p:attrNameLst>
                                          <p:attrName>style.rotation</p:attrName>
                                        </p:attrNameLst>
                                      </p:cBhvr>
                                      <p:tavLst>
                                        <p:tav tm="0">
                                          <p:val>
                                            <p:fltVal val="90"/>
                                          </p:val>
                                        </p:tav>
                                        <p:tav tm="100000">
                                          <p:val>
                                            <p:fltVal val="0"/>
                                          </p:val>
                                        </p:tav>
                                      </p:tavLst>
                                    </p:anim>
                                    <p:animEffect transition="in" filter="fade">
                                      <p:cBhvr>
                                        <p:cTn id="423" dur="1000"/>
                                        <p:tgtEl>
                                          <p:spTgt spid="77"/>
                                        </p:tgtEl>
                                      </p:cBhvr>
                                    </p:animEffect>
                                  </p:childTnLst>
                                </p:cTn>
                              </p:par>
                              <p:par>
                                <p:cTn id="424" presetID="31" presetClass="entr" presetSubtype="0" fill="hold" grpId="0" nodeType="withEffect">
                                  <p:stCondLst>
                                    <p:cond delay="6800"/>
                                  </p:stCondLst>
                                  <p:childTnLst>
                                    <p:set>
                                      <p:cBhvr>
                                        <p:cTn id="425" dur="1" fill="hold">
                                          <p:stCondLst>
                                            <p:cond delay="0"/>
                                          </p:stCondLst>
                                        </p:cTn>
                                        <p:tgtEl>
                                          <p:spTgt spid="78"/>
                                        </p:tgtEl>
                                        <p:attrNameLst>
                                          <p:attrName>style.visibility</p:attrName>
                                        </p:attrNameLst>
                                      </p:cBhvr>
                                      <p:to>
                                        <p:strVal val="visible"/>
                                      </p:to>
                                    </p:set>
                                    <p:anim calcmode="lin" valueType="num">
                                      <p:cBhvr>
                                        <p:cTn id="426" dur="1000" fill="hold"/>
                                        <p:tgtEl>
                                          <p:spTgt spid="78"/>
                                        </p:tgtEl>
                                        <p:attrNameLst>
                                          <p:attrName>ppt_w</p:attrName>
                                        </p:attrNameLst>
                                      </p:cBhvr>
                                      <p:tavLst>
                                        <p:tav tm="0">
                                          <p:val>
                                            <p:fltVal val="0"/>
                                          </p:val>
                                        </p:tav>
                                        <p:tav tm="100000">
                                          <p:val>
                                            <p:strVal val="#ppt_w"/>
                                          </p:val>
                                        </p:tav>
                                      </p:tavLst>
                                    </p:anim>
                                    <p:anim calcmode="lin" valueType="num">
                                      <p:cBhvr>
                                        <p:cTn id="427" dur="1000" fill="hold"/>
                                        <p:tgtEl>
                                          <p:spTgt spid="78"/>
                                        </p:tgtEl>
                                        <p:attrNameLst>
                                          <p:attrName>ppt_h</p:attrName>
                                        </p:attrNameLst>
                                      </p:cBhvr>
                                      <p:tavLst>
                                        <p:tav tm="0">
                                          <p:val>
                                            <p:fltVal val="0"/>
                                          </p:val>
                                        </p:tav>
                                        <p:tav tm="100000">
                                          <p:val>
                                            <p:strVal val="#ppt_h"/>
                                          </p:val>
                                        </p:tav>
                                      </p:tavLst>
                                    </p:anim>
                                    <p:anim calcmode="lin" valueType="num">
                                      <p:cBhvr>
                                        <p:cTn id="428" dur="1000" fill="hold"/>
                                        <p:tgtEl>
                                          <p:spTgt spid="78"/>
                                        </p:tgtEl>
                                        <p:attrNameLst>
                                          <p:attrName>style.rotation</p:attrName>
                                        </p:attrNameLst>
                                      </p:cBhvr>
                                      <p:tavLst>
                                        <p:tav tm="0">
                                          <p:val>
                                            <p:fltVal val="90"/>
                                          </p:val>
                                        </p:tav>
                                        <p:tav tm="100000">
                                          <p:val>
                                            <p:fltVal val="0"/>
                                          </p:val>
                                        </p:tav>
                                      </p:tavLst>
                                    </p:anim>
                                    <p:animEffect transition="in" filter="fade">
                                      <p:cBhvr>
                                        <p:cTn id="429" dur="1000"/>
                                        <p:tgtEl>
                                          <p:spTgt spid="78"/>
                                        </p:tgtEl>
                                      </p:cBhvr>
                                    </p:animEffect>
                                  </p:childTnLst>
                                </p:cTn>
                              </p:par>
                              <p:par>
                                <p:cTn id="430" presetID="31" presetClass="entr" presetSubtype="0" fill="hold" grpId="0" nodeType="withEffect">
                                  <p:stCondLst>
                                    <p:cond delay="6900"/>
                                  </p:stCondLst>
                                  <p:childTnLst>
                                    <p:set>
                                      <p:cBhvr>
                                        <p:cTn id="431" dur="1" fill="hold">
                                          <p:stCondLst>
                                            <p:cond delay="0"/>
                                          </p:stCondLst>
                                        </p:cTn>
                                        <p:tgtEl>
                                          <p:spTgt spid="79"/>
                                        </p:tgtEl>
                                        <p:attrNameLst>
                                          <p:attrName>style.visibility</p:attrName>
                                        </p:attrNameLst>
                                      </p:cBhvr>
                                      <p:to>
                                        <p:strVal val="visible"/>
                                      </p:to>
                                    </p:set>
                                    <p:anim calcmode="lin" valueType="num">
                                      <p:cBhvr>
                                        <p:cTn id="432" dur="1000" fill="hold"/>
                                        <p:tgtEl>
                                          <p:spTgt spid="79"/>
                                        </p:tgtEl>
                                        <p:attrNameLst>
                                          <p:attrName>ppt_w</p:attrName>
                                        </p:attrNameLst>
                                      </p:cBhvr>
                                      <p:tavLst>
                                        <p:tav tm="0">
                                          <p:val>
                                            <p:fltVal val="0"/>
                                          </p:val>
                                        </p:tav>
                                        <p:tav tm="100000">
                                          <p:val>
                                            <p:strVal val="#ppt_w"/>
                                          </p:val>
                                        </p:tav>
                                      </p:tavLst>
                                    </p:anim>
                                    <p:anim calcmode="lin" valueType="num">
                                      <p:cBhvr>
                                        <p:cTn id="433" dur="1000" fill="hold"/>
                                        <p:tgtEl>
                                          <p:spTgt spid="79"/>
                                        </p:tgtEl>
                                        <p:attrNameLst>
                                          <p:attrName>ppt_h</p:attrName>
                                        </p:attrNameLst>
                                      </p:cBhvr>
                                      <p:tavLst>
                                        <p:tav tm="0">
                                          <p:val>
                                            <p:fltVal val="0"/>
                                          </p:val>
                                        </p:tav>
                                        <p:tav tm="100000">
                                          <p:val>
                                            <p:strVal val="#ppt_h"/>
                                          </p:val>
                                        </p:tav>
                                      </p:tavLst>
                                    </p:anim>
                                    <p:anim calcmode="lin" valueType="num">
                                      <p:cBhvr>
                                        <p:cTn id="434" dur="1000" fill="hold"/>
                                        <p:tgtEl>
                                          <p:spTgt spid="79"/>
                                        </p:tgtEl>
                                        <p:attrNameLst>
                                          <p:attrName>style.rotation</p:attrName>
                                        </p:attrNameLst>
                                      </p:cBhvr>
                                      <p:tavLst>
                                        <p:tav tm="0">
                                          <p:val>
                                            <p:fltVal val="90"/>
                                          </p:val>
                                        </p:tav>
                                        <p:tav tm="100000">
                                          <p:val>
                                            <p:fltVal val="0"/>
                                          </p:val>
                                        </p:tav>
                                      </p:tavLst>
                                    </p:anim>
                                    <p:animEffect transition="in" filter="fade">
                                      <p:cBhvr>
                                        <p:cTn id="435" dur="1000"/>
                                        <p:tgtEl>
                                          <p:spTgt spid="79"/>
                                        </p:tgtEl>
                                      </p:cBhvr>
                                    </p:animEffect>
                                  </p:childTnLst>
                                </p:cTn>
                              </p:par>
                              <p:par>
                                <p:cTn id="436" presetID="31" presetClass="entr" presetSubtype="0" fill="hold" grpId="0" nodeType="withEffect">
                                  <p:stCondLst>
                                    <p:cond delay="7000"/>
                                  </p:stCondLst>
                                  <p:childTnLst>
                                    <p:set>
                                      <p:cBhvr>
                                        <p:cTn id="437" dur="1" fill="hold">
                                          <p:stCondLst>
                                            <p:cond delay="0"/>
                                          </p:stCondLst>
                                        </p:cTn>
                                        <p:tgtEl>
                                          <p:spTgt spid="80"/>
                                        </p:tgtEl>
                                        <p:attrNameLst>
                                          <p:attrName>style.visibility</p:attrName>
                                        </p:attrNameLst>
                                      </p:cBhvr>
                                      <p:to>
                                        <p:strVal val="visible"/>
                                      </p:to>
                                    </p:set>
                                    <p:anim calcmode="lin" valueType="num">
                                      <p:cBhvr>
                                        <p:cTn id="438" dur="1000" fill="hold"/>
                                        <p:tgtEl>
                                          <p:spTgt spid="80"/>
                                        </p:tgtEl>
                                        <p:attrNameLst>
                                          <p:attrName>ppt_w</p:attrName>
                                        </p:attrNameLst>
                                      </p:cBhvr>
                                      <p:tavLst>
                                        <p:tav tm="0">
                                          <p:val>
                                            <p:fltVal val="0"/>
                                          </p:val>
                                        </p:tav>
                                        <p:tav tm="100000">
                                          <p:val>
                                            <p:strVal val="#ppt_w"/>
                                          </p:val>
                                        </p:tav>
                                      </p:tavLst>
                                    </p:anim>
                                    <p:anim calcmode="lin" valueType="num">
                                      <p:cBhvr>
                                        <p:cTn id="439" dur="1000" fill="hold"/>
                                        <p:tgtEl>
                                          <p:spTgt spid="80"/>
                                        </p:tgtEl>
                                        <p:attrNameLst>
                                          <p:attrName>ppt_h</p:attrName>
                                        </p:attrNameLst>
                                      </p:cBhvr>
                                      <p:tavLst>
                                        <p:tav tm="0">
                                          <p:val>
                                            <p:fltVal val="0"/>
                                          </p:val>
                                        </p:tav>
                                        <p:tav tm="100000">
                                          <p:val>
                                            <p:strVal val="#ppt_h"/>
                                          </p:val>
                                        </p:tav>
                                      </p:tavLst>
                                    </p:anim>
                                    <p:anim calcmode="lin" valueType="num">
                                      <p:cBhvr>
                                        <p:cTn id="440" dur="1000" fill="hold"/>
                                        <p:tgtEl>
                                          <p:spTgt spid="80"/>
                                        </p:tgtEl>
                                        <p:attrNameLst>
                                          <p:attrName>style.rotation</p:attrName>
                                        </p:attrNameLst>
                                      </p:cBhvr>
                                      <p:tavLst>
                                        <p:tav tm="0">
                                          <p:val>
                                            <p:fltVal val="90"/>
                                          </p:val>
                                        </p:tav>
                                        <p:tav tm="100000">
                                          <p:val>
                                            <p:fltVal val="0"/>
                                          </p:val>
                                        </p:tav>
                                      </p:tavLst>
                                    </p:anim>
                                    <p:animEffect transition="in" filter="fade">
                                      <p:cBhvr>
                                        <p:cTn id="441" dur="1000"/>
                                        <p:tgtEl>
                                          <p:spTgt spid="80"/>
                                        </p:tgtEl>
                                      </p:cBhvr>
                                    </p:animEffect>
                                  </p:childTnLst>
                                </p:cTn>
                              </p:par>
                              <p:par>
                                <p:cTn id="442" presetID="31" presetClass="entr" presetSubtype="0" fill="hold" grpId="0" nodeType="withEffect">
                                  <p:stCondLst>
                                    <p:cond delay="7100"/>
                                  </p:stCondLst>
                                  <p:childTnLst>
                                    <p:set>
                                      <p:cBhvr>
                                        <p:cTn id="443" dur="1" fill="hold">
                                          <p:stCondLst>
                                            <p:cond delay="0"/>
                                          </p:stCondLst>
                                        </p:cTn>
                                        <p:tgtEl>
                                          <p:spTgt spid="81"/>
                                        </p:tgtEl>
                                        <p:attrNameLst>
                                          <p:attrName>style.visibility</p:attrName>
                                        </p:attrNameLst>
                                      </p:cBhvr>
                                      <p:to>
                                        <p:strVal val="visible"/>
                                      </p:to>
                                    </p:set>
                                    <p:anim calcmode="lin" valueType="num">
                                      <p:cBhvr>
                                        <p:cTn id="444" dur="1000" fill="hold"/>
                                        <p:tgtEl>
                                          <p:spTgt spid="81"/>
                                        </p:tgtEl>
                                        <p:attrNameLst>
                                          <p:attrName>ppt_w</p:attrName>
                                        </p:attrNameLst>
                                      </p:cBhvr>
                                      <p:tavLst>
                                        <p:tav tm="0">
                                          <p:val>
                                            <p:fltVal val="0"/>
                                          </p:val>
                                        </p:tav>
                                        <p:tav tm="100000">
                                          <p:val>
                                            <p:strVal val="#ppt_w"/>
                                          </p:val>
                                        </p:tav>
                                      </p:tavLst>
                                    </p:anim>
                                    <p:anim calcmode="lin" valueType="num">
                                      <p:cBhvr>
                                        <p:cTn id="445" dur="1000" fill="hold"/>
                                        <p:tgtEl>
                                          <p:spTgt spid="81"/>
                                        </p:tgtEl>
                                        <p:attrNameLst>
                                          <p:attrName>ppt_h</p:attrName>
                                        </p:attrNameLst>
                                      </p:cBhvr>
                                      <p:tavLst>
                                        <p:tav tm="0">
                                          <p:val>
                                            <p:fltVal val="0"/>
                                          </p:val>
                                        </p:tav>
                                        <p:tav tm="100000">
                                          <p:val>
                                            <p:strVal val="#ppt_h"/>
                                          </p:val>
                                        </p:tav>
                                      </p:tavLst>
                                    </p:anim>
                                    <p:anim calcmode="lin" valueType="num">
                                      <p:cBhvr>
                                        <p:cTn id="446" dur="1000" fill="hold"/>
                                        <p:tgtEl>
                                          <p:spTgt spid="81"/>
                                        </p:tgtEl>
                                        <p:attrNameLst>
                                          <p:attrName>style.rotation</p:attrName>
                                        </p:attrNameLst>
                                      </p:cBhvr>
                                      <p:tavLst>
                                        <p:tav tm="0">
                                          <p:val>
                                            <p:fltVal val="90"/>
                                          </p:val>
                                        </p:tav>
                                        <p:tav tm="100000">
                                          <p:val>
                                            <p:fltVal val="0"/>
                                          </p:val>
                                        </p:tav>
                                      </p:tavLst>
                                    </p:anim>
                                    <p:animEffect transition="in" filter="fade">
                                      <p:cBhvr>
                                        <p:cTn id="447" dur="1000"/>
                                        <p:tgtEl>
                                          <p:spTgt spid="81"/>
                                        </p:tgtEl>
                                      </p:cBhvr>
                                    </p:animEffect>
                                  </p:childTnLst>
                                </p:cTn>
                              </p:par>
                              <p:par>
                                <p:cTn id="448" presetID="31" presetClass="entr" presetSubtype="0" fill="hold" grpId="0" nodeType="withEffect">
                                  <p:stCondLst>
                                    <p:cond delay="7200"/>
                                  </p:stCondLst>
                                  <p:childTnLst>
                                    <p:set>
                                      <p:cBhvr>
                                        <p:cTn id="449" dur="1" fill="hold">
                                          <p:stCondLst>
                                            <p:cond delay="0"/>
                                          </p:stCondLst>
                                        </p:cTn>
                                        <p:tgtEl>
                                          <p:spTgt spid="84"/>
                                        </p:tgtEl>
                                        <p:attrNameLst>
                                          <p:attrName>style.visibility</p:attrName>
                                        </p:attrNameLst>
                                      </p:cBhvr>
                                      <p:to>
                                        <p:strVal val="visible"/>
                                      </p:to>
                                    </p:set>
                                    <p:anim calcmode="lin" valueType="num">
                                      <p:cBhvr>
                                        <p:cTn id="450" dur="1000" fill="hold"/>
                                        <p:tgtEl>
                                          <p:spTgt spid="84"/>
                                        </p:tgtEl>
                                        <p:attrNameLst>
                                          <p:attrName>ppt_w</p:attrName>
                                        </p:attrNameLst>
                                      </p:cBhvr>
                                      <p:tavLst>
                                        <p:tav tm="0">
                                          <p:val>
                                            <p:fltVal val="0"/>
                                          </p:val>
                                        </p:tav>
                                        <p:tav tm="100000">
                                          <p:val>
                                            <p:strVal val="#ppt_w"/>
                                          </p:val>
                                        </p:tav>
                                      </p:tavLst>
                                    </p:anim>
                                    <p:anim calcmode="lin" valueType="num">
                                      <p:cBhvr>
                                        <p:cTn id="451" dur="1000" fill="hold"/>
                                        <p:tgtEl>
                                          <p:spTgt spid="84"/>
                                        </p:tgtEl>
                                        <p:attrNameLst>
                                          <p:attrName>ppt_h</p:attrName>
                                        </p:attrNameLst>
                                      </p:cBhvr>
                                      <p:tavLst>
                                        <p:tav tm="0">
                                          <p:val>
                                            <p:fltVal val="0"/>
                                          </p:val>
                                        </p:tav>
                                        <p:tav tm="100000">
                                          <p:val>
                                            <p:strVal val="#ppt_h"/>
                                          </p:val>
                                        </p:tav>
                                      </p:tavLst>
                                    </p:anim>
                                    <p:anim calcmode="lin" valueType="num">
                                      <p:cBhvr>
                                        <p:cTn id="452" dur="1000" fill="hold"/>
                                        <p:tgtEl>
                                          <p:spTgt spid="84"/>
                                        </p:tgtEl>
                                        <p:attrNameLst>
                                          <p:attrName>style.rotation</p:attrName>
                                        </p:attrNameLst>
                                      </p:cBhvr>
                                      <p:tavLst>
                                        <p:tav tm="0">
                                          <p:val>
                                            <p:fltVal val="90"/>
                                          </p:val>
                                        </p:tav>
                                        <p:tav tm="100000">
                                          <p:val>
                                            <p:fltVal val="0"/>
                                          </p:val>
                                        </p:tav>
                                      </p:tavLst>
                                    </p:anim>
                                    <p:animEffect transition="in" filter="fade">
                                      <p:cBhvr>
                                        <p:cTn id="453" dur="1000"/>
                                        <p:tgtEl>
                                          <p:spTgt spid="84"/>
                                        </p:tgtEl>
                                      </p:cBhvr>
                                    </p:animEffect>
                                  </p:childTnLst>
                                </p:cTn>
                              </p:par>
                              <p:par>
                                <p:cTn id="454" presetID="31" presetClass="entr" presetSubtype="0" fill="hold" grpId="0" nodeType="withEffect">
                                  <p:stCondLst>
                                    <p:cond delay="7300"/>
                                  </p:stCondLst>
                                  <p:childTnLst>
                                    <p:set>
                                      <p:cBhvr>
                                        <p:cTn id="455" dur="1" fill="hold">
                                          <p:stCondLst>
                                            <p:cond delay="0"/>
                                          </p:stCondLst>
                                        </p:cTn>
                                        <p:tgtEl>
                                          <p:spTgt spid="85"/>
                                        </p:tgtEl>
                                        <p:attrNameLst>
                                          <p:attrName>style.visibility</p:attrName>
                                        </p:attrNameLst>
                                      </p:cBhvr>
                                      <p:to>
                                        <p:strVal val="visible"/>
                                      </p:to>
                                    </p:set>
                                    <p:anim calcmode="lin" valueType="num">
                                      <p:cBhvr>
                                        <p:cTn id="456" dur="1000" fill="hold"/>
                                        <p:tgtEl>
                                          <p:spTgt spid="85"/>
                                        </p:tgtEl>
                                        <p:attrNameLst>
                                          <p:attrName>ppt_w</p:attrName>
                                        </p:attrNameLst>
                                      </p:cBhvr>
                                      <p:tavLst>
                                        <p:tav tm="0">
                                          <p:val>
                                            <p:fltVal val="0"/>
                                          </p:val>
                                        </p:tav>
                                        <p:tav tm="100000">
                                          <p:val>
                                            <p:strVal val="#ppt_w"/>
                                          </p:val>
                                        </p:tav>
                                      </p:tavLst>
                                    </p:anim>
                                    <p:anim calcmode="lin" valueType="num">
                                      <p:cBhvr>
                                        <p:cTn id="457" dur="1000" fill="hold"/>
                                        <p:tgtEl>
                                          <p:spTgt spid="85"/>
                                        </p:tgtEl>
                                        <p:attrNameLst>
                                          <p:attrName>ppt_h</p:attrName>
                                        </p:attrNameLst>
                                      </p:cBhvr>
                                      <p:tavLst>
                                        <p:tav tm="0">
                                          <p:val>
                                            <p:fltVal val="0"/>
                                          </p:val>
                                        </p:tav>
                                        <p:tav tm="100000">
                                          <p:val>
                                            <p:strVal val="#ppt_h"/>
                                          </p:val>
                                        </p:tav>
                                      </p:tavLst>
                                    </p:anim>
                                    <p:anim calcmode="lin" valueType="num">
                                      <p:cBhvr>
                                        <p:cTn id="458" dur="1000" fill="hold"/>
                                        <p:tgtEl>
                                          <p:spTgt spid="85"/>
                                        </p:tgtEl>
                                        <p:attrNameLst>
                                          <p:attrName>style.rotation</p:attrName>
                                        </p:attrNameLst>
                                      </p:cBhvr>
                                      <p:tavLst>
                                        <p:tav tm="0">
                                          <p:val>
                                            <p:fltVal val="90"/>
                                          </p:val>
                                        </p:tav>
                                        <p:tav tm="100000">
                                          <p:val>
                                            <p:fltVal val="0"/>
                                          </p:val>
                                        </p:tav>
                                      </p:tavLst>
                                    </p:anim>
                                    <p:animEffect transition="in" filter="fade">
                                      <p:cBhvr>
                                        <p:cTn id="459" dur="1000"/>
                                        <p:tgtEl>
                                          <p:spTgt spid="85"/>
                                        </p:tgtEl>
                                      </p:cBhvr>
                                    </p:animEffect>
                                  </p:childTnLst>
                                </p:cTn>
                              </p:par>
                              <p:par>
                                <p:cTn id="460" presetID="31" presetClass="entr" presetSubtype="0" fill="hold" grpId="0" nodeType="withEffect">
                                  <p:stCondLst>
                                    <p:cond delay="7400"/>
                                  </p:stCondLst>
                                  <p:childTnLst>
                                    <p:set>
                                      <p:cBhvr>
                                        <p:cTn id="461" dur="1" fill="hold">
                                          <p:stCondLst>
                                            <p:cond delay="0"/>
                                          </p:stCondLst>
                                        </p:cTn>
                                        <p:tgtEl>
                                          <p:spTgt spid="86"/>
                                        </p:tgtEl>
                                        <p:attrNameLst>
                                          <p:attrName>style.visibility</p:attrName>
                                        </p:attrNameLst>
                                      </p:cBhvr>
                                      <p:to>
                                        <p:strVal val="visible"/>
                                      </p:to>
                                    </p:set>
                                    <p:anim calcmode="lin" valueType="num">
                                      <p:cBhvr>
                                        <p:cTn id="462" dur="1000" fill="hold"/>
                                        <p:tgtEl>
                                          <p:spTgt spid="86"/>
                                        </p:tgtEl>
                                        <p:attrNameLst>
                                          <p:attrName>ppt_w</p:attrName>
                                        </p:attrNameLst>
                                      </p:cBhvr>
                                      <p:tavLst>
                                        <p:tav tm="0">
                                          <p:val>
                                            <p:fltVal val="0"/>
                                          </p:val>
                                        </p:tav>
                                        <p:tav tm="100000">
                                          <p:val>
                                            <p:strVal val="#ppt_w"/>
                                          </p:val>
                                        </p:tav>
                                      </p:tavLst>
                                    </p:anim>
                                    <p:anim calcmode="lin" valueType="num">
                                      <p:cBhvr>
                                        <p:cTn id="463" dur="1000" fill="hold"/>
                                        <p:tgtEl>
                                          <p:spTgt spid="86"/>
                                        </p:tgtEl>
                                        <p:attrNameLst>
                                          <p:attrName>ppt_h</p:attrName>
                                        </p:attrNameLst>
                                      </p:cBhvr>
                                      <p:tavLst>
                                        <p:tav tm="0">
                                          <p:val>
                                            <p:fltVal val="0"/>
                                          </p:val>
                                        </p:tav>
                                        <p:tav tm="100000">
                                          <p:val>
                                            <p:strVal val="#ppt_h"/>
                                          </p:val>
                                        </p:tav>
                                      </p:tavLst>
                                    </p:anim>
                                    <p:anim calcmode="lin" valueType="num">
                                      <p:cBhvr>
                                        <p:cTn id="464" dur="1000" fill="hold"/>
                                        <p:tgtEl>
                                          <p:spTgt spid="86"/>
                                        </p:tgtEl>
                                        <p:attrNameLst>
                                          <p:attrName>style.rotation</p:attrName>
                                        </p:attrNameLst>
                                      </p:cBhvr>
                                      <p:tavLst>
                                        <p:tav tm="0">
                                          <p:val>
                                            <p:fltVal val="90"/>
                                          </p:val>
                                        </p:tav>
                                        <p:tav tm="100000">
                                          <p:val>
                                            <p:fltVal val="0"/>
                                          </p:val>
                                        </p:tav>
                                      </p:tavLst>
                                    </p:anim>
                                    <p:animEffect transition="in" filter="fade">
                                      <p:cBhvr>
                                        <p:cTn id="465" dur="1000"/>
                                        <p:tgtEl>
                                          <p:spTgt spid="86"/>
                                        </p:tgtEl>
                                      </p:cBhvr>
                                    </p:animEffect>
                                  </p:childTnLst>
                                </p:cTn>
                              </p:par>
                              <p:par>
                                <p:cTn id="466" presetID="31" presetClass="entr" presetSubtype="0" fill="hold" grpId="0" nodeType="withEffect">
                                  <p:stCondLst>
                                    <p:cond delay="7500"/>
                                  </p:stCondLst>
                                  <p:childTnLst>
                                    <p:set>
                                      <p:cBhvr>
                                        <p:cTn id="467" dur="1" fill="hold">
                                          <p:stCondLst>
                                            <p:cond delay="0"/>
                                          </p:stCondLst>
                                        </p:cTn>
                                        <p:tgtEl>
                                          <p:spTgt spid="87"/>
                                        </p:tgtEl>
                                        <p:attrNameLst>
                                          <p:attrName>style.visibility</p:attrName>
                                        </p:attrNameLst>
                                      </p:cBhvr>
                                      <p:to>
                                        <p:strVal val="visible"/>
                                      </p:to>
                                    </p:set>
                                    <p:anim calcmode="lin" valueType="num">
                                      <p:cBhvr>
                                        <p:cTn id="468" dur="1000" fill="hold"/>
                                        <p:tgtEl>
                                          <p:spTgt spid="87"/>
                                        </p:tgtEl>
                                        <p:attrNameLst>
                                          <p:attrName>ppt_w</p:attrName>
                                        </p:attrNameLst>
                                      </p:cBhvr>
                                      <p:tavLst>
                                        <p:tav tm="0">
                                          <p:val>
                                            <p:fltVal val="0"/>
                                          </p:val>
                                        </p:tav>
                                        <p:tav tm="100000">
                                          <p:val>
                                            <p:strVal val="#ppt_w"/>
                                          </p:val>
                                        </p:tav>
                                      </p:tavLst>
                                    </p:anim>
                                    <p:anim calcmode="lin" valueType="num">
                                      <p:cBhvr>
                                        <p:cTn id="469" dur="1000" fill="hold"/>
                                        <p:tgtEl>
                                          <p:spTgt spid="87"/>
                                        </p:tgtEl>
                                        <p:attrNameLst>
                                          <p:attrName>ppt_h</p:attrName>
                                        </p:attrNameLst>
                                      </p:cBhvr>
                                      <p:tavLst>
                                        <p:tav tm="0">
                                          <p:val>
                                            <p:fltVal val="0"/>
                                          </p:val>
                                        </p:tav>
                                        <p:tav tm="100000">
                                          <p:val>
                                            <p:strVal val="#ppt_h"/>
                                          </p:val>
                                        </p:tav>
                                      </p:tavLst>
                                    </p:anim>
                                    <p:anim calcmode="lin" valueType="num">
                                      <p:cBhvr>
                                        <p:cTn id="470" dur="1000" fill="hold"/>
                                        <p:tgtEl>
                                          <p:spTgt spid="87"/>
                                        </p:tgtEl>
                                        <p:attrNameLst>
                                          <p:attrName>style.rotation</p:attrName>
                                        </p:attrNameLst>
                                      </p:cBhvr>
                                      <p:tavLst>
                                        <p:tav tm="0">
                                          <p:val>
                                            <p:fltVal val="90"/>
                                          </p:val>
                                        </p:tav>
                                        <p:tav tm="100000">
                                          <p:val>
                                            <p:fltVal val="0"/>
                                          </p:val>
                                        </p:tav>
                                      </p:tavLst>
                                    </p:anim>
                                    <p:animEffect transition="in" filter="fade">
                                      <p:cBhvr>
                                        <p:cTn id="471" dur="1000"/>
                                        <p:tgtEl>
                                          <p:spTgt spid="87"/>
                                        </p:tgtEl>
                                      </p:cBhvr>
                                    </p:animEffect>
                                  </p:childTnLst>
                                </p:cTn>
                              </p:par>
                              <p:par>
                                <p:cTn id="472" presetID="31" presetClass="entr" presetSubtype="0" fill="hold" grpId="0" nodeType="withEffect">
                                  <p:stCondLst>
                                    <p:cond delay="7600"/>
                                  </p:stCondLst>
                                  <p:childTnLst>
                                    <p:set>
                                      <p:cBhvr>
                                        <p:cTn id="473" dur="1" fill="hold">
                                          <p:stCondLst>
                                            <p:cond delay="0"/>
                                          </p:stCondLst>
                                        </p:cTn>
                                        <p:tgtEl>
                                          <p:spTgt spid="88"/>
                                        </p:tgtEl>
                                        <p:attrNameLst>
                                          <p:attrName>style.visibility</p:attrName>
                                        </p:attrNameLst>
                                      </p:cBhvr>
                                      <p:to>
                                        <p:strVal val="visible"/>
                                      </p:to>
                                    </p:set>
                                    <p:anim calcmode="lin" valueType="num">
                                      <p:cBhvr>
                                        <p:cTn id="474" dur="1000" fill="hold"/>
                                        <p:tgtEl>
                                          <p:spTgt spid="88"/>
                                        </p:tgtEl>
                                        <p:attrNameLst>
                                          <p:attrName>ppt_w</p:attrName>
                                        </p:attrNameLst>
                                      </p:cBhvr>
                                      <p:tavLst>
                                        <p:tav tm="0">
                                          <p:val>
                                            <p:fltVal val="0"/>
                                          </p:val>
                                        </p:tav>
                                        <p:tav tm="100000">
                                          <p:val>
                                            <p:strVal val="#ppt_w"/>
                                          </p:val>
                                        </p:tav>
                                      </p:tavLst>
                                    </p:anim>
                                    <p:anim calcmode="lin" valueType="num">
                                      <p:cBhvr>
                                        <p:cTn id="475" dur="1000" fill="hold"/>
                                        <p:tgtEl>
                                          <p:spTgt spid="88"/>
                                        </p:tgtEl>
                                        <p:attrNameLst>
                                          <p:attrName>ppt_h</p:attrName>
                                        </p:attrNameLst>
                                      </p:cBhvr>
                                      <p:tavLst>
                                        <p:tav tm="0">
                                          <p:val>
                                            <p:fltVal val="0"/>
                                          </p:val>
                                        </p:tav>
                                        <p:tav tm="100000">
                                          <p:val>
                                            <p:strVal val="#ppt_h"/>
                                          </p:val>
                                        </p:tav>
                                      </p:tavLst>
                                    </p:anim>
                                    <p:anim calcmode="lin" valueType="num">
                                      <p:cBhvr>
                                        <p:cTn id="476" dur="1000" fill="hold"/>
                                        <p:tgtEl>
                                          <p:spTgt spid="88"/>
                                        </p:tgtEl>
                                        <p:attrNameLst>
                                          <p:attrName>style.rotation</p:attrName>
                                        </p:attrNameLst>
                                      </p:cBhvr>
                                      <p:tavLst>
                                        <p:tav tm="0">
                                          <p:val>
                                            <p:fltVal val="90"/>
                                          </p:val>
                                        </p:tav>
                                        <p:tav tm="100000">
                                          <p:val>
                                            <p:fltVal val="0"/>
                                          </p:val>
                                        </p:tav>
                                      </p:tavLst>
                                    </p:anim>
                                    <p:animEffect transition="in" filter="fade">
                                      <p:cBhvr>
                                        <p:cTn id="477" dur="1000"/>
                                        <p:tgtEl>
                                          <p:spTgt spid="88"/>
                                        </p:tgtEl>
                                      </p:cBhvr>
                                    </p:animEffect>
                                  </p:childTnLst>
                                </p:cTn>
                              </p:par>
                              <p:par>
                                <p:cTn id="478" presetID="31" presetClass="entr" presetSubtype="0" fill="hold" grpId="0" nodeType="withEffect">
                                  <p:stCondLst>
                                    <p:cond delay="7700"/>
                                  </p:stCondLst>
                                  <p:childTnLst>
                                    <p:set>
                                      <p:cBhvr>
                                        <p:cTn id="479" dur="1" fill="hold">
                                          <p:stCondLst>
                                            <p:cond delay="0"/>
                                          </p:stCondLst>
                                        </p:cTn>
                                        <p:tgtEl>
                                          <p:spTgt spid="89"/>
                                        </p:tgtEl>
                                        <p:attrNameLst>
                                          <p:attrName>style.visibility</p:attrName>
                                        </p:attrNameLst>
                                      </p:cBhvr>
                                      <p:to>
                                        <p:strVal val="visible"/>
                                      </p:to>
                                    </p:set>
                                    <p:anim calcmode="lin" valueType="num">
                                      <p:cBhvr>
                                        <p:cTn id="480" dur="1000" fill="hold"/>
                                        <p:tgtEl>
                                          <p:spTgt spid="89"/>
                                        </p:tgtEl>
                                        <p:attrNameLst>
                                          <p:attrName>ppt_w</p:attrName>
                                        </p:attrNameLst>
                                      </p:cBhvr>
                                      <p:tavLst>
                                        <p:tav tm="0">
                                          <p:val>
                                            <p:fltVal val="0"/>
                                          </p:val>
                                        </p:tav>
                                        <p:tav tm="100000">
                                          <p:val>
                                            <p:strVal val="#ppt_w"/>
                                          </p:val>
                                        </p:tav>
                                      </p:tavLst>
                                    </p:anim>
                                    <p:anim calcmode="lin" valueType="num">
                                      <p:cBhvr>
                                        <p:cTn id="481" dur="1000" fill="hold"/>
                                        <p:tgtEl>
                                          <p:spTgt spid="89"/>
                                        </p:tgtEl>
                                        <p:attrNameLst>
                                          <p:attrName>ppt_h</p:attrName>
                                        </p:attrNameLst>
                                      </p:cBhvr>
                                      <p:tavLst>
                                        <p:tav tm="0">
                                          <p:val>
                                            <p:fltVal val="0"/>
                                          </p:val>
                                        </p:tav>
                                        <p:tav tm="100000">
                                          <p:val>
                                            <p:strVal val="#ppt_h"/>
                                          </p:val>
                                        </p:tav>
                                      </p:tavLst>
                                    </p:anim>
                                    <p:anim calcmode="lin" valueType="num">
                                      <p:cBhvr>
                                        <p:cTn id="482" dur="1000" fill="hold"/>
                                        <p:tgtEl>
                                          <p:spTgt spid="89"/>
                                        </p:tgtEl>
                                        <p:attrNameLst>
                                          <p:attrName>style.rotation</p:attrName>
                                        </p:attrNameLst>
                                      </p:cBhvr>
                                      <p:tavLst>
                                        <p:tav tm="0">
                                          <p:val>
                                            <p:fltVal val="90"/>
                                          </p:val>
                                        </p:tav>
                                        <p:tav tm="100000">
                                          <p:val>
                                            <p:fltVal val="0"/>
                                          </p:val>
                                        </p:tav>
                                      </p:tavLst>
                                    </p:anim>
                                    <p:animEffect transition="in" filter="fade">
                                      <p:cBhvr>
                                        <p:cTn id="483" dur="1000"/>
                                        <p:tgtEl>
                                          <p:spTgt spid="89"/>
                                        </p:tgtEl>
                                      </p:cBhvr>
                                    </p:animEffect>
                                  </p:childTnLst>
                                </p:cTn>
                              </p:par>
                              <p:par>
                                <p:cTn id="484" presetID="31" presetClass="entr" presetSubtype="0" fill="hold" grpId="0" nodeType="withEffect">
                                  <p:stCondLst>
                                    <p:cond delay="7800"/>
                                  </p:stCondLst>
                                  <p:childTnLst>
                                    <p:set>
                                      <p:cBhvr>
                                        <p:cTn id="485" dur="1" fill="hold">
                                          <p:stCondLst>
                                            <p:cond delay="0"/>
                                          </p:stCondLst>
                                        </p:cTn>
                                        <p:tgtEl>
                                          <p:spTgt spid="90"/>
                                        </p:tgtEl>
                                        <p:attrNameLst>
                                          <p:attrName>style.visibility</p:attrName>
                                        </p:attrNameLst>
                                      </p:cBhvr>
                                      <p:to>
                                        <p:strVal val="visible"/>
                                      </p:to>
                                    </p:set>
                                    <p:anim calcmode="lin" valueType="num">
                                      <p:cBhvr>
                                        <p:cTn id="486" dur="1000" fill="hold"/>
                                        <p:tgtEl>
                                          <p:spTgt spid="90"/>
                                        </p:tgtEl>
                                        <p:attrNameLst>
                                          <p:attrName>ppt_w</p:attrName>
                                        </p:attrNameLst>
                                      </p:cBhvr>
                                      <p:tavLst>
                                        <p:tav tm="0">
                                          <p:val>
                                            <p:fltVal val="0"/>
                                          </p:val>
                                        </p:tav>
                                        <p:tav tm="100000">
                                          <p:val>
                                            <p:strVal val="#ppt_w"/>
                                          </p:val>
                                        </p:tav>
                                      </p:tavLst>
                                    </p:anim>
                                    <p:anim calcmode="lin" valueType="num">
                                      <p:cBhvr>
                                        <p:cTn id="487" dur="1000" fill="hold"/>
                                        <p:tgtEl>
                                          <p:spTgt spid="90"/>
                                        </p:tgtEl>
                                        <p:attrNameLst>
                                          <p:attrName>ppt_h</p:attrName>
                                        </p:attrNameLst>
                                      </p:cBhvr>
                                      <p:tavLst>
                                        <p:tav tm="0">
                                          <p:val>
                                            <p:fltVal val="0"/>
                                          </p:val>
                                        </p:tav>
                                        <p:tav tm="100000">
                                          <p:val>
                                            <p:strVal val="#ppt_h"/>
                                          </p:val>
                                        </p:tav>
                                      </p:tavLst>
                                    </p:anim>
                                    <p:anim calcmode="lin" valueType="num">
                                      <p:cBhvr>
                                        <p:cTn id="488" dur="1000" fill="hold"/>
                                        <p:tgtEl>
                                          <p:spTgt spid="90"/>
                                        </p:tgtEl>
                                        <p:attrNameLst>
                                          <p:attrName>style.rotation</p:attrName>
                                        </p:attrNameLst>
                                      </p:cBhvr>
                                      <p:tavLst>
                                        <p:tav tm="0">
                                          <p:val>
                                            <p:fltVal val="90"/>
                                          </p:val>
                                        </p:tav>
                                        <p:tav tm="100000">
                                          <p:val>
                                            <p:fltVal val="0"/>
                                          </p:val>
                                        </p:tav>
                                      </p:tavLst>
                                    </p:anim>
                                    <p:animEffect transition="in" filter="fade">
                                      <p:cBhvr>
                                        <p:cTn id="489" dur="1000"/>
                                        <p:tgtEl>
                                          <p:spTgt spid="90"/>
                                        </p:tgtEl>
                                      </p:cBhvr>
                                    </p:animEffect>
                                  </p:childTnLst>
                                </p:cTn>
                              </p:par>
                              <p:par>
                                <p:cTn id="490" presetID="31" presetClass="entr" presetSubtype="0" fill="hold" grpId="0" nodeType="withEffect">
                                  <p:stCondLst>
                                    <p:cond delay="7900"/>
                                  </p:stCondLst>
                                  <p:childTnLst>
                                    <p:set>
                                      <p:cBhvr>
                                        <p:cTn id="491" dur="1" fill="hold">
                                          <p:stCondLst>
                                            <p:cond delay="0"/>
                                          </p:stCondLst>
                                        </p:cTn>
                                        <p:tgtEl>
                                          <p:spTgt spid="91"/>
                                        </p:tgtEl>
                                        <p:attrNameLst>
                                          <p:attrName>style.visibility</p:attrName>
                                        </p:attrNameLst>
                                      </p:cBhvr>
                                      <p:to>
                                        <p:strVal val="visible"/>
                                      </p:to>
                                    </p:set>
                                    <p:anim calcmode="lin" valueType="num">
                                      <p:cBhvr>
                                        <p:cTn id="492" dur="1000" fill="hold"/>
                                        <p:tgtEl>
                                          <p:spTgt spid="91"/>
                                        </p:tgtEl>
                                        <p:attrNameLst>
                                          <p:attrName>ppt_w</p:attrName>
                                        </p:attrNameLst>
                                      </p:cBhvr>
                                      <p:tavLst>
                                        <p:tav tm="0">
                                          <p:val>
                                            <p:fltVal val="0"/>
                                          </p:val>
                                        </p:tav>
                                        <p:tav tm="100000">
                                          <p:val>
                                            <p:strVal val="#ppt_w"/>
                                          </p:val>
                                        </p:tav>
                                      </p:tavLst>
                                    </p:anim>
                                    <p:anim calcmode="lin" valueType="num">
                                      <p:cBhvr>
                                        <p:cTn id="493" dur="1000" fill="hold"/>
                                        <p:tgtEl>
                                          <p:spTgt spid="91"/>
                                        </p:tgtEl>
                                        <p:attrNameLst>
                                          <p:attrName>ppt_h</p:attrName>
                                        </p:attrNameLst>
                                      </p:cBhvr>
                                      <p:tavLst>
                                        <p:tav tm="0">
                                          <p:val>
                                            <p:fltVal val="0"/>
                                          </p:val>
                                        </p:tav>
                                        <p:tav tm="100000">
                                          <p:val>
                                            <p:strVal val="#ppt_h"/>
                                          </p:val>
                                        </p:tav>
                                      </p:tavLst>
                                    </p:anim>
                                    <p:anim calcmode="lin" valueType="num">
                                      <p:cBhvr>
                                        <p:cTn id="494" dur="1000" fill="hold"/>
                                        <p:tgtEl>
                                          <p:spTgt spid="91"/>
                                        </p:tgtEl>
                                        <p:attrNameLst>
                                          <p:attrName>style.rotation</p:attrName>
                                        </p:attrNameLst>
                                      </p:cBhvr>
                                      <p:tavLst>
                                        <p:tav tm="0">
                                          <p:val>
                                            <p:fltVal val="90"/>
                                          </p:val>
                                        </p:tav>
                                        <p:tav tm="100000">
                                          <p:val>
                                            <p:fltVal val="0"/>
                                          </p:val>
                                        </p:tav>
                                      </p:tavLst>
                                    </p:anim>
                                    <p:animEffect transition="in" filter="fade">
                                      <p:cBhvr>
                                        <p:cTn id="495" dur="1000"/>
                                        <p:tgtEl>
                                          <p:spTgt spid="91"/>
                                        </p:tgtEl>
                                      </p:cBhvr>
                                    </p:animEffect>
                                  </p:childTnLst>
                                </p:cTn>
                              </p:par>
                              <p:par>
                                <p:cTn id="496" presetID="31" presetClass="entr" presetSubtype="0" fill="hold" grpId="0" nodeType="withEffect">
                                  <p:stCondLst>
                                    <p:cond delay="8000"/>
                                  </p:stCondLst>
                                  <p:childTnLst>
                                    <p:set>
                                      <p:cBhvr>
                                        <p:cTn id="497" dur="1" fill="hold">
                                          <p:stCondLst>
                                            <p:cond delay="0"/>
                                          </p:stCondLst>
                                        </p:cTn>
                                        <p:tgtEl>
                                          <p:spTgt spid="92"/>
                                        </p:tgtEl>
                                        <p:attrNameLst>
                                          <p:attrName>style.visibility</p:attrName>
                                        </p:attrNameLst>
                                      </p:cBhvr>
                                      <p:to>
                                        <p:strVal val="visible"/>
                                      </p:to>
                                    </p:set>
                                    <p:anim calcmode="lin" valueType="num">
                                      <p:cBhvr>
                                        <p:cTn id="498" dur="1000" fill="hold"/>
                                        <p:tgtEl>
                                          <p:spTgt spid="92"/>
                                        </p:tgtEl>
                                        <p:attrNameLst>
                                          <p:attrName>ppt_w</p:attrName>
                                        </p:attrNameLst>
                                      </p:cBhvr>
                                      <p:tavLst>
                                        <p:tav tm="0">
                                          <p:val>
                                            <p:fltVal val="0"/>
                                          </p:val>
                                        </p:tav>
                                        <p:tav tm="100000">
                                          <p:val>
                                            <p:strVal val="#ppt_w"/>
                                          </p:val>
                                        </p:tav>
                                      </p:tavLst>
                                    </p:anim>
                                    <p:anim calcmode="lin" valueType="num">
                                      <p:cBhvr>
                                        <p:cTn id="499" dur="1000" fill="hold"/>
                                        <p:tgtEl>
                                          <p:spTgt spid="92"/>
                                        </p:tgtEl>
                                        <p:attrNameLst>
                                          <p:attrName>ppt_h</p:attrName>
                                        </p:attrNameLst>
                                      </p:cBhvr>
                                      <p:tavLst>
                                        <p:tav tm="0">
                                          <p:val>
                                            <p:fltVal val="0"/>
                                          </p:val>
                                        </p:tav>
                                        <p:tav tm="100000">
                                          <p:val>
                                            <p:strVal val="#ppt_h"/>
                                          </p:val>
                                        </p:tav>
                                      </p:tavLst>
                                    </p:anim>
                                    <p:anim calcmode="lin" valueType="num">
                                      <p:cBhvr>
                                        <p:cTn id="500" dur="1000" fill="hold"/>
                                        <p:tgtEl>
                                          <p:spTgt spid="92"/>
                                        </p:tgtEl>
                                        <p:attrNameLst>
                                          <p:attrName>style.rotation</p:attrName>
                                        </p:attrNameLst>
                                      </p:cBhvr>
                                      <p:tavLst>
                                        <p:tav tm="0">
                                          <p:val>
                                            <p:fltVal val="90"/>
                                          </p:val>
                                        </p:tav>
                                        <p:tav tm="100000">
                                          <p:val>
                                            <p:fltVal val="0"/>
                                          </p:val>
                                        </p:tav>
                                      </p:tavLst>
                                    </p:anim>
                                    <p:animEffect transition="in" filter="fade">
                                      <p:cBhvr>
                                        <p:cTn id="501" dur="1000"/>
                                        <p:tgtEl>
                                          <p:spTgt spid="92"/>
                                        </p:tgtEl>
                                      </p:cBhvr>
                                    </p:animEffect>
                                  </p:childTnLst>
                                </p:cTn>
                              </p:par>
                              <p:par>
                                <p:cTn id="502" presetID="31" presetClass="entr" presetSubtype="0" fill="hold" grpId="0" nodeType="withEffect">
                                  <p:stCondLst>
                                    <p:cond delay="8100"/>
                                  </p:stCondLst>
                                  <p:childTnLst>
                                    <p:set>
                                      <p:cBhvr>
                                        <p:cTn id="503" dur="1" fill="hold">
                                          <p:stCondLst>
                                            <p:cond delay="0"/>
                                          </p:stCondLst>
                                        </p:cTn>
                                        <p:tgtEl>
                                          <p:spTgt spid="93"/>
                                        </p:tgtEl>
                                        <p:attrNameLst>
                                          <p:attrName>style.visibility</p:attrName>
                                        </p:attrNameLst>
                                      </p:cBhvr>
                                      <p:to>
                                        <p:strVal val="visible"/>
                                      </p:to>
                                    </p:set>
                                    <p:anim calcmode="lin" valueType="num">
                                      <p:cBhvr>
                                        <p:cTn id="504" dur="1000" fill="hold"/>
                                        <p:tgtEl>
                                          <p:spTgt spid="93"/>
                                        </p:tgtEl>
                                        <p:attrNameLst>
                                          <p:attrName>ppt_w</p:attrName>
                                        </p:attrNameLst>
                                      </p:cBhvr>
                                      <p:tavLst>
                                        <p:tav tm="0">
                                          <p:val>
                                            <p:fltVal val="0"/>
                                          </p:val>
                                        </p:tav>
                                        <p:tav tm="100000">
                                          <p:val>
                                            <p:strVal val="#ppt_w"/>
                                          </p:val>
                                        </p:tav>
                                      </p:tavLst>
                                    </p:anim>
                                    <p:anim calcmode="lin" valueType="num">
                                      <p:cBhvr>
                                        <p:cTn id="505" dur="1000" fill="hold"/>
                                        <p:tgtEl>
                                          <p:spTgt spid="93"/>
                                        </p:tgtEl>
                                        <p:attrNameLst>
                                          <p:attrName>ppt_h</p:attrName>
                                        </p:attrNameLst>
                                      </p:cBhvr>
                                      <p:tavLst>
                                        <p:tav tm="0">
                                          <p:val>
                                            <p:fltVal val="0"/>
                                          </p:val>
                                        </p:tav>
                                        <p:tav tm="100000">
                                          <p:val>
                                            <p:strVal val="#ppt_h"/>
                                          </p:val>
                                        </p:tav>
                                      </p:tavLst>
                                    </p:anim>
                                    <p:anim calcmode="lin" valueType="num">
                                      <p:cBhvr>
                                        <p:cTn id="506" dur="1000" fill="hold"/>
                                        <p:tgtEl>
                                          <p:spTgt spid="93"/>
                                        </p:tgtEl>
                                        <p:attrNameLst>
                                          <p:attrName>style.rotation</p:attrName>
                                        </p:attrNameLst>
                                      </p:cBhvr>
                                      <p:tavLst>
                                        <p:tav tm="0">
                                          <p:val>
                                            <p:fltVal val="90"/>
                                          </p:val>
                                        </p:tav>
                                        <p:tav tm="100000">
                                          <p:val>
                                            <p:fltVal val="0"/>
                                          </p:val>
                                        </p:tav>
                                      </p:tavLst>
                                    </p:anim>
                                    <p:animEffect transition="in" filter="fade">
                                      <p:cBhvr>
                                        <p:cTn id="507" dur="1000"/>
                                        <p:tgtEl>
                                          <p:spTgt spid="93"/>
                                        </p:tgtEl>
                                      </p:cBhvr>
                                    </p:animEffect>
                                  </p:childTnLst>
                                </p:cTn>
                              </p:par>
                              <p:par>
                                <p:cTn id="508" presetID="31" presetClass="entr" presetSubtype="0" fill="hold" grpId="0" nodeType="withEffect">
                                  <p:stCondLst>
                                    <p:cond delay="8200"/>
                                  </p:stCondLst>
                                  <p:childTnLst>
                                    <p:set>
                                      <p:cBhvr>
                                        <p:cTn id="509" dur="1" fill="hold">
                                          <p:stCondLst>
                                            <p:cond delay="0"/>
                                          </p:stCondLst>
                                        </p:cTn>
                                        <p:tgtEl>
                                          <p:spTgt spid="94"/>
                                        </p:tgtEl>
                                        <p:attrNameLst>
                                          <p:attrName>style.visibility</p:attrName>
                                        </p:attrNameLst>
                                      </p:cBhvr>
                                      <p:to>
                                        <p:strVal val="visible"/>
                                      </p:to>
                                    </p:set>
                                    <p:anim calcmode="lin" valueType="num">
                                      <p:cBhvr>
                                        <p:cTn id="510" dur="1000" fill="hold"/>
                                        <p:tgtEl>
                                          <p:spTgt spid="94"/>
                                        </p:tgtEl>
                                        <p:attrNameLst>
                                          <p:attrName>ppt_w</p:attrName>
                                        </p:attrNameLst>
                                      </p:cBhvr>
                                      <p:tavLst>
                                        <p:tav tm="0">
                                          <p:val>
                                            <p:fltVal val="0"/>
                                          </p:val>
                                        </p:tav>
                                        <p:tav tm="100000">
                                          <p:val>
                                            <p:strVal val="#ppt_w"/>
                                          </p:val>
                                        </p:tav>
                                      </p:tavLst>
                                    </p:anim>
                                    <p:anim calcmode="lin" valueType="num">
                                      <p:cBhvr>
                                        <p:cTn id="511" dur="1000" fill="hold"/>
                                        <p:tgtEl>
                                          <p:spTgt spid="94"/>
                                        </p:tgtEl>
                                        <p:attrNameLst>
                                          <p:attrName>ppt_h</p:attrName>
                                        </p:attrNameLst>
                                      </p:cBhvr>
                                      <p:tavLst>
                                        <p:tav tm="0">
                                          <p:val>
                                            <p:fltVal val="0"/>
                                          </p:val>
                                        </p:tav>
                                        <p:tav tm="100000">
                                          <p:val>
                                            <p:strVal val="#ppt_h"/>
                                          </p:val>
                                        </p:tav>
                                      </p:tavLst>
                                    </p:anim>
                                    <p:anim calcmode="lin" valueType="num">
                                      <p:cBhvr>
                                        <p:cTn id="512" dur="1000" fill="hold"/>
                                        <p:tgtEl>
                                          <p:spTgt spid="94"/>
                                        </p:tgtEl>
                                        <p:attrNameLst>
                                          <p:attrName>style.rotation</p:attrName>
                                        </p:attrNameLst>
                                      </p:cBhvr>
                                      <p:tavLst>
                                        <p:tav tm="0">
                                          <p:val>
                                            <p:fltVal val="90"/>
                                          </p:val>
                                        </p:tav>
                                        <p:tav tm="100000">
                                          <p:val>
                                            <p:fltVal val="0"/>
                                          </p:val>
                                        </p:tav>
                                      </p:tavLst>
                                    </p:anim>
                                    <p:animEffect transition="in" filter="fade">
                                      <p:cBhvr>
                                        <p:cTn id="513" dur="1000"/>
                                        <p:tgtEl>
                                          <p:spTgt spid="94"/>
                                        </p:tgtEl>
                                      </p:cBhvr>
                                    </p:animEffect>
                                  </p:childTnLst>
                                </p:cTn>
                              </p:par>
                              <p:par>
                                <p:cTn id="514" presetID="31" presetClass="entr" presetSubtype="0" fill="hold" grpId="0" nodeType="withEffect">
                                  <p:stCondLst>
                                    <p:cond delay="8300"/>
                                  </p:stCondLst>
                                  <p:childTnLst>
                                    <p:set>
                                      <p:cBhvr>
                                        <p:cTn id="515" dur="1" fill="hold">
                                          <p:stCondLst>
                                            <p:cond delay="0"/>
                                          </p:stCondLst>
                                        </p:cTn>
                                        <p:tgtEl>
                                          <p:spTgt spid="95"/>
                                        </p:tgtEl>
                                        <p:attrNameLst>
                                          <p:attrName>style.visibility</p:attrName>
                                        </p:attrNameLst>
                                      </p:cBhvr>
                                      <p:to>
                                        <p:strVal val="visible"/>
                                      </p:to>
                                    </p:set>
                                    <p:anim calcmode="lin" valueType="num">
                                      <p:cBhvr>
                                        <p:cTn id="516" dur="1000" fill="hold"/>
                                        <p:tgtEl>
                                          <p:spTgt spid="95"/>
                                        </p:tgtEl>
                                        <p:attrNameLst>
                                          <p:attrName>ppt_w</p:attrName>
                                        </p:attrNameLst>
                                      </p:cBhvr>
                                      <p:tavLst>
                                        <p:tav tm="0">
                                          <p:val>
                                            <p:fltVal val="0"/>
                                          </p:val>
                                        </p:tav>
                                        <p:tav tm="100000">
                                          <p:val>
                                            <p:strVal val="#ppt_w"/>
                                          </p:val>
                                        </p:tav>
                                      </p:tavLst>
                                    </p:anim>
                                    <p:anim calcmode="lin" valueType="num">
                                      <p:cBhvr>
                                        <p:cTn id="517" dur="1000" fill="hold"/>
                                        <p:tgtEl>
                                          <p:spTgt spid="95"/>
                                        </p:tgtEl>
                                        <p:attrNameLst>
                                          <p:attrName>ppt_h</p:attrName>
                                        </p:attrNameLst>
                                      </p:cBhvr>
                                      <p:tavLst>
                                        <p:tav tm="0">
                                          <p:val>
                                            <p:fltVal val="0"/>
                                          </p:val>
                                        </p:tav>
                                        <p:tav tm="100000">
                                          <p:val>
                                            <p:strVal val="#ppt_h"/>
                                          </p:val>
                                        </p:tav>
                                      </p:tavLst>
                                    </p:anim>
                                    <p:anim calcmode="lin" valueType="num">
                                      <p:cBhvr>
                                        <p:cTn id="518" dur="1000" fill="hold"/>
                                        <p:tgtEl>
                                          <p:spTgt spid="95"/>
                                        </p:tgtEl>
                                        <p:attrNameLst>
                                          <p:attrName>style.rotation</p:attrName>
                                        </p:attrNameLst>
                                      </p:cBhvr>
                                      <p:tavLst>
                                        <p:tav tm="0">
                                          <p:val>
                                            <p:fltVal val="90"/>
                                          </p:val>
                                        </p:tav>
                                        <p:tav tm="100000">
                                          <p:val>
                                            <p:fltVal val="0"/>
                                          </p:val>
                                        </p:tav>
                                      </p:tavLst>
                                    </p:anim>
                                    <p:animEffect transition="in" filter="fade">
                                      <p:cBhvr>
                                        <p:cTn id="519" dur="1000"/>
                                        <p:tgtEl>
                                          <p:spTgt spid="95"/>
                                        </p:tgtEl>
                                      </p:cBhvr>
                                    </p:animEffect>
                                  </p:childTnLst>
                                </p:cTn>
                              </p:par>
                              <p:par>
                                <p:cTn id="520" presetID="31" presetClass="entr" presetSubtype="0" fill="hold" grpId="0" nodeType="withEffect">
                                  <p:stCondLst>
                                    <p:cond delay="8400"/>
                                  </p:stCondLst>
                                  <p:childTnLst>
                                    <p:set>
                                      <p:cBhvr>
                                        <p:cTn id="521" dur="1" fill="hold">
                                          <p:stCondLst>
                                            <p:cond delay="0"/>
                                          </p:stCondLst>
                                        </p:cTn>
                                        <p:tgtEl>
                                          <p:spTgt spid="96"/>
                                        </p:tgtEl>
                                        <p:attrNameLst>
                                          <p:attrName>style.visibility</p:attrName>
                                        </p:attrNameLst>
                                      </p:cBhvr>
                                      <p:to>
                                        <p:strVal val="visible"/>
                                      </p:to>
                                    </p:set>
                                    <p:anim calcmode="lin" valueType="num">
                                      <p:cBhvr>
                                        <p:cTn id="522" dur="1000" fill="hold"/>
                                        <p:tgtEl>
                                          <p:spTgt spid="96"/>
                                        </p:tgtEl>
                                        <p:attrNameLst>
                                          <p:attrName>ppt_w</p:attrName>
                                        </p:attrNameLst>
                                      </p:cBhvr>
                                      <p:tavLst>
                                        <p:tav tm="0">
                                          <p:val>
                                            <p:fltVal val="0"/>
                                          </p:val>
                                        </p:tav>
                                        <p:tav tm="100000">
                                          <p:val>
                                            <p:strVal val="#ppt_w"/>
                                          </p:val>
                                        </p:tav>
                                      </p:tavLst>
                                    </p:anim>
                                    <p:anim calcmode="lin" valueType="num">
                                      <p:cBhvr>
                                        <p:cTn id="523" dur="1000" fill="hold"/>
                                        <p:tgtEl>
                                          <p:spTgt spid="96"/>
                                        </p:tgtEl>
                                        <p:attrNameLst>
                                          <p:attrName>ppt_h</p:attrName>
                                        </p:attrNameLst>
                                      </p:cBhvr>
                                      <p:tavLst>
                                        <p:tav tm="0">
                                          <p:val>
                                            <p:fltVal val="0"/>
                                          </p:val>
                                        </p:tav>
                                        <p:tav tm="100000">
                                          <p:val>
                                            <p:strVal val="#ppt_h"/>
                                          </p:val>
                                        </p:tav>
                                      </p:tavLst>
                                    </p:anim>
                                    <p:anim calcmode="lin" valueType="num">
                                      <p:cBhvr>
                                        <p:cTn id="524" dur="1000" fill="hold"/>
                                        <p:tgtEl>
                                          <p:spTgt spid="96"/>
                                        </p:tgtEl>
                                        <p:attrNameLst>
                                          <p:attrName>style.rotation</p:attrName>
                                        </p:attrNameLst>
                                      </p:cBhvr>
                                      <p:tavLst>
                                        <p:tav tm="0">
                                          <p:val>
                                            <p:fltVal val="90"/>
                                          </p:val>
                                        </p:tav>
                                        <p:tav tm="100000">
                                          <p:val>
                                            <p:fltVal val="0"/>
                                          </p:val>
                                        </p:tav>
                                      </p:tavLst>
                                    </p:anim>
                                    <p:animEffect transition="in" filter="fade">
                                      <p:cBhvr>
                                        <p:cTn id="525" dur="1000"/>
                                        <p:tgtEl>
                                          <p:spTgt spid="96"/>
                                        </p:tgtEl>
                                      </p:cBhvr>
                                    </p:animEffect>
                                  </p:childTnLst>
                                </p:cTn>
                              </p:par>
                              <p:par>
                                <p:cTn id="526" presetID="31" presetClass="entr" presetSubtype="0" fill="hold" grpId="0" nodeType="withEffect">
                                  <p:stCondLst>
                                    <p:cond delay="8500"/>
                                  </p:stCondLst>
                                  <p:childTnLst>
                                    <p:set>
                                      <p:cBhvr>
                                        <p:cTn id="527" dur="1" fill="hold">
                                          <p:stCondLst>
                                            <p:cond delay="0"/>
                                          </p:stCondLst>
                                        </p:cTn>
                                        <p:tgtEl>
                                          <p:spTgt spid="97"/>
                                        </p:tgtEl>
                                        <p:attrNameLst>
                                          <p:attrName>style.visibility</p:attrName>
                                        </p:attrNameLst>
                                      </p:cBhvr>
                                      <p:to>
                                        <p:strVal val="visible"/>
                                      </p:to>
                                    </p:set>
                                    <p:anim calcmode="lin" valueType="num">
                                      <p:cBhvr>
                                        <p:cTn id="528" dur="1000" fill="hold"/>
                                        <p:tgtEl>
                                          <p:spTgt spid="97"/>
                                        </p:tgtEl>
                                        <p:attrNameLst>
                                          <p:attrName>ppt_w</p:attrName>
                                        </p:attrNameLst>
                                      </p:cBhvr>
                                      <p:tavLst>
                                        <p:tav tm="0">
                                          <p:val>
                                            <p:fltVal val="0"/>
                                          </p:val>
                                        </p:tav>
                                        <p:tav tm="100000">
                                          <p:val>
                                            <p:strVal val="#ppt_w"/>
                                          </p:val>
                                        </p:tav>
                                      </p:tavLst>
                                    </p:anim>
                                    <p:anim calcmode="lin" valueType="num">
                                      <p:cBhvr>
                                        <p:cTn id="529" dur="1000" fill="hold"/>
                                        <p:tgtEl>
                                          <p:spTgt spid="97"/>
                                        </p:tgtEl>
                                        <p:attrNameLst>
                                          <p:attrName>ppt_h</p:attrName>
                                        </p:attrNameLst>
                                      </p:cBhvr>
                                      <p:tavLst>
                                        <p:tav tm="0">
                                          <p:val>
                                            <p:fltVal val="0"/>
                                          </p:val>
                                        </p:tav>
                                        <p:tav tm="100000">
                                          <p:val>
                                            <p:strVal val="#ppt_h"/>
                                          </p:val>
                                        </p:tav>
                                      </p:tavLst>
                                    </p:anim>
                                    <p:anim calcmode="lin" valueType="num">
                                      <p:cBhvr>
                                        <p:cTn id="530" dur="1000" fill="hold"/>
                                        <p:tgtEl>
                                          <p:spTgt spid="97"/>
                                        </p:tgtEl>
                                        <p:attrNameLst>
                                          <p:attrName>style.rotation</p:attrName>
                                        </p:attrNameLst>
                                      </p:cBhvr>
                                      <p:tavLst>
                                        <p:tav tm="0">
                                          <p:val>
                                            <p:fltVal val="90"/>
                                          </p:val>
                                        </p:tav>
                                        <p:tav tm="100000">
                                          <p:val>
                                            <p:fltVal val="0"/>
                                          </p:val>
                                        </p:tav>
                                      </p:tavLst>
                                    </p:anim>
                                    <p:animEffect transition="in" filter="fade">
                                      <p:cBhvr>
                                        <p:cTn id="531" dur="1000"/>
                                        <p:tgtEl>
                                          <p:spTgt spid="97"/>
                                        </p:tgtEl>
                                      </p:cBhvr>
                                    </p:animEffect>
                                  </p:childTnLst>
                                </p:cTn>
                              </p:par>
                              <p:par>
                                <p:cTn id="532" presetID="31" presetClass="entr" presetSubtype="0" fill="hold" grpId="0" nodeType="withEffect">
                                  <p:stCondLst>
                                    <p:cond delay="8600"/>
                                  </p:stCondLst>
                                  <p:childTnLst>
                                    <p:set>
                                      <p:cBhvr>
                                        <p:cTn id="533" dur="1" fill="hold">
                                          <p:stCondLst>
                                            <p:cond delay="0"/>
                                          </p:stCondLst>
                                        </p:cTn>
                                        <p:tgtEl>
                                          <p:spTgt spid="98"/>
                                        </p:tgtEl>
                                        <p:attrNameLst>
                                          <p:attrName>style.visibility</p:attrName>
                                        </p:attrNameLst>
                                      </p:cBhvr>
                                      <p:to>
                                        <p:strVal val="visible"/>
                                      </p:to>
                                    </p:set>
                                    <p:anim calcmode="lin" valueType="num">
                                      <p:cBhvr>
                                        <p:cTn id="534" dur="1000" fill="hold"/>
                                        <p:tgtEl>
                                          <p:spTgt spid="98"/>
                                        </p:tgtEl>
                                        <p:attrNameLst>
                                          <p:attrName>ppt_w</p:attrName>
                                        </p:attrNameLst>
                                      </p:cBhvr>
                                      <p:tavLst>
                                        <p:tav tm="0">
                                          <p:val>
                                            <p:fltVal val="0"/>
                                          </p:val>
                                        </p:tav>
                                        <p:tav tm="100000">
                                          <p:val>
                                            <p:strVal val="#ppt_w"/>
                                          </p:val>
                                        </p:tav>
                                      </p:tavLst>
                                    </p:anim>
                                    <p:anim calcmode="lin" valueType="num">
                                      <p:cBhvr>
                                        <p:cTn id="535" dur="1000" fill="hold"/>
                                        <p:tgtEl>
                                          <p:spTgt spid="98"/>
                                        </p:tgtEl>
                                        <p:attrNameLst>
                                          <p:attrName>ppt_h</p:attrName>
                                        </p:attrNameLst>
                                      </p:cBhvr>
                                      <p:tavLst>
                                        <p:tav tm="0">
                                          <p:val>
                                            <p:fltVal val="0"/>
                                          </p:val>
                                        </p:tav>
                                        <p:tav tm="100000">
                                          <p:val>
                                            <p:strVal val="#ppt_h"/>
                                          </p:val>
                                        </p:tav>
                                      </p:tavLst>
                                    </p:anim>
                                    <p:anim calcmode="lin" valueType="num">
                                      <p:cBhvr>
                                        <p:cTn id="536" dur="1000" fill="hold"/>
                                        <p:tgtEl>
                                          <p:spTgt spid="98"/>
                                        </p:tgtEl>
                                        <p:attrNameLst>
                                          <p:attrName>style.rotation</p:attrName>
                                        </p:attrNameLst>
                                      </p:cBhvr>
                                      <p:tavLst>
                                        <p:tav tm="0">
                                          <p:val>
                                            <p:fltVal val="90"/>
                                          </p:val>
                                        </p:tav>
                                        <p:tav tm="100000">
                                          <p:val>
                                            <p:fltVal val="0"/>
                                          </p:val>
                                        </p:tav>
                                      </p:tavLst>
                                    </p:anim>
                                    <p:animEffect transition="in" filter="fade">
                                      <p:cBhvr>
                                        <p:cTn id="537" dur="1000"/>
                                        <p:tgtEl>
                                          <p:spTgt spid="98"/>
                                        </p:tgtEl>
                                      </p:cBhvr>
                                    </p:animEffect>
                                  </p:childTnLst>
                                </p:cTn>
                              </p:par>
                              <p:par>
                                <p:cTn id="538" presetID="31" presetClass="entr" presetSubtype="0" fill="hold" grpId="0" nodeType="withEffect">
                                  <p:stCondLst>
                                    <p:cond delay="8700"/>
                                  </p:stCondLst>
                                  <p:childTnLst>
                                    <p:set>
                                      <p:cBhvr>
                                        <p:cTn id="539" dur="1" fill="hold">
                                          <p:stCondLst>
                                            <p:cond delay="0"/>
                                          </p:stCondLst>
                                        </p:cTn>
                                        <p:tgtEl>
                                          <p:spTgt spid="99"/>
                                        </p:tgtEl>
                                        <p:attrNameLst>
                                          <p:attrName>style.visibility</p:attrName>
                                        </p:attrNameLst>
                                      </p:cBhvr>
                                      <p:to>
                                        <p:strVal val="visible"/>
                                      </p:to>
                                    </p:set>
                                    <p:anim calcmode="lin" valueType="num">
                                      <p:cBhvr>
                                        <p:cTn id="540" dur="1000" fill="hold"/>
                                        <p:tgtEl>
                                          <p:spTgt spid="99"/>
                                        </p:tgtEl>
                                        <p:attrNameLst>
                                          <p:attrName>ppt_w</p:attrName>
                                        </p:attrNameLst>
                                      </p:cBhvr>
                                      <p:tavLst>
                                        <p:tav tm="0">
                                          <p:val>
                                            <p:fltVal val="0"/>
                                          </p:val>
                                        </p:tav>
                                        <p:tav tm="100000">
                                          <p:val>
                                            <p:strVal val="#ppt_w"/>
                                          </p:val>
                                        </p:tav>
                                      </p:tavLst>
                                    </p:anim>
                                    <p:anim calcmode="lin" valueType="num">
                                      <p:cBhvr>
                                        <p:cTn id="541" dur="1000" fill="hold"/>
                                        <p:tgtEl>
                                          <p:spTgt spid="99"/>
                                        </p:tgtEl>
                                        <p:attrNameLst>
                                          <p:attrName>ppt_h</p:attrName>
                                        </p:attrNameLst>
                                      </p:cBhvr>
                                      <p:tavLst>
                                        <p:tav tm="0">
                                          <p:val>
                                            <p:fltVal val="0"/>
                                          </p:val>
                                        </p:tav>
                                        <p:tav tm="100000">
                                          <p:val>
                                            <p:strVal val="#ppt_h"/>
                                          </p:val>
                                        </p:tav>
                                      </p:tavLst>
                                    </p:anim>
                                    <p:anim calcmode="lin" valueType="num">
                                      <p:cBhvr>
                                        <p:cTn id="542" dur="1000" fill="hold"/>
                                        <p:tgtEl>
                                          <p:spTgt spid="99"/>
                                        </p:tgtEl>
                                        <p:attrNameLst>
                                          <p:attrName>style.rotation</p:attrName>
                                        </p:attrNameLst>
                                      </p:cBhvr>
                                      <p:tavLst>
                                        <p:tav tm="0">
                                          <p:val>
                                            <p:fltVal val="90"/>
                                          </p:val>
                                        </p:tav>
                                        <p:tav tm="100000">
                                          <p:val>
                                            <p:fltVal val="0"/>
                                          </p:val>
                                        </p:tav>
                                      </p:tavLst>
                                    </p:anim>
                                    <p:animEffect transition="in" filter="fade">
                                      <p:cBhvr>
                                        <p:cTn id="543" dur="1000"/>
                                        <p:tgtEl>
                                          <p:spTgt spid="99"/>
                                        </p:tgtEl>
                                      </p:cBhvr>
                                    </p:animEffect>
                                  </p:childTnLst>
                                </p:cTn>
                              </p:par>
                              <p:par>
                                <p:cTn id="544" presetID="31" presetClass="entr" presetSubtype="0" fill="hold" grpId="0" nodeType="withEffect">
                                  <p:stCondLst>
                                    <p:cond delay="8800"/>
                                  </p:stCondLst>
                                  <p:childTnLst>
                                    <p:set>
                                      <p:cBhvr>
                                        <p:cTn id="545" dur="1" fill="hold">
                                          <p:stCondLst>
                                            <p:cond delay="0"/>
                                          </p:stCondLst>
                                        </p:cTn>
                                        <p:tgtEl>
                                          <p:spTgt spid="100"/>
                                        </p:tgtEl>
                                        <p:attrNameLst>
                                          <p:attrName>style.visibility</p:attrName>
                                        </p:attrNameLst>
                                      </p:cBhvr>
                                      <p:to>
                                        <p:strVal val="visible"/>
                                      </p:to>
                                    </p:set>
                                    <p:anim calcmode="lin" valueType="num">
                                      <p:cBhvr>
                                        <p:cTn id="546" dur="1000" fill="hold"/>
                                        <p:tgtEl>
                                          <p:spTgt spid="100"/>
                                        </p:tgtEl>
                                        <p:attrNameLst>
                                          <p:attrName>ppt_w</p:attrName>
                                        </p:attrNameLst>
                                      </p:cBhvr>
                                      <p:tavLst>
                                        <p:tav tm="0">
                                          <p:val>
                                            <p:fltVal val="0"/>
                                          </p:val>
                                        </p:tav>
                                        <p:tav tm="100000">
                                          <p:val>
                                            <p:strVal val="#ppt_w"/>
                                          </p:val>
                                        </p:tav>
                                      </p:tavLst>
                                    </p:anim>
                                    <p:anim calcmode="lin" valueType="num">
                                      <p:cBhvr>
                                        <p:cTn id="547" dur="1000" fill="hold"/>
                                        <p:tgtEl>
                                          <p:spTgt spid="100"/>
                                        </p:tgtEl>
                                        <p:attrNameLst>
                                          <p:attrName>ppt_h</p:attrName>
                                        </p:attrNameLst>
                                      </p:cBhvr>
                                      <p:tavLst>
                                        <p:tav tm="0">
                                          <p:val>
                                            <p:fltVal val="0"/>
                                          </p:val>
                                        </p:tav>
                                        <p:tav tm="100000">
                                          <p:val>
                                            <p:strVal val="#ppt_h"/>
                                          </p:val>
                                        </p:tav>
                                      </p:tavLst>
                                    </p:anim>
                                    <p:anim calcmode="lin" valueType="num">
                                      <p:cBhvr>
                                        <p:cTn id="548" dur="1000" fill="hold"/>
                                        <p:tgtEl>
                                          <p:spTgt spid="100"/>
                                        </p:tgtEl>
                                        <p:attrNameLst>
                                          <p:attrName>style.rotation</p:attrName>
                                        </p:attrNameLst>
                                      </p:cBhvr>
                                      <p:tavLst>
                                        <p:tav tm="0">
                                          <p:val>
                                            <p:fltVal val="90"/>
                                          </p:val>
                                        </p:tav>
                                        <p:tav tm="100000">
                                          <p:val>
                                            <p:fltVal val="0"/>
                                          </p:val>
                                        </p:tav>
                                      </p:tavLst>
                                    </p:anim>
                                    <p:animEffect transition="in" filter="fade">
                                      <p:cBhvr>
                                        <p:cTn id="549" dur="1000"/>
                                        <p:tgtEl>
                                          <p:spTgt spid="100"/>
                                        </p:tgtEl>
                                      </p:cBhvr>
                                    </p:animEffect>
                                  </p:childTnLst>
                                </p:cTn>
                              </p:par>
                              <p:par>
                                <p:cTn id="550" presetID="31" presetClass="entr" presetSubtype="0" fill="hold" grpId="0" nodeType="withEffect">
                                  <p:stCondLst>
                                    <p:cond delay="8900"/>
                                  </p:stCondLst>
                                  <p:childTnLst>
                                    <p:set>
                                      <p:cBhvr>
                                        <p:cTn id="551" dur="1" fill="hold">
                                          <p:stCondLst>
                                            <p:cond delay="0"/>
                                          </p:stCondLst>
                                        </p:cTn>
                                        <p:tgtEl>
                                          <p:spTgt spid="101"/>
                                        </p:tgtEl>
                                        <p:attrNameLst>
                                          <p:attrName>style.visibility</p:attrName>
                                        </p:attrNameLst>
                                      </p:cBhvr>
                                      <p:to>
                                        <p:strVal val="visible"/>
                                      </p:to>
                                    </p:set>
                                    <p:anim calcmode="lin" valueType="num">
                                      <p:cBhvr>
                                        <p:cTn id="552" dur="1000" fill="hold"/>
                                        <p:tgtEl>
                                          <p:spTgt spid="101"/>
                                        </p:tgtEl>
                                        <p:attrNameLst>
                                          <p:attrName>ppt_w</p:attrName>
                                        </p:attrNameLst>
                                      </p:cBhvr>
                                      <p:tavLst>
                                        <p:tav tm="0">
                                          <p:val>
                                            <p:fltVal val="0"/>
                                          </p:val>
                                        </p:tav>
                                        <p:tav tm="100000">
                                          <p:val>
                                            <p:strVal val="#ppt_w"/>
                                          </p:val>
                                        </p:tav>
                                      </p:tavLst>
                                    </p:anim>
                                    <p:anim calcmode="lin" valueType="num">
                                      <p:cBhvr>
                                        <p:cTn id="553" dur="1000" fill="hold"/>
                                        <p:tgtEl>
                                          <p:spTgt spid="101"/>
                                        </p:tgtEl>
                                        <p:attrNameLst>
                                          <p:attrName>ppt_h</p:attrName>
                                        </p:attrNameLst>
                                      </p:cBhvr>
                                      <p:tavLst>
                                        <p:tav tm="0">
                                          <p:val>
                                            <p:fltVal val="0"/>
                                          </p:val>
                                        </p:tav>
                                        <p:tav tm="100000">
                                          <p:val>
                                            <p:strVal val="#ppt_h"/>
                                          </p:val>
                                        </p:tav>
                                      </p:tavLst>
                                    </p:anim>
                                    <p:anim calcmode="lin" valueType="num">
                                      <p:cBhvr>
                                        <p:cTn id="554" dur="1000" fill="hold"/>
                                        <p:tgtEl>
                                          <p:spTgt spid="101"/>
                                        </p:tgtEl>
                                        <p:attrNameLst>
                                          <p:attrName>style.rotation</p:attrName>
                                        </p:attrNameLst>
                                      </p:cBhvr>
                                      <p:tavLst>
                                        <p:tav tm="0">
                                          <p:val>
                                            <p:fltVal val="90"/>
                                          </p:val>
                                        </p:tav>
                                        <p:tav tm="100000">
                                          <p:val>
                                            <p:fltVal val="0"/>
                                          </p:val>
                                        </p:tav>
                                      </p:tavLst>
                                    </p:anim>
                                    <p:animEffect transition="in" filter="fade">
                                      <p:cBhvr>
                                        <p:cTn id="555" dur="1000"/>
                                        <p:tgtEl>
                                          <p:spTgt spid="101"/>
                                        </p:tgtEl>
                                      </p:cBhvr>
                                    </p:animEffect>
                                  </p:childTnLst>
                                </p:cTn>
                              </p:par>
                              <p:par>
                                <p:cTn id="556" presetID="31" presetClass="entr" presetSubtype="0" fill="hold" grpId="0" nodeType="withEffect">
                                  <p:stCondLst>
                                    <p:cond delay="9000"/>
                                  </p:stCondLst>
                                  <p:childTnLst>
                                    <p:set>
                                      <p:cBhvr>
                                        <p:cTn id="557" dur="1" fill="hold">
                                          <p:stCondLst>
                                            <p:cond delay="0"/>
                                          </p:stCondLst>
                                        </p:cTn>
                                        <p:tgtEl>
                                          <p:spTgt spid="102"/>
                                        </p:tgtEl>
                                        <p:attrNameLst>
                                          <p:attrName>style.visibility</p:attrName>
                                        </p:attrNameLst>
                                      </p:cBhvr>
                                      <p:to>
                                        <p:strVal val="visible"/>
                                      </p:to>
                                    </p:set>
                                    <p:anim calcmode="lin" valueType="num">
                                      <p:cBhvr>
                                        <p:cTn id="558" dur="1000" fill="hold"/>
                                        <p:tgtEl>
                                          <p:spTgt spid="102"/>
                                        </p:tgtEl>
                                        <p:attrNameLst>
                                          <p:attrName>ppt_w</p:attrName>
                                        </p:attrNameLst>
                                      </p:cBhvr>
                                      <p:tavLst>
                                        <p:tav tm="0">
                                          <p:val>
                                            <p:fltVal val="0"/>
                                          </p:val>
                                        </p:tav>
                                        <p:tav tm="100000">
                                          <p:val>
                                            <p:strVal val="#ppt_w"/>
                                          </p:val>
                                        </p:tav>
                                      </p:tavLst>
                                    </p:anim>
                                    <p:anim calcmode="lin" valueType="num">
                                      <p:cBhvr>
                                        <p:cTn id="559" dur="1000" fill="hold"/>
                                        <p:tgtEl>
                                          <p:spTgt spid="102"/>
                                        </p:tgtEl>
                                        <p:attrNameLst>
                                          <p:attrName>ppt_h</p:attrName>
                                        </p:attrNameLst>
                                      </p:cBhvr>
                                      <p:tavLst>
                                        <p:tav tm="0">
                                          <p:val>
                                            <p:fltVal val="0"/>
                                          </p:val>
                                        </p:tav>
                                        <p:tav tm="100000">
                                          <p:val>
                                            <p:strVal val="#ppt_h"/>
                                          </p:val>
                                        </p:tav>
                                      </p:tavLst>
                                    </p:anim>
                                    <p:anim calcmode="lin" valueType="num">
                                      <p:cBhvr>
                                        <p:cTn id="560" dur="1000" fill="hold"/>
                                        <p:tgtEl>
                                          <p:spTgt spid="102"/>
                                        </p:tgtEl>
                                        <p:attrNameLst>
                                          <p:attrName>style.rotation</p:attrName>
                                        </p:attrNameLst>
                                      </p:cBhvr>
                                      <p:tavLst>
                                        <p:tav tm="0">
                                          <p:val>
                                            <p:fltVal val="90"/>
                                          </p:val>
                                        </p:tav>
                                        <p:tav tm="100000">
                                          <p:val>
                                            <p:fltVal val="0"/>
                                          </p:val>
                                        </p:tav>
                                      </p:tavLst>
                                    </p:anim>
                                    <p:animEffect transition="in" filter="fade">
                                      <p:cBhvr>
                                        <p:cTn id="561" dur="1000"/>
                                        <p:tgtEl>
                                          <p:spTgt spid="102"/>
                                        </p:tgtEl>
                                      </p:cBhvr>
                                    </p:animEffect>
                                  </p:childTnLst>
                                </p:cTn>
                              </p:par>
                              <p:par>
                                <p:cTn id="562" presetID="31" presetClass="entr" presetSubtype="0" fill="hold" grpId="0" nodeType="withEffect">
                                  <p:stCondLst>
                                    <p:cond delay="9100"/>
                                  </p:stCondLst>
                                  <p:childTnLst>
                                    <p:set>
                                      <p:cBhvr>
                                        <p:cTn id="563" dur="1" fill="hold">
                                          <p:stCondLst>
                                            <p:cond delay="0"/>
                                          </p:stCondLst>
                                        </p:cTn>
                                        <p:tgtEl>
                                          <p:spTgt spid="6"/>
                                        </p:tgtEl>
                                        <p:attrNameLst>
                                          <p:attrName>style.visibility</p:attrName>
                                        </p:attrNameLst>
                                      </p:cBhvr>
                                      <p:to>
                                        <p:strVal val="visible"/>
                                      </p:to>
                                    </p:set>
                                    <p:anim calcmode="lin" valueType="num">
                                      <p:cBhvr>
                                        <p:cTn id="564" dur="1000" fill="hold"/>
                                        <p:tgtEl>
                                          <p:spTgt spid="6"/>
                                        </p:tgtEl>
                                        <p:attrNameLst>
                                          <p:attrName>ppt_w</p:attrName>
                                        </p:attrNameLst>
                                      </p:cBhvr>
                                      <p:tavLst>
                                        <p:tav tm="0">
                                          <p:val>
                                            <p:fltVal val="0"/>
                                          </p:val>
                                        </p:tav>
                                        <p:tav tm="100000">
                                          <p:val>
                                            <p:strVal val="#ppt_w"/>
                                          </p:val>
                                        </p:tav>
                                      </p:tavLst>
                                    </p:anim>
                                    <p:anim calcmode="lin" valueType="num">
                                      <p:cBhvr>
                                        <p:cTn id="565" dur="1000" fill="hold"/>
                                        <p:tgtEl>
                                          <p:spTgt spid="6"/>
                                        </p:tgtEl>
                                        <p:attrNameLst>
                                          <p:attrName>ppt_h</p:attrName>
                                        </p:attrNameLst>
                                      </p:cBhvr>
                                      <p:tavLst>
                                        <p:tav tm="0">
                                          <p:val>
                                            <p:fltVal val="0"/>
                                          </p:val>
                                        </p:tav>
                                        <p:tav tm="100000">
                                          <p:val>
                                            <p:strVal val="#ppt_h"/>
                                          </p:val>
                                        </p:tav>
                                      </p:tavLst>
                                    </p:anim>
                                    <p:anim calcmode="lin" valueType="num">
                                      <p:cBhvr>
                                        <p:cTn id="566" dur="1000" fill="hold"/>
                                        <p:tgtEl>
                                          <p:spTgt spid="6"/>
                                        </p:tgtEl>
                                        <p:attrNameLst>
                                          <p:attrName>style.rotation</p:attrName>
                                        </p:attrNameLst>
                                      </p:cBhvr>
                                      <p:tavLst>
                                        <p:tav tm="0">
                                          <p:val>
                                            <p:fltVal val="90"/>
                                          </p:val>
                                        </p:tav>
                                        <p:tav tm="100000">
                                          <p:val>
                                            <p:fltVal val="0"/>
                                          </p:val>
                                        </p:tav>
                                      </p:tavLst>
                                    </p:anim>
                                    <p:animEffect transition="in" filter="fade">
                                      <p:cBhvr>
                                        <p:cTn id="567" dur="1000"/>
                                        <p:tgtEl>
                                          <p:spTgt spid="6"/>
                                        </p:tgtEl>
                                      </p:cBhvr>
                                    </p:animEffect>
                                  </p:childTnLst>
                                </p:cTn>
                              </p:par>
                              <p:par>
                                <p:cTn id="568" presetID="31" presetClass="entr" presetSubtype="0" fill="hold" grpId="0" nodeType="withEffect">
                                  <p:stCondLst>
                                    <p:cond delay="9200"/>
                                  </p:stCondLst>
                                  <p:childTnLst>
                                    <p:set>
                                      <p:cBhvr>
                                        <p:cTn id="569" dur="1" fill="hold">
                                          <p:stCondLst>
                                            <p:cond delay="0"/>
                                          </p:stCondLst>
                                        </p:cTn>
                                        <p:tgtEl>
                                          <p:spTgt spid="8"/>
                                        </p:tgtEl>
                                        <p:attrNameLst>
                                          <p:attrName>style.visibility</p:attrName>
                                        </p:attrNameLst>
                                      </p:cBhvr>
                                      <p:to>
                                        <p:strVal val="visible"/>
                                      </p:to>
                                    </p:set>
                                    <p:anim calcmode="lin" valueType="num">
                                      <p:cBhvr>
                                        <p:cTn id="570" dur="1000" fill="hold"/>
                                        <p:tgtEl>
                                          <p:spTgt spid="8"/>
                                        </p:tgtEl>
                                        <p:attrNameLst>
                                          <p:attrName>ppt_w</p:attrName>
                                        </p:attrNameLst>
                                      </p:cBhvr>
                                      <p:tavLst>
                                        <p:tav tm="0">
                                          <p:val>
                                            <p:fltVal val="0"/>
                                          </p:val>
                                        </p:tav>
                                        <p:tav tm="100000">
                                          <p:val>
                                            <p:strVal val="#ppt_w"/>
                                          </p:val>
                                        </p:tav>
                                      </p:tavLst>
                                    </p:anim>
                                    <p:anim calcmode="lin" valueType="num">
                                      <p:cBhvr>
                                        <p:cTn id="571" dur="1000" fill="hold"/>
                                        <p:tgtEl>
                                          <p:spTgt spid="8"/>
                                        </p:tgtEl>
                                        <p:attrNameLst>
                                          <p:attrName>ppt_h</p:attrName>
                                        </p:attrNameLst>
                                      </p:cBhvr>
                                      <p:tavLst>
                                        <p:tav tm="0">
                                          <p:val>
                                            <p:fltVal val="0"/>
                                          </p:val>
                                        </p:tav>
                                        <p:tav tm="100000">
                                          <p:val>
                                            <p:strVal val="#ppt_h"/>
                                          </p:val>
                                        </p:tav>
                                      </p:tavLst>
                                    </p:anim>
                                    <p:anim calcmode="lin" valueType="num">
                                      <p:cBhvr>
                                        <p:cTn id="572" dur="1000" fill="hold"/>
                                        <p:tgtEl>
                                          <p:spTgt spid="8"/>
                                        </p:tgtEl>
                                        <p:attrNameLst>
                                          <p:attrName>style.rotation</p:attrName>
                                        </p:attrNameLst>
                                      </p:cBhvr>
                                      <p:tavLst>
                                        <p:tav tm="0">
                                          <p:val>
                                            <p:fltVal val="90"/>
                                          </p:val>
                                        </p:tav>
                                        <p:tav tm="100000">
                                          <p:val>
                                            <p:fltVal val="0"/>
                                          </p:val>
                                        </p:tav>
                                      </p:tavLst>
                                    </p:anim>
                                    <p:animEffect transition="in" filter="fade">
                                      <p:cBhvr>
                                        <p:cTn id="573" dur="1000"/>
                                        <p:tgtEl>
                                          <p:spTgt spid="8"/>
                                        </p:tgtEl>
                                      </p:cBhvr>
                                    </p:animEffect>
                                  </p:childTnLst>
                                </p:cTn>
                              </p:par>
                              <p:par>
                                <p:cTn id="574" presetID="31" presetClass="entr" presetSubtype="0" fill="hold" grpId="0" nodeType="withEffect">
                                  <p:stCondLst>
                                    <p:cond delay="9300"/>
                                  </p:stCondLst>
                                  <p:childTnLst>
                                    <p:set>
                                      <p:cBhvr>
                                        <p:cTn id="575" dur="1" fill="hold">
                                          <p:stCondLst>
                                            <p:cond delay="0"/>
                                          </p:stCondLst>
                                        </p:cTn>
                                        <p:tgtEl>
                                          <p:spTgt spid="82"/>
                                        </p:tgtEl>
                                        <p:attrNameLst>
                                          <p:attrName>style.visibility</p:attrName>
                                        </p:attrNameLst>
                                      </p:cBhvr>
                                      <p:to>
                                        <p:strVal val="visible"/>
                                      </p:to>
                                    </p:set>
                                    <p:anim calcmode="lin" valueType="num">
                                      <p:cBhvr>
                                        <p:cTn id="576" dur="1000" fill="hold"/>
                                        <p:tgtEl>
                                          <p:spTgt spid="82"/>
                                        </p:tgtEl>
                                        <p:attrNameLst>
                                          <p:attrName>ppt_w</p:attrName>
                                        </p:attrNameLst>
                                      </p:cBhvr>
                                      <p:tavLst>
                                        <p:tav tm="0">
                                          <p:val>
                                            <p:fltVal val="0"/>
                                          </p:val>
                                        </p:tav>
                                        <p:tav tm="100000">
                                          <p:val>
                                            <p:strVal val="#ppt_w"/>
                                          </p:val>
                                        </p:tav>
                                      </p:tavLst>
                                    </p:anim>
                                    <p:anim calcmode="lin" valueType="num">
                                      <p:cBhvr>
                                        <p:cTn id="577" dur="1000" fill="hold"/>
                                        <p:tgtEl>
                                          <p:spTgt spid="82"/>
                                        </p:tgtEl>
                                        <p:attrNameLst>
                                          <p:attrName>ppt_h</p:attrName>
                                        </p:attrNameLst>
                                      </p:cBhvr>
                                      <p:tavLst>
                                        <p:tav tm="0">
                                          <p:val>
                                            <p:fltVal val="0"/>
                                          </p:val>
                                        </p:tav>
                                        <p:tav tm="100000">
                                          <p:val>
                                            <p:strVal val="#ppt_h"/>
                                          </p:val>
                                        </p:tav>
                                      </p:tavLst>
                                    </p:anim>
                                    <p:anim calcmode="lin" valueType="num">
                                      <p:cBhvr>
                                        <p:cTn id="578" dur="1000" fill="hold"/>
                                        <p:tgtEl>
                                          <p:spTgt spid="82"/>
                                        </p:tgtEl>
                                        <p:attrNameLst>
                                          <p:attrName>style.rotation</p:attrName>
                                        </p:attrNameLst>
                                      </p:cBhvr>
                                      <p:tavLst>
                                        <p:tav tm="0">
                                          <p:val>
                                            <p:fltVal val="90"/>
                                          </p:val>
                                        </p:tav>
                                        <p:tav tm="100000">
                                          <p:val>
                                            <p:fltVal val="0"/>
                                          </p:val>
                                        </p:tav>
                                      </p:tavLst>
                                    </p:anim>
                                    <p:animEffect transition="in" filter="fade">
                                      <p:cBhvr>
                                        <p:cTn id="579" dur="1000"/>
                                        <p:tgtEl>
                                          <p:spTgt spid="82"/>
                                        </p:tgtEl>
                                      </p:cBhvr>
                                    </p:animEffect>
                                  </p:childTnLst>
                                </p:cTn>
                              </p:par>
                              <p:par>
                                <p:cTn id="580" presetID="31" presetClass="entr" presetSubtype="0" fill="hold" grpId="0" nodeType="withEffect">
                                  <p:stCondLst>
                                    <p:cond delay="9400"/>
                                  </p:stCondLst>
                                  <p:childTnLst>
                                    <p:set>
                                      <p:cBhvr>
                                        <p:cTn id="581" dur="1" fill="hold">
                                          <p:stCondLst>
                                            <p:cond delay="0"/>
                                          </p:stCondLst>
                                        </p:cTn>
                                        <p:tgtEl>
                                          <p:spTgt spid="83"/>
                                        </p:tgtEl>
                                        <p:attrNameLst>
                                          <p:attrName>style.visibility</p:attrName>
                                        </p:attrNameLst>
                                      </p:cBhvr>
                                      <p:to>
                                        <p:strVal val="visible"/>
                                      </p:to>
                                    </p:set>
                                    <p:anim calcmode="lin" valueType="num">
                                      <p:cBhvr>
                                        <p:cTn id="582" dur="1000" fill="hold"/>
                                        <p:tgtEl>
                                          <p:spTgt spid="83"/>
                                        </p:tgtEl>
                                        <p:attrNameLst>
                                          <p:attrName>ppt_w</p:attrName>
                                        </p:attrNameLst>
                                      </p:cBhvr>
                                      <p:tavLst>
                                        <p:tav tm="0">
                                          <p:val>
                                            <p:fltVal val="0"/>
                                          </p:val>
                                        </p:tav>
                                        <p:tav tm="100000">
                                          <p:val>
                                            <p:strVal val="#ppt_w"/>
                                          </p:val>
                                        </p:tav>
                                      </p:tavLst>
                                    </p:anim>
                                    <p:anim calcmode="lin" valueType="num">
                                      <p:cBhvr>
                                        <p:cTn id="583" dur="1000" fill="hold"/>
                                        <p:tgtEl>
                                          <p:spTgt spid="83"/>
                                        </p:tgtEl>
                                        <p:attrNameLst>
                                          <p:attrName>ppt_h</p:attrName>
                                        </p:attrNameLst>
                                      </p:cBhvr>
                                      <p:tavLst>
                                        <p:tav tm="0">
                                          <p:val>
                                            <p:fltVal val="0"/>
                                          </p:val>
                                        </p:tav>
                                        <p:tav tm="100000">
                                          <p:val>
                                            <p:strVal val="#ppt_h"/>
                                          </p:val>
                                        </p:tav>
                                      </p:tavLst>
                                    </p:anim>
                                    <p:anim calcmode="lin" valueType="num">
                                      <p:cBhvr>
                                        <p:cTn id="584" dur="1000" fill="hold"/>
                                        <p:tgtEl>
                                          <p:spTgt spid="83"/>
                                        </p:tgtEl>
                                        <p:attrNameLst>
                                          <p:attrName>style.rotation</p:attrName>
                                        </p:attrNameLst>
                                      </p:cBhvr>
                                      <p:tavLst>
                                        <p:tav tm="0">
                                          <p:val>
                                            <p:fltVal val="90"/>
                                          </p:val>
                                        </p:tav>
                                        <p:tav tm="100000">
                                          <p:val>
                                            <p:fltVal val="0"/>
                                          </p:val>
                                        </p:tav>
                                      </p:tavLst>
                                    </p:anim>
                                    <p:animEffect transition="in" filter="fade">
                                      <p:cBhvr>
                                        <p:cTn id="585"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7"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13" grpId="0"/>
      <p:bldP spid="111" grpId="0" animBg="1"/>
      <p:bldP spid="115" grpId="0" animBg="1"/>
      <p:bldP spid="115"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4"/>
          <p:cNvSpPr>
            <a:spLocks noGrp="1" noChangeArrowheads="1"/>
          </p:cNvSpPr>
          <p:nvPr>
            <p:ph type="sldNum" sz="quarter" idx="10"/>
          </p:nvPr>
        </p:nvSpPr>
        <p:spPr/>
        <p:txBody>
          <a:bodyPr/>
          <a:lstStyle/>
          <a:p>
            <a:fld id="{AECC4DEF-5888-4484-BAD5-734E2318D8EB}" type="slidenum">
              <a:rPr lang="en-US" smtClean="0">
                <a:solidFill>
                  <a:srgbClr val="000000"/>
                </a:solidFill>
              </a:rPr>
              <a:pPr/>
              <a:t>25</a:t>
            </a:fld>
            <a:endParaRPr lang="en-US" smtClean="0">
              <a:solidFill>
                <a:srgbClr val="000000"/>
              </a:solidFill>
            </a:endParaRPr>
          </a:p>
        </p:txBody>
      </p:sp>
      <p:pic>
        <p:nvPicPr>
          <p:cNvPr id="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4"/>
          <p:cNvSpPr>
            <a:spLocks noGrp="1"/>
          </p:cNvSpPr>
          <p:nvPr>
            <p:ph type="ctrTitle"/>
          </p:nvPr>
        </p:nvSpPr>
        <p:spPr>
          <a:xfrm>
            <a:off x="3117279" y="361951"/>
            <a:ext cx="6026727" cy="1870364"/>
          </a:xfrm>
        </p:spPr>
        <p:txBody>
          <a:bodyPr/>
          <a:lstStyle/>
          <a:p>
            <a:r>
              <a:rPr lang="en-US" sz="3200" b="1" dirty="0" smtClean="0"/>
              <a:t>Embedded Systems</a:t>
            </a:r>
            <a:r>
              <a:rPr lang="en-US" sz="3200" dirty="0"/>
              <a:t/>
            </a:r>
            <a:br>
              <a:rPr lang="en-US" sz="3200" dirty="0"/>
            </a:br>
            <a:r>
              <a:rPr lang="en-US" sz="3200" dirty="0" smtClean="0">
                <a:solidFill>
                  <a:schemeClr val="tx1"/>
                </a:solidFill>
              </a:rPr>
              <a:t>create a world of possibilities</a:t>
            </a:r>
            <a:br>
              <a:rPr lang="en-US" sz="3200" dirty="0" smtClean="0">
                <a:solidFill>
                  <a:schemeClr val="tx1"/>
                </a:solidFill>
              </a:rPr>
            </a:br>
            <a:r>
              <a:rPr lang="en-US" sz="3200" dirty="0" smtClean="0">
                <a:solidFill>
                  <a:schemeClr val="tx1"/>
                </a:solidFill>
              </a:rPr>
              <a:t>that will continue to change everything</a:t>
            </a:r>
            <a:endParaRPr lang="en-US" sz="3200" b="1" dirty="0">
              <a:solidFill>
                <a:schemeClr val="tx1"/>
              </a:solidFill>
            </a:endParaRPr>
          </a:p>
        </p:txBody>
      </p:sp>
      <p:sp>
        <p:nvSpPr>
          <p:cNvPr id="10" name="Subtitle 5"/>
          <p:cNvSpPr>
            <a:spLocks noGrp="1"/>
          </p:cNvSpPr>
          <p:nvPr>
            <p:ph type="subTitle" idx="1"/>
          </p:nvPr>
        </p:nvSpPr>
        <p:spPr>
          <a:xfrm>
            <a:off x="3110903" y="2162488"/>
            <a:ext cx="5971682" cy="2479922"/>
          </a:xfrm>
        </p:spPr>
        <p:txBody>
          <a:bodyPr/>
          <a:lstStyle/>
          <a:p>
            <a:r>
              <a:rPr lang="en-US" sz="1600" dirty="0" smtClean="0">
                <a:solidFill>
                  <a:schemeClr val="accent4">
                    <a:lumMod val="60000"/>
                    <a:lumOff val="40000"/>
                  </a:schemeClr>
                </a:solidFill>
              </a:rPr>
              <a:t>Electronics rapid prototyping with TI’s broad portfolio of MCUs, analog &amp; connectivity solutions</a:t>
            </a:r>
          </a:p>
          <a:p>
            <a:endParaRPr lang="en-US" sz="1600" dirty="0" smtClean="0"/>
          </a:p>
          <a:p>
            <a:r>
              <a:rPr lang="en-US" sz="2700" dirty="0" smtClean="0"/>
              <a:t>IoT + Automation</a:t>
            </a:r>
          </a:p>
          <a:p>
            <a:r>
              <a:rPr lang="en-US" sz="1600" dirty="0"/>
              <a:t>Texas Instruments                    </a:t>
            </a:r>
            <a:r>
              <a:rPr lang="en-US" sz="1600" dirty="0" smtClean="0"/>
              <a:t>     </a:t>
            </a:r>
          </a:p>
          <a:p>
            <a:r>
              <a:rPr lang="en-US" sz="1600" dirty="0" smtClean="0"/>
              <a:t>November </a:t>
            </a:r>
            <a:r>
              <a:rPr lang="en-US" sz="1600" dirty="0" smtClean="0"/>
              <a:t>2019</a:t>
            </a:r>
            <a:endParaRPr lang="en-US" sz="1600" dirty="0"/>
          </a:p>
          <a:p>
            <a:endParaRPr lang="en-US" sz="1600" dirty="0" smtClean="0"/>
          </a:p>
        </p:txBody>
      </p:sp>
    </p:spTree>
    <p:extLst>
      <p:ext uri="{BB962C8B-B14F-4D97-AF65-F5344CB8AC3E}">
        <p14:creationId xmlns:p14="http://schemas.microsoft.com/office/powerpoint/2010/main" val="41201293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57331"/>
            <a:ext cx="8458200" cy="1102519"/>
          </a:xfrm>
        </p:spPr>
        <p:txBody>
          <a:bodyPr/>
          <a:lstStyle/>
          <a:p>
            <a:r>
              <a:rPr lang="en-US" dirty="0" smtClean="0"/>
              <a:t>TI Robotics System Learning Kit</a:t>
            </a:r>
            <a:endParaRPr lang="en-US" dirty="0"/>
          </a:p>
        </p:txBody>
      </p:sp>
      <p:sp>
        <p:nvSpPr>
          <p:cNvPr id="4" name="Slide Number Placeholder 3"/>
          <p:cNvSpPr>
            <a:spLocks noGrp="1"/>
          </p:cNvSpPr>
          <p:nvPr>
            <p:ph type="sldNum" sz="quarter" idx="10"/>
          </p:nvPr>
        </p:nvSpPr>
        <p:spPr/>
        <p:txBody>
          <a:bodyPr/>
          <a:lstStyle/>
          <a:p>
            <a:pPr>
              <a:defRPr/>
            </a:pPr>
            <a:fld id="{3C7E7816-A48B-4805-9A47-CE865F4F101F}" type="slidenum">
              <a:rPr lang="en-US" smtClean="0">
                <a:solidFill>
                  <a:srgbClr val="FFFFFF"/>
                </a:solidFill>
              </a:rPr>
              <a:pPr>
                <a:defRPr/>
              </a:pPr>
              <a:t>26</a:t>
            </a:fld>
            <a:endParaRPr lang="en-US" dirty="0">
              <a:solidFill>
                <a:srgbClr val="FFFFFF"/>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373520"/>
            <a:ext cx="5381625"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a:stretch>
            <a:fillRect/>
          </a:stretch>
        </p:blipFill>
        <p:spPr>
          <a:xfrm>
            <a:off x="4047107" y="2318150"/>
            <a:ext cx="3090105" cy="2026440"/>
          </a:xfrm>
          <a:prstGeom prst="rect">
            <a:avLst/>
          </a:prstGeom>
        </p:spPr>
      </p:pic>
    </p:spTree>
    <p:extLst>
      <p:ext uri="{BB962C8B-B14F-4D97-AF65-F5344CB8AC3E}">
        <p14:creationId xmlns:p14="http://schemas.microsoft.com/office/powerpoint/2010/main" val="3043103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2109" y="188999"/>
            <a:ext cx="9202511" cy="610791"/>
          </a:xfrm>
        </p:spPr>
        <p:txBody>
          <a:bodyPr/>
          <a:lstStyle/>
          <a:p>
            <a:r>
              <a:rPr lang="en-US" sz="2400" dirty="0" smtClean="0"/>
              <a:t>Innovate and accelerate with robotics systems learning</a:t>
            </a:r>
            <a:endParaRPr lang="en-US" sz="2400" dirty="0">
              <a:solidFill>
                <a:schemeClr val="tx1"/>
              </a:solidFill>
            </a:endParaRPr>
          </a:p>
        </p:txBody>
      </p:sp>
      <p:sp>
        <p:nvSpPr>
          <p:cNvPr id="4" name="Slide Number Placeholder 3"/>
          <p:cNvSpPr>
            <a:spLocks noGrp="1"/>
          </p:cNvSpPr>
          <p:nvPr>
            <p:ph type="sldNum" sz="quarter" idx="10"/>
          </p:nvPr>
        </p:nvSpPr>
        <p:spPr/>
        <p:txBody>
          <a:bodyPr/>
          <a:lstStyle/>
          <a:p>
            <a:pPr>
              <a:defRPr/>
            </a:pPr>
            <a:fld id="{03BA23CF-AA30-4A18-B744-605C3E9DBF07}" type="slidenum">
              <a:rPr lang="en-US" smtClean="0">
                <a:solidFill>
                  <a:srgbClr val="000000"/>
                </a:solidFill>
              </a:rPr>
              <a:pPr>
                <a:defRPr/>
              </a:pPr>
              <a:t>27</a:t>
            </a:fld>
            <a:endParaRPr lang="en-US">
              <a:solidFill>
                <a:srgbClr val="000000"/>
              </a:solidFill>
            </a:endParaRPr>
          </a:p>
        </p:txBody>
      </p:sp>
      <p:sp>
        <p:nvSpPr>
          <p:cNvPr id="7" name="TextBox 6"/>
          <p:cNvSpPr txBox="1"/>
          <p:nvPr/>
        </p:nvSpPr>
        <p:spPr>
          <a:xfrm>
            <a:off x="3505295" y="3358028"/>
            <a:ext cx="1941557" cy="338554"/>
          </a:xfrm>
          <a:prstGeom prst="rect">
            <a:avLst/>
          </a:prstGeom>
          <a:noFill/>
        </p:spPr>
        <p:txBody>
          <a:bodyPr wrap="none" rtlCol="0">
            <a:spAutoFit/>
          </a:bodyPr>
          <a:lstStyle/>
          <a:p>
            <a:r>
              <a:rPr lang="en-US" sz="1600" dirty="0">
                <a:solidFill>
                  <a:srgbClr val="000000"/>
                </a:solidFill>
              </a:rPr>
              <a:t>Factory automation</a:t>
            </a:r>
          </a:p>
        </p:txBody>
      </p:sp>
      <p:sp>
        <p:nvSpPr>
          <p:cNvPr id="11" name="TextBox 10"/>
          <p:cNvSpPr txBox="1"/>
          <p:nvPr/>
        </p:nvSpPr>
        <p:spPr>
          <a:xfrm>
            <a:off x="390550" y="3348454"/>
            <a:ext cx="2132315" cy="338554"/>
          </a:xfrm>
          <a:prstGeom prst="rect">
            <a:avLst/>
          </a:prstGeom>
          <a:noFill/>
        </p:spPr>
        <p:txBody>
          <a:bodyPr wrap="none" rtlCol="0">
            <a:spAutoFit/>
          </a:bodyPr>
          <a:lstStyle/>
          <a:p>
            <a:r>
              <a:rPr lang="en-US" sz="1600" dirty="0">
                <a:solidFill>
                  <a:srgbClr val="000000"/>
                </a:solidFill>
              </a:rPr>
              <a:t>Autonomous vehicles</a:t>
            </a:r>
          </a:p>
        </p:txBody>
      </p:sp>
      <p:sp>
        <p:nvSpPr>
          <p:cNvPr id="14" name="TextBox 13"/>
          <p:cNvSpPr txBox="1"/>
          <p:nvPr/>
        </p:nvSpPr>
        <p:spPr>
          <a:xfrm>
            <a:off x="7057788" y="3359142"/>
            <a:ext cx="925253" cy="584775"/>
          </a:xfrm>
          <a:prstGeom prst="rect">
            <a:avLst/>
          </a:prstGeom>
          <a:noFill/>
        </p:spPr>
        <p:txBody>
          <a:bodyPr wrap="none" rtlCol="0">
            <a:spAutoFit/>
          </a:bodyPr>
          <a:lstStyle/>
          <a:p>
            <a:r>
              <a:rPr lang="en-US" sz="1600" dirty="0">
                <a:solidFill>
                  <a:srgbClr val="000000"/>
                </a:solidFill>
              </a:rPr>
              <a:t>Security</a:t>
            </a:r>
          </a:p>
          <a:p>
            <a:endParaRPr lang="en-US" sz="1600" dirty="0">
              <a:solidFill>
                <a:srgbClr val="000000"/>
              </a:solidFill>
            </a:endParaRPr>
          </a:p>
        </p:txBody>
      </p:sp>
      <p:sp>
        <p:nvSpPr>
          <p:cNvPr id="13" name="Title 4"/>
          <p:cNvSpPr txBox="1">
            <a:spLocks/>
          </p:cNvSpPr>
          <p:nvPr/>
        </p:nvSpPr>
        <p:spPr bwMode="auto">
          <a:xfrm>
            <a:off x="344308" y="799790"/>
            <a:ext cx="8458200" cy="610791"/>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en-US" sz="1800" i="1" kern="0" dirty="0" smtClean="0">
                <a:solidFill>
                  <a:srgbClr val="000000"/>
                </a:solidFill>
              </a:rPr>
              <a:t>Robotics are everywhere!</a:t>
            </a:r>
            <a:endParaRPr lang="en-US" sz="1800" i="1" kern="0" dirty="0">
              <a:solidFill>
                <a:srgbClr val="0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109" y="1303982"/>
            <a:ext cx="2916868" cy="1944405"/>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2858" y="1302484"/>
            <a:ext cx="2921100" cy="1947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1720" y="1297444"/>
            <a:ext cx="2914471" cy="1942981"/>
          </a:xfrm>
          <a:prstGeom prst="rect">
            <a:avLst/>
          </a:prstGeom>
        </p:spPr>
      </p:pic>
    </p:spTree>
    <p:extLst>
      <p:ext uri="{BB962C8B-B14F-4D97-AF65-F5344CB8AC3E}">
        <p14:creationId xmlns:p14="http://schemas.microsoft.com/office/powerpoint/2010/main" val="32691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 the TI-RSLK product family</a:t>
            </a:r>
            <a:endParaRPr lang="en-US" dirty="0"/>
          </a:p>
        </p:txBody>
      </p:sp>
      <p:sp>
        <p:nvSpPr>
          <p:cNvPr id="3" name="Content Placeholder 2"/>
          <p:cNvSpPr>
            <a:spLocks noGrp="1"/>
          </p:cNvSpPr>
          <p:nvPr>
            <p:ph idx="1"/>
          </p:nvPr>
        </p:nvSpPr>
        <p:spPr>
          <a:xfrm>
            <a:off x="270337" y="885868"/>
            <a:ext cx="8467725" cy="1239088"/>
          </a:xfrm>
        </p:spPr>
        <p:txBody>
          <a:bodyPr/>
          <a:lstStyle/>
          <a:p>
            <a:pPr marL="0" lvl="0" indent="0" algn="ctr">
              <a:buNone/>
            </a:pPr>
            <a:r>
              <a:rPr lang="en-US" dirty="0"/>
              <a:t>The TI-RSLK (robotics system learning kit) </a:t>
            </a:r>
            <a:r>
              <a:rPr lang="en-US" dirty="0" smtClean="0"/>
              <a:t>product family </a:t>
            </a:r>
            <a:r>
              <a:rPr lang="en-US" dirty="0"/>
              <a:t>includes a series of low-cost robotics kits and classroom curriculum that provide educators and students with hands-on, customizable options for learning electronic systems design. </a:t>
            </a:r>
          </a:p>
          <a:p>
            <a:pPr marL="0" lvl="0" indent="0" algn="ctr">
              <a:buNone/>
            </a:pPr>
            <a:endParaRPr lang="en-US" sz="1050" dirty="0"/>
          </a:p>
          <a:p>
            <a:pPr marL="0" lvl="0" indent="0" algn="ctr">
              <a:buNone/>
            </a:pPr>
            <a:r>
              <a:rPr lang="en-US" b="1" dirty="0" smtClean="0"/>
              <a:t>The TI-RSLK includes:  </a:t>
            </a:r>
            <a:endParaRPr lang="en-US" b="1" dirty="0"/>
          </a:p>
        </p:txBody>
      </p:sp>
      <p:sp>
        <p:nvSpPr>
          <p:cNvPr id="4" name="Slide Number Placeholder 3"/>
          <p:cNvSpPr>
            <a:spLocks noGrp="1"/>
          </p:cNvSpPr>
          <p:nvPr>
            <p:ph type="sldNum" sz="quarter" idx="10"/>
          </p:nvPr>
        </p:nvSpPr>
        <p:spPr>
          <a:xfrm>
            <a:off x="6616995" y="4389171"/>
            <a:ext cx="2133600" cy="154782"/>
          </a:xfrm>
        </p:spPr>
        <p:txBody>
          <a:bodyPr/>
          <a:lstStyle/>
          <a:p>
            <a:pPr>
              <a:defRPr/>
            </a:pPr>
            <a:fld id="{2B97888F-6AF7-4263-B69D-592D8C33BAC7}" type="slidenum">
              <a:rPr lang="en-US" smtClean="0">
                <a:solidFill>
                  <a:srgbClr val="000000"/>
                </a:solidFill>
              </a:rPr>
              <a:pPr>
                <a:defRPr/>
              </a:pPr>
              <a:t>28</a:t>
            </a:fld>
            <a:endParaRPr lang="en-US" dirty="0">
              <a:solidFill>
                <a:srgbClr val="000000"/>
              </a:solidFill>
            </a:endParaRPr>
          </a:p>
        </p:txBody>
      </p:sp>
      <p:sp>
        <p:nvSpPr>
          <p:cNvPr id="5" name="Rectangle 4"/>
          <p:cNvSpPr/>
          <p:nvPr/>
        </p:nvSpPr>
        <p:spPr>
          <a:xfrm>
            <a:off x="572654" y="3717047"/>
            <a:ext cx="8248073" cy="4898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smtClean="0">
                <a:solidFill>
                  <a:srgbClr val="FFFFFF"/>
                </a:solidFill>
              </a:rPr>
              <a:t>Curriculum              Hardware                 Software                         Projects                TI Resources</a:t>
            </a:r>
            <a:endParaRPr lang="en-US" sz="1400" b="1" dirty="0">
              <a:solidFill>
                <a:srgbClr val="FFFFFF"/>
              </a:solidFill>
            </a:endParaRPr>
          </a:p>
        </p:txBody>
      </p:sp>
      <p:pic>
        <p:nvPicPr>
          <p:cNvPr id="6" name="Picture 5"/>
          <p:cNvPicPr>
            <a:picLocks noChangeAspect="1" noChangeArrowheads="1"/>
          </p:cNvPicPr>
          <p:nvPr/>
        </p:nvPicPr>
        <p:blipFill rotWithShape="1">
          <a:blip r:embed="rId3">
            <a:clrChange>
              <a:clrFrom>
                <a:srgbClr val="0A4CA0"/>
              </a:clrFrom>
              <a:clrTo>
                <a:srgbClr val="0A4CA0">
                  <a:alpha val="0"/>
                </a:srgbClr>
              </a:clrTo>
            </a:clrChange>
            <a:extLst>
              <a:ext uri="{28A0092B-C50C-407E-A947-70E740481C1C}">
                <a14:useLocalDpi xmlns:a14="http://schemas.microsoft.com/office/drawing/2010/main" val="0"/>
              </a:ext>
            </a:extLst>
          </a:blip>
          <a:srcRect b="9015"/>
          <a:stretch/>
        </p:blipFill>
        <p:spPr bwMode="auto">
          <a:xfrm>
            <a:off x="3791316" y="2785285"/>
            <a:ext cx="720332" cy="681554"/>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504200" y="2781892"/>
            <a:ext cx="1137682" cy="646331"/>
          </a:xfrm>
          <a:prstGeom prst="rect">
            <a:avLst/>
          </a:prstGeom>
          <a:noFill/>
        </p:spPr>
        <p:txBody>
          <a:bodyPr wrap="square" rtlCol="0">
            <a:spAutoFit/>
          </a:bodyPr>
          <a:lstStyle/>
          <a:p>
            <a:r>
              <a:rPr lang="en-US" sz="1200" b="1" dirty="0" smtClean="0">
                <a:solidFill>
                  <a:srgbClr val="000000"/>
                </a:solidFill>
              </a:rPr>
              <a:t>Code Composer™ Studio</a:t>
            </a:r>
            <a:endParaRPr lang="en-US" sz="1200" b="1" dirty="0">
              <a:solidFill>
                <a:srgbClr val="000000"/>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5226" y="2700249"/>
            <a:ext cx="1330822" cy="749080"/>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7680" y="2647440"/>
            <a:ext cx="1113762" cy="878284"/>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stretch>
            <a:fillRect/>
          </a:stretch>
        </p:blipFill>
        <p:spPr>
          <a:xfrm>
            <a:off x="7283226" y="2913322"/>
            <a:ext cx="1467369" cy="378334"/>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37765" y="2661862"/>
            <a:ext cx="1267227" cy="8448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18454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780071" y="1049772"/>
            <a:ext cx="4038854" cy="273849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Introducing the TI-RSLK MAX</a:t>
            </a:r>
            <a:endParaRPr lang="en-US" dirty="0"/>
          </a:p>
        </p:txBody>
      </p:sp>
      <p:sp>
        <p:nvSpPr>
          <p:cNvPr id="4" name="Slide Number Placeholder 3"/>
          <p:cNvSpPr>
            <a:spLocks noGrp="1"/>
          </p:cNvSpPr>
          <p:nvPr>
            <p:ph type="sldNum" sz="quarter" idx="10"/>
          </p:nvPr>
        </p:nvSpPr>
        <p:spPr>
          <a:xfrm>
            <a:off x="6609471" y="4537472"/>
            <a:ext cx="2133600" cy="154782"/>
          </a:xfrm>
        </p:spPr>
        <p:txBody>
          <a:bodyPr/>
          <a:lstStyle/>
          <a:p>
            <a:pPr>
              <a:defRPr/>
            </a:pPr>
            <a:fld id="{2B97888F-6AF7-4263-B69D-592D8C33BAC7}" type="slidenum">
              <a:rPr lang="en-US" smtClean="0">
                <a:solidFill>
                  <a:srgbClr val="000000"/>
                </a:solidFill>
              </a:rPr>
              <a:pPr>
                <a:defRPr/>
              </a:pPr>
              <a:t>29</a:t>
            </a:fld>
            <a:endParaRPr lang="en-US" dirty="0">
              <a:solidFill>
                <a:srgbClr val="000000"/>
              </a:solidFill>
            </a:endParaRPr>
          </a:p>
        </p:txBody>
      </p:sp>
      <p:sp>
        <p:nvSpPr>
          <p:cNvPr id="22" name="Content Placeholder 3"/>
          <p:cNvSpPr>
            <a:spLocks noGrp="1"/>
          </p:cNvSpPr>
          <p:nvPr>
            <p:ph idx="1"/>
          </p:nvPr>
        </p:nvSpPr>
        <p:spPr>
          <a:xfrm>
            <a:off x="864097" y="1186093"/>
            <a:ext cx="4108714" cy="3709449"/>
          </a:xfrm>
        </p:spPr>
        <p:txBody>
          <a:bodyPr/>
          <a:lstStyle/>
          <a:p>
            <a:pPr marL="0" lvl="0" indent="0">
              <a:buNone/>
            </a:pPr>
            <a:r>
              <a:rPr lang="en-US" dirty="0">
                <a:solidFill>
                  <a:schemeClr val="bg1"/>
                </a:solidFill>
              </a:rPr>
              <a:t>The newest addition to the TI-RSLK </a:t>
            </a:r>
            <a:r>
              <a:rPr lang="en-US" dirty="0" smtClean="0">
                <a:solidFill>
                  <a:schemeClr val="bg1"/>
                </a:solidFill>
              </a:rPr>
              <a:t>product family</a:t>
            </a:r>
            <a:r>
              <a:rPr lang="en-US" dirty="0">
                <a:solidFill>
                  <a:schemeClr val="bg1"/>
                </a:solidFill>
              </a:rPr>
              <a:t>, the TI-RSLK MAX is simple to use, build and test. </a:t>
            </a:r>
            <a:endParaRPr lang="en-US" dirty="0" smtClean="0">
              <a:solidFill>
                <a:schemeClr val="bg1"/>
              </a:solidFill>
            </a:endParaRPr>
          </a:p>
          <a:p>
            <a:pPr marL="0" lvl="0" indent="0">
              <a:buNone/>
            </a:pPr>
            <a:endParaRPr lang="en-US" dirty="0">
              <a:solidFill>
                <a:schemeClr val="bg1"/>
              </a:solidFill>
            </a:endParaRPr>
          </a:p>
          <a:p>
            <a:pPr marL="0" lvl="0" indent="0">
              <a:buNone/>
            </a:pPr>
            <a:r>
              <a:rPr lang="en-US" dirty="0" smtClean="0">
                <a:solidFill>
                  <a:schemeClr val="bg1"/>
                </a:solidFill>
              </a:rPr>
              <a:t>With </a:t>
            </a:r>
            <a:r>
              <a:rPr lang="en-US" dirty="0">
                <a:solidFill>
                  <a:schemeClr val="bg1"/>
                </a:solidFill>
              </a:rPr>
              <a:t>a solderless assembly process, students can have their own fully-functioning system built in under 15 minutes.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2811" y="1042277"/>
            <a:ext cx="2739628" cy="2739628"/>
          </a:xfrm>
          <a:prstGeom prst="rect">
            <a:avLst/>
          </a:prstGeom>
        </p:spPr>
      </p:pic>
    </p:spTree>
    <p:extLst>
      <p:ext uri="{BB962C8B-B14F-4D97-AF65-F5344CB8AC3E}">
        <p14:creationId xmlns:p14="http://schemas.microsoft.com/office/powerpoint/2010/main" val="7444401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ubtitle 2"/>
          <p:cNvSpPr txBox="1">
            <a:spLocks/>
          </p:cNvSpPr>
          <p:nvPr/>
        </p:nvSpPr>
        <p:spPr>
          <a:xfrm>
            <a:off x="492367" y="1357010"/>
            <a:ext cx="3891161" cy="1575881"/>
          </a:xfrm>
          <a:prstGeom prst="rect">
            <a:avLst/>
          </a:prstGeom>
        </p:spPr>
        <p:txBody>
          <a:bodyPr>
            <a:normAutofit lnSpcReduction="10000"/>
          </a:bodyPr>
          <a:lst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a:lstStyle>
          <a:p>
            <a:pPr marL="0" indent="0">
              <a:buFontTx/>
              <a:buNone/>
            </a:pPr>
            <a:r>
              <a:rPr lang="en-US" sz="2000" kern="0" dirty="0" smtClean="0">
                <a:solidFill>
                  <a:srgbClr val="000000"/>
                </a:solidFill>
              </a:rPr>
              <a:t>The Texas Instruments University Program is dedicated to supporting engineering educators, researchers and students worldwide. </a:t>
            </a:r>
          </a:p>
          <a:p>
            <a:endParaRPr lang="en-US" sz="2000" kern="0" dirty="0">
              <a:solidFill>
                <a:srgbClr val="000000"/>
              </a:solidFill>
            </a:endParaRPr>
          </a:p>
        </p:txBody>
      </p:sp>
      <p:pic>
        <p:nvPicPr>
          <p:cNvPr id="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368" y="3149787"/>
            <a:ext cx="8159262" cy="152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3430" y="225698"/>
            <a:ext cx="8458200" cy="610791"/>
          </a:xfrm>
        </p:spPr>
        <p:txBody>
          <a:bodyPr/>
          <a:lstStyle/>
          <a:p>
            <a:r>
              <a:rPr lang="en-US" dirty="0" smtClean="0"/>
              <a:t>Reaching students and faculty </a:t>
            </a:r>
            <a:br>
              <a:rPr lang="en-US" dirty="0" smtClean="0"/>
            </a:br>
            <a:r>
              <a:rPr lang="en-US" dirty="0" smtClean="0">
                <a:solidFill>
                  <a:schemeClr val="tx1"/>
                </a:solidFill>
              </a:rPr>
              <a:t>@ university.ti.com</a:t>
            </a:r>
            <a:endParaRPr lang="en-US" dirty="0">
              <a:solidFill>
                <a:schemeClr val="tx1"/>
              </a:solidFill>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14053" y="1522235"/>
            <a:ext cx="4037577" cy="946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6517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238" r="19395"/>
          <a:stretch/>
        </p:blipFill>
        <p:spPr>
          <a:xfrm rot="814220">
            <a:off x="5183400" y="1231030"/>
            <a:ext cx="1040301" cy="788063"/>
          </a:xfrm>
          <a:prstGeom prst="rect">
            <a:avLst/>
          </a:prstGeom>
        </p:spPr>
      </p:pic>
      <p:pic>
        <p:nvPicPr>
          <p:cNvPr id="30" name="Picture 29"/>
          <p:cNvPicPr>
            <a:picLocks noChangeAspect="1"/>
          </p:cNvPicPr>
          <p:nvPr/>
        </p:nvPicPr>
        <p:blipFill rotWithShape="1">
          <a:blip r:embed="rId4"/>
          <a:srcRect l="10810" t="12009" r="7778" b="6398"/>
          <a:stretch/>
        </p:blipFill>
        <p:spPr>
          <a:xfrm>
            <a:off x="4815821" y="3768321"/>
            <a:ext cx="984150" cy="708922"/>
          </a:xfrm>
          <a:prstGeom prst="rect">
            <a:avLst/>
          </a:prstGeom>
        </p:spPr>
      </p:pic>
      <p:pic>
        <p:nvPicPr>
          <p:cNvPr id="28" name="Picture 27"/>
          <p:cNvPicPr>
            <a:picLocks noChangeAspect="1"/>
          </p:cNvPicPr>
          <p:nvPr/>
        </p:nvPicPr>
        <p:blipFill>
          <a:blip r:embed="rId5"/>
          <a:stretch>
            <a:fillRect/>
          </a:stretch>
        </p:blipFill>
        <p:spPr>
          <a:xfrm>
            <a:off x="6462893" y="3187813"/>
            <a:ext cx="827414" cy="644050"/>
          </a:xfrm>
          <a:prstGeom prst="rect">
            <a:avLst/>
          </a:prstGeom>
        </p:spPr>
      </p:pic>
      <p:pic>
        <p:nvPicPr>
          <p:cNvPr id="26" name="Picture 25"/>
          <p:cNvPicPr>
            <a:picLocks noChangeAspect="1"/>
          </p:cNvPicPr>
          <p:nvPr/>
        </p:nvPicPr>
        <p:blipFill>
          <a:blip r:embed="rId6"/>
          <a:stretch>
            <a:fillRect/>
          </a:stretch>
        </p:blipFill>
        <p:spPr>
          <a:xfrm>
            <a:off x="2819224" y="2717298"/>
            <a:ext cx="1533923" cy="820240"/>
          </a:xfrm>
          <a:prstGeom prst="rect">
            <a:avLst/>
          </a:prstGeom>
        </p:spPr>
      </p:pic>
      <p:pic>
        <p:nvPicPr>
          <p:cNvPr id="15" name="Picture 14"/>
          <p:cNvPicPr>
            <a:picLocks noChangeAspect="1"/>
          </p:cNvPicPr>
          <p:nvPr/>
        </p:nvPicPr>
        <p:blipFill>
          <a:blip r:embed="rId7"/>
          <a:stretch>
            <a:fillRect/>
          </a:stretch>
        </p:blipFill>
        <p:spPr>
          <a:xfrm>
            <a:off x="300782" y="1425997"/>
            <a:ext cx="1462835" cy="940394"/>
          </a:xfrm>
          <a:prstGeom prst="rect">
            <a:avLst/>
          </a:prstGeom>
        </p:spPr>
      </p:pic>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30</a:t>
            </a:fld>
            <a:endParaRPr lang="en-US" dirty="0">
              <a:solidFill>
                <a:srgbClr val="000000"/>
              </a:solidFill>
            </a:endParaRPr>
          </a:p>
        </p:txBody>
      </p:sp>
      <p:sp>
        <p:nvSpPr>
          <p:cNvPr id="44" name="Title 1"/>
          <p:cNvSpPr txBox="1">
            <a:spLocks/>
          </p:cNvSpPr>
          <p:nvPr/>
        </p:nvSpPr>
        <p:spPr bwMode="auto">
          <a:xfrm>
            <a:off x="168391" y="226391"/>
            <a:ext cx="9144001" cy="609600"/>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sz="2800" kern="0" dirty="0" smtClean="0">
                <a:solidFill>
                  <a:srgbClr val="DE0000"/>
                </a:solidFill>
              </a:rPr>
              <a:t>Hardware for TI-RSLK MAX (kit)</a:t>
            </a:r>
          </a:p>
          <a:p>
            <a:r>
              <a:rPr lang="en-US" sz="2800" kern="0" dirty="0" smtClean="0">
                <a:solidFill>
                  <a:srgbClr val="DE0000"/>
                </a:solidFill>
              </a:rPr>
              <a:t> </a:t>
            </a:r>
            <a:endParaRPr lang="en-US" sz="2800" kern="0" dirty="0">
              <a:solidFill>
                <a:srgbClr val="DE0000"/>
              </a:solidFill>
            </a:endParaRPr>
          </a:p>
        </p:txBody>
      </p:sp>
      <p:sp>
        <p:nvSpPr>
          <p:cNvPr id="7" name="Rectangle 6"/>
          <p:cNvSpPr/>
          <p:nvPr/>
        </p:nvSpPr>
        <p:spPr>
          <a:xfrm>
            <a:off x="168391" y="2314240"/>
            <a:ext cx="1852124" cy="338554"/>
          </a:xfrm>
          <a:prstGeom prst="rect">
            <a:avLst/>
          </a:prstGeom>
        </p:spPr>
        <p:txBody>
          <a:bodyPr wrap="square">
            <a:spAutoFit/>
          </a:bodyPr>
          <a:lstStyle/>
          <a:p>
            <a:pPr algn="ctr" fontAlgn="b"/>
            <a:r>
              <a:rPr lang="en-US" sz="800" dirty="0">
                <a:solidFill>
                  <a:srgbClr val="000000"/>
                </a:solidFill>
              </a:rPr>
              <a:t>SimpleLink™ MSP432P401R MCU LaunchPad™ Development </a:t>
            </a:r>
            <a:r>
              <a:rPr lang="en-US" sz="800" dirty="0" smtClean="0">
                <a:solidFill>
                  <a:srgbClr val="000000"/>
                </a:solidFill>
              </a:rPr>
              <a:t>Kit </a:t>
            </a:r>
            <a:endParaRPr lang="en-US" sz="800" dirty="0">
              <a:solidFill>
                <a:srgbClr val="000000"/>
              </a:solidFill>
              <a:latin typeface="Times New Roman"/>
            </a:endParaRPr>
          </a:p>
        </p:txBody>
      </p:sp>
      <p:sp>
        <p:nvSpPr>
          <p:cNvPr id="8" name="Rectangle 7"/>
          <p:cNvSpPr/>
          <p:nvPr/>
        </p:nvSpPr>
        <p:spPr>
          <a:xfrm>
            <a:off x="4815821" y="2092997"/>
            <a:ext cx="1790118" cy="461665"/>
          </a:xfrm>
          <a:prstGeom prst="rect">
            <a:avLst/>
          </a:prstGeom>
        </p:spPr>
        <p:txBody>
          <a:bodyPr wrap="square">
            <a:spAutoFit/>
          </a:bodyPr>
          <a:lstStyle/>
          <a:p>
            <a:pPr algn="ctr" fontAlgn="b"/>
            <a:r>
              <a:rPr lang="en-US" sz="800" dirty="0">
                <a:solidFill>
                  <a:srgbClr val="000000"/>
                </a:solidFill>
              </a:rPr>
              <a:t>SimpleLink Bluetooth® low energy CC2650 module BoosterPack™ plug-in module </a:t>
            </a:r>
            <a:endParaRPr lang="en-US" sz="800" dirty="0">
              <a:solidFill>
                <a:srgbClr val="000000"/>
              </a:solidFill>
              <a:latin typeface="Times New Roman"/>
            </a:endParaRPr>
          </a:p>
        </p:txBody>
      </p:sp>
      <p:sp>
        <p:nvSpPr>
          <p:cNvPr id="10" name="Rectangle 9"/>
          <p:cNvSpPr/>
          <p:nvPr/>
        </p:nvSpPr>
        <p:spPr>
          <a:xfrm>
            <a:off x="6563410" y="2205066"/>
            <a:ext cx="2246975" cy="338554"/>
          </a:xfrm>
          <a:prstGeom prst="rect">
            <a:avLst/>
          </a:prstGeom>
        </p:spPr>
        <p:txBody>
          <a:bodyPr wrap="square">
            <a:spAutoFit/>
          </a:bodyPr>
          <a:lstStyle/>
          <a:p>
            <a:pPr algn="ctr" fontAlgn="b"/>
            <a:r>
              <a:rPr lang="en-US" sz="800" dirty="0" smtClean="0">
                <a:solidFill>
                  <a:srgbClr val="000000"/>
                </a:solidFill>
              </a:rPr>
              <a:t>SimpleLink Wi-Fi® CC3100 wireless network processor BoosterPack plug-in module </a:t>
            </a:r>
            <a:endParaRPr lang="en-US" sz="800" dirty="0">
              <a:solidFill>
                <a:srgbClr val="000000"/>
              </a:solidFill>
              <a:latin typeface="Times New Roman"/>
            </a:endParaRPr>
          </a:p>
        </p:txBody>
      </p:sp>
      <p:sp>
        <p:nvSpPr>
          <p:cNvPr id="18" name="Rectangle 17"/>
          <p:cNvSpPr/>
          <p:nvPr/>
        </p:nvSpPr>
        <p:spPr>
          <a:xfrm>
            <a:off x="17111" y="3933022"/>
            <a:ext cx="1802533" cy="215444"/>
          </a:xfrm>
          <a:prstGeom prst="rect">
            <a:avLst/>
          </a:prstGeom>
        </p:spPr>
        <p:txBody>
          <a:bodyPr wrap="square">
            <a:spAutoFit/>
          </a:bodyPr>
          <a:lstStyle/>
          <a:p>
            <a:pPr algn="ctr" fontAlgn="b"/>
            <a:r>
              <a:rPr lang="en-US" sz="800" dirty="0" smtClean="0">
                <a:solidFill>
                  <a:srgbClr val="000000"/>
                </a:solidFill>
              </a:rPr>
              <a:t>TI-RSLK Chassis Board</a:t>
            </a:r>
            <a:endParaRPr lang="en-US" sz="800" b="1" dirty="0">
              <a:solidFill>
                <a:srgbClr val="7030A0"/>
              </a:solidFill>
              <a:latin typeface="Times New Roman"/>
            </a:endParaRPr>
          </a:p>
        </p:txBody>
      </p:sp>
      <p:sp>
        <p:nvSpPr>
          <p:cNvPr id="46" name="Rectangle 45"/>
          <p:cNvSpPr/>
          <p:nvPr/>
        </p:nvSpPr>
        <p:spPr>
          <a:xfrm>
            <a:off x="2288330" y="2193230"/>
            <a:ext cx="901209" cy="215444"/>
          </a:xfrm>
          <a:prstGeom prst="rect">
            <a:avLst/>
          </a:prstGeom>
        </p:spPr>
        <p:txBody>
          <a:bodyPr wrap="none">
            <a:spAutoFit/>
          </a:bodyPr>
          <a:lstStyle/>
          <a:p>
            <a:pPr fontAlgn="b"/>
            <a:r>
              <a:rPr lang="en-US" sz="800" dirty="0" smtClean="0">
                <a:solidFill>
                  <a:srgbClr val="000000"/>
                </a:solidFill>
              </a:rPr>
              <a:t>Line IR sensors</a:t>
            </a:r>
            <a:endParaRPr lang="en-US" sz="800" dirty="0">
              <a:solidFill>
                <a:srgbClr val="000000"/>
              </a:solidFill>
              <a:latin typeface="Times New Roman"/>
            </a:endParaRPr>
          </a:p>
        </p:txBody>
      </p:sp>
      <p:sp>
        <p:nvSpPr>
          <p:cNvPr id="47" name="Rectangle 46"/>
          <p:cNvSpPr/>
          <p:nvPr/>
        </p:nvSpPr>
        <p:spPr>
          <a:xfrm>
            <a:off x="4710932" y="4477243"/>
            <a:ext cx="1590702" cy="215444"/>
          </a:xfrm>
          <a:prstGeom prst="rect">
            <a:avLst/>
          </a:prstGeom>
        </p:spPr>
        <p:txBody>
          <a:bodyPr wrap="square">
            <a:spAutoFit/>
          </a:bodyPr>
          <a:lstStyle/>
          <a:p>
            <a:pPr fontAlgn="b"/>
            <a:r>
              <a:rPr lang="en-US" sz="800" dirty="0" smtClean="0">
                <a:solidFill>
                  <a:srgbClr val="000000"/>
                </a:solidFill>
              </a:rPr>
              <a:t>Distance IR sensors</a:t>
            </a:r>
            <a:endParaRPr lang="en-US" sz="800" dirty="0">
              <a:solidFill>
                <a:srgbClr val="000000"/>
              </a:solidFill>
              <a:latin typeface="Times New Roman"/>
            </a:endParaRPr>
          </a:p>
        </p:txBody>
      </p:sp>
      <p:sp>
        <p:nvSpPr>
          <p:cNvPr id="49" name="Rectangle 48"/>
          <p:cNvSpPr/>
          <p:nvPr/>
        </p:nvSpPr>
        <p:spPr>
          <a:xfrm>
            <a:off x="3302930" y="2375795"/>
            <a:ext cx="1050217" cy="215444"/>
          </a:xfrm>
          <a:prstGeom prst="rect">
            <a:avLst/>
          </a:prstGeom>
        </p:spPr>
        <p:txBody>
          <a:bodyPr wrap="square">
            <a:spAutoFit/>
          </a:bodyPr>
          <a:lstStyle/>
          <a:p>
            <a:pPr fontAlgn="b"/>
            <a:r>
              <a:rPr lang="en-US" sz="800" dirty="0" smtClean="0">
                <a:solidFill>
                  <a:srgbClr val="000000"/>
                </a:solidFill>
              </a:rPr>
              <a:t>Bump </a:t>
            </a:r>
            <a:r>
              <a:rPr lang="en-US" sz="800" dirty="0">
                <a:solidFill>
                  <a:srgbClr val="000000"/>
                </a:solidFill>
              </a:rPr>
              <a:t>s</a:t>
            </a:r>
            <a:r>
              <a:rPr lang="en-US" sz="800" dirty="0" smtClean="0">
                <a:solidFill>
                  <a:srgbClr val="000000"/>
                </a:solidFill>
              </a:rPr>
              <a:t>witches</a:t>
            </a:r>
            <a:endParaRPr lang="en-US" sz="800" dirty="0">
              <a:solidFill>
                <a:srgbClr val="000000"/>
              </a:solidFill>
              <a:latin typeface="Times New Roman"/>
            </a:endParaRPr>
          </a:p>
        </p:txBody>
      </p:sp>
      <p:sp>
        <p:nvSpPr>
          <p:cNvPr id="60" name="Rectangle 59"/>
          <p:cNvSpPr/>
          <p:nvPr/>
        </p:nvSpPr>
        <p:spPr>
          <a:xfrm>
            <a:off x="6498131" y="3756577"/>
            <a:ext cx="756938" cy="215444"/>
          </a:xfrm>
          <a:prstGeom prst="rect">
            <a:avLst/>
          </a:prstGeom>
        </p:spPr>
        <p:txBody>
          <a:bodyPr wrap="none">
            <a:spAutoFit/>
          </a:bodyPr>
          <a:lstStyle/>
          <a:p>
            <a:pPr fontAlgn="b"/>
            <a:r>
              <a:rPr lang="en-US" sz="800" dirty="0" smtClean="0">
                <a:solidFill>
                  <a:srgbClr val="000000"/>
                </a:solidFill>
              </a:rPr>
              <a:t>LCD screen</a:t>
            </a:r>
            <a:endParaRPr lang="en-US" sz="800" dirty="0">
              <a:solidFill>
                <a:srgbClr val="000000"/>
              </a:solidFill>
              <a:latin typeface="Times New Roman"/>
            </a:endParaRPr>
          </a:p>
        </p:txBody>
      </p:sp>
      <p:sp>
        <p:nvSpPr>
          <p:cNvPr id="50" name="Rectangle 49"/>
          <p:cNvSpPr/>
          <p:nvPr/>
        </p:nvSpPr>
        <p:spPr>
          <a:xfrm>
            <a:off x="432768" y="654667"/>
            <a:ext cx="8556327" cy="3326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FFFF"/>
                </a:solidFill>
              </a:rPr>
              <a:t>KIT  CONTENTS 	 	                        OPTIONAL PURCHASES</a:t>
            </a:r>
            <a:endParaRPr lang="en-US" sz="1400" b="1" dirty="0">
              <a:solidFill>
                <a:srgbClr val="FFFFFF"/>
              </a:solidFill>
            </a:endParaRPr>
          </a:p>
        </p:txBody>
      </p:sp>
      <p:cxnSp>
        <p:nvCxnSpPr>
          <p:cNvPr id="29" name="Straight Connector 28"/>
          <p:cNvCxnSpPr/>
          <p:nvPr/>
        </p:nvCxnSpPr>
        <p:spPr>
          <a:xfrm>
            <a:off x="4710931" y="590838"/>
            <a:ext cx="300869" cy="3511461"/>
          </a:xfrm>
          <a:prstGeom prst="line">
            <a:avLst/>
          </a:prstGeom>
          <a:ln w="38100">
            <a:solidFill>
              <a:schemeClr val="bg1"/>
            </a:solidFill>
          </a:ln>
        </p:spPr>
        <p:style>
          <a:lnRef idx="1">
            <a:schemeClr val="accent2"/>
          </a:lnRef>
          <a:fillRef idx="0">
            <a:schemeClr val="accent2"/>
          </a:fillRef>
          <a:effectRef idx="0">
            <a:schemeClr val="accent2"/>
          </a:effectRef>
          <a:fontRef idx="minor">
            <a:schemeClr val="tx1"/>
          </a:fontRef>
        </p:style>
      </p:cxnSp>
      <p:sp>
        <p:nvSpPr>
          <p:cNvPr id="5" name="Rectangle 4"/>
          <p:cNvSpPr/>
          <p:nvPr/>
        </p:nvSpPr>
        <p:spPr>
          <a:xfrm>
            <a:off x="815347" y="914849"/>
            <a:ext cx="3562939" cy="507831"/>
          </a:xfrm>
          <a:prstGeom prst="rect">
            <a:avLst/>
          </a:prstGeom>
        </p:spPr>
        <p:txBody>
          <a:bodyPr wrap="square">
            <a:spAutoFit/>
          </a:bodyPr>
          <a:lstStyle/>
          <a:p>
            <a:endParaRPr lang="en-US" sz="900" dirty="0">
              <a:solidFill>
                <a:srgbClr val="000000"/>
              </a:solidFill>
            </a:endParaRPr>
          </a:p>
          <a:p>
            <a:r>
              <a:rPr lang="en-US" sz="900" b="1" dirty="0" smtClean="0">
                <a:solidFill>
                  <a:srgbClr val="000000"/>
                </a:solidFill>
              </a:rPr>
              <a:t>Cost: US$109 </a:t>
            </a:r>
            <a:r>
              <a:rPr lang="en-US" sz="900" dirty="0" smtClean="0">
                <a:solidFill>
                  <a:srgbClr val="000000"/>
                </a:solidFill>
              </a:rPr>
              <a:t>Teaches </a:t>
            </a:r>
            <a:r>
              <a:rPr lang="en-US" sz="900" dirty="0">
                <a:solidFill>
                  <a:srgbClr val="000000"/>
                </a:solidFill>
              </a:rPr>
              <a:t>the foundations of an electronic system; robot can solve its way through a maze with line </a:t>
            </a:r>
            <a:r>
              <a:rPr lang="en-US" sz="900" dirty="0" smtClean="0">
                <a:solidFill>
                  <a:srgbClr val="000000"/>
                </a:solidFill>
              </a:rPr>
              <a:t>detection</a:t>
            </a:r>
            <a:endParaRPr lang="en-US" sz="900" dirty="0">
              <a:solidFill>
                <a:srgbClr val="000000"/>
              </a:solidFill>
            </a:endParaRPr>
          </a:p>
        </p:txBody>
      </p:sp>
      <p:sp>
        <p:nvSpPr>
          <p:cNvPr id="13" name="Rectangle 12"/>
          <p:cNvSpPr/>
          <p:nvPr/>
        </p:nvSpPr>
        <p:spPr>
          <a:xfrm>
            <a:off x="7686895" y="3693035"/>
            <a:ext cx="803425" cy="215444"/>
          </a:xfrm>
          <a:prstGeom prst="rect">
            <a:avLst/>
          </a:prstGeom>
        </p:spPr>
        <p:txBody>
          <a:bodyPr wrap="none">
            <a:spAutoFit/>
          </a:bodyPr>
          <a:lstStyle/>
          <a:p>
            <a:pPr fontAlgn="b"/>
            <a:r>
              <a:rPr lang="en-US" sz="800" dirty="0" smtClean="0">
                <a:solidFill>
                  <a:srgbClr val="000000"/>
                </a:solidFill>
              </a:rPr>
              <a:t>OLED screen</a:t>
            </a:r>
            <a:endParaRPr lang="en-US" sz="800" dirty="0">
              <a:solidFill>
                <a:srgbClr val="000000"/>
              </a:solidFill>
              <a:latin typeface="Times New Roman"/>
            </a:endParaRPr>
          </a:p>
        </p:txBody>
      </p:sp>
      <p:sp>
        <p:nvSpPr>
          <p:cNvPr id="38" name="Rectangle 37"/>
          <p:cNvSpPr/>
          <p:nvPr/>
        </p:nvSpPr>
        <p:spPr>
          <a:xfrm>
            <a:off x="3350170" y="3471429"/>
            <a:ext cx="1050217" cy="215444"/>
          </a:xfrm>
          <a:prstGeom prst="rect">
            <a:avLst/>
          </a:prstGeom>
        </p:spPr>
        <p:txBody>
          <a:bodyPr wrap="square">
            <a:spAutoFit/>
          </a:bodyPr>
          <a:lstStyle/>
          <a:p>
            <a:pPr fontAlgn="b"/>
            <a:r>
              <a:rPr lang="en-US" sz="800" dirty="0" smtClean="0">
                <a:solidFill>
                  <a:srgbClr val="000000"/>
                </a:solidFill>
              </a:rPr>
              <a:t>Wires</a:t>
            </a:r>
            <a:endParaRPr lang="en-US" sz="800" dirty="0">
              <a:solidFill>
                <a:srgbClr val="000000"/>
              </a:solidFill>
              <a:latin typeface="Times New Roman"/>
            </a:endParaRPr>
          </a:p>
        </p:txBody>
      </p:sp>
      <p:sp>
        <p:nvSpPr>
          <p:cNvPr id="39" name="Rectangle 38"/>
          <p:cNvSpPr/>
          <p:nvPr/>
        </p:nvSpPr>
        <p:spPr>
          <a:xfrm>
            <a:off x="1880338" y="3446759"/>
            <a:ext cx="1050217" cy="461665"/>
          </a:xfrm>
          <a:prstGeom prst="rect">
            <a:avLst/>
          </a:prstGeom>
        </p:spPr>
        <p:txBody>
          <a:bodyPr wrap="square">
            <a:spAutoFit/>
          </a:bodyPr>
          <a:lstStyle/>
          <a:p>
            <a:pPr fontAlgn="b"/>
            <a:r>
              <a:rPr lang="en-US" sz="800" dirty="0" smtClean="0">
                <a:solidFill>
                  <a:srgbClr val="000000"/>
                </a:solidFill>
              </a:rPr>
              <a:t>Chassis &amp; Motor assembly with encoder </a:t>
            </a:r>
            <a:endParaRPr lang="en-US" sz="800" dirty="0">
              <a:solidFill>
                <a:srgbClr val="000000"/>
              </a:solidFill>
              <a:latin typeface="Times New Roman"/>
            </a:endParaRPr>
          </a:p>
        </p:txBody>
      </p:sp>
      <p:sp>
        <p:nvSpPr>
          <p:cNvPr id="40" name="Rectangle 39"/>
          <p:cNvSpPr/>
          <p:nvPr/>
        </p:nvSpPr>
        <p:spPr>
          <a:xfrm>
            <a:off x="2559276" y="4102299"/>
            <a:ext cx="1714862" cy="338554"/>
          </a:xfrm>
          <a:prstGeom prst="rect">
            <a:avLst/>
          </a:prstGeom>
        </p:spPr>
        <p:txBody>
          <a:bodyPr wrap="square">
            <a:spAutoFit/>
          </a:bodyPr>
          <a:lstStyle/>
          <a:p>
            <a:pPr algn="ctr" fontAlgn="b"/>
            <a:r>
              <a:rPr lang="en-US" sz="800" dirty="0" smtClean="0">
                <a:solidFill>
                  <a:srgbClr val="000000"/>
                </a:solidFill>
              </a:rPr>
              <a:t>+ other mechanical &amp; electronic components</a:t>
            </a:r>
            <a:endParaRPr lang="en-US" sz="800" dirty="0">
              <a:solidFill>
                <a:srgbClr val="000000"/>
              </a:solidFill>
              <a:latin typeface="Times New Roman"/>
            </a:endParaRPr>
          </a:p>
        </p:txBody>
      </p:sp>
      <p:pic>
        <p:nvPicPr>
          <p:cNvPr id="1026" name="Picture 2" descr="https://a.pololu-files.com/picture/0J10161.600x480.jpg?73d743f5ea3639633de6f990700c88dc"/>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28647" y="1467844"/>
            <a:ext cx="861259" cy="6890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a.pololu-files.com/picture/0J10169.600x480.jpg?c0262cb4e0053dd0af746dbc58dd639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299" t="4952" r="9866"/>
          <a:stretch/>
        </p:blipFill>
        <p:spPr bwMode="auto">
          <a:xfrm>
            <a:off x="3189539" y="1538696"/>
            <a:ext cx="741947" cy="7066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pololu-files.com/picture/0J10173.600x480.jpg?ff4c8abee280458ba5b52f4b09b1b4c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75278" y="1581070"/>
            <a:ext cx="830867" cy="664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a.pololu-files.com/picture/0J10131.600x480.jpg?22709920c743b9b188f75516157c266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69655" y="2864824"/>
            <a:ext cx="1276265" cy="10210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a.pololu-files.com/picture/0J7260.600x480.jpg?7a7be3ece5b2d0ae05a7c78b6c0770d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81523" y="2569042"/>
            <a:ext cx="1013614" cy="81089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onochrome 1.3&amp;quot; 128x64 OLED graphic display"/>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919" t="1708" r="17775"/>
          <a:stretch/>
        </p:blipFill>
        <p:spPr bwMode="auto">
          <a:xfrm>
            <a:off x="7716786" y="2945344"/>
            <a:ext cx="743645" cy="70731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a.pololu-files.com/picture/0J9183.600x480.jpg?81c06415b6eb28dea1e55a7fcb6c937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11800" y="2714782"/>
            <a:ext cx="1057530" cy="846024"/>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p:cNvSpPr/>
          <p:nvPr/>
        </p:nvSpPr>
        <p:spPr>
          <a:xfrm>
            <a:off x="4861365" y="3429775"/>
            <a:ext cx="1590702" cy="215444"/>
          </a:xfrm>
          <a:prstGeom prst="rect">
            <a:avLst/>
          </a:prstGeom>
        </p:spPr>
        <p:txBody>
          <a:bodyPr wrap="square">
            <a:spAutoFit/>
          </a:bodyPr>
          <a:lstStyle/>
          <a:p>
            <a:pPr fontAlgn="b"/>
            <a:r>
              <a:rPr lang="en-US" sz="800" dirty="0" smtClean="0">
                <a:solidFill>
                  <a:srgbClr val="000000"/>
                </a:solidFill>
              </a:rPr>
              <a:t>Robot arm</a:t>
            </a:r>
            <a:endParaRPr lang="en-US" sz="800" dirty="0">
              <a:solidFill>
                <a:srgbClr val="000000"/>
              </a:solidFill>
              <a:latin typeface="Times New Roman"/>
            </a:endParaRPr>
          </a:p>
        </p:txBody>
      </p:sp>
      <p:pic>
        <p:nvPicPr>
          <p:cNvPr id="1040" name="Picture 1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179170" y="1352146"/>
            <a:ext cx="909439" cy="73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2" name="Picture 18" descr="IWR1642 single-chip 76-GHz to 81-GHz mmWave sensor integrating DSP and MCU evaluation board image (angled view)"/>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015525" y="-26008013"/>
            <a:ext cx="33337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IWR1642 single-chip 76-GHz to 81-GHz mmWave sensor integrating DSP and MCU evaluation board image (angled view)"/>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167925" y="-25855613"/>
            <a:ext cx="333375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99526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4" descr="Image result for code composer studio software imag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6" name="Title 1"/>
          <p:cNvSpPr>
            <a:spLocks noGrp="1"/>
          </p:cNvSpPr>
          <p:nvPr>
            <p:ph type="title"/>
          </p:nvPr>
        </p:nvSpPr>
        <p:spPr>
          <a:xfrm>
            <a:off x="265228" y="151767"/>
            <a:ext cx="8458200" cy="610791"/>
          </a:xfrm>
          <a:ln>
            <a:noFill/>
          </a:ln>
        </p:spPr>
        <p:txBody>
          <a:bodyPr/>
          <a:lstStyle/>
          <a:p>
            <a:r>
              <a:rPr lang="en-US" sz="2400" dirty="0" smtClean="0"/>
              <a:t/>
            </a:r>
            <a:br>
              <a:rPr lang="en-US" sz="2400" dirty="0" smtClean="0"/>
            </a:br>
            <a:r>
              <a:rPr lang="en-US" sz="2400" dirty="0" smtClean="0"/>
              <a:t>Designed with today’s classroom in mind </a:t>
            </a:r>
            <a:br>
              <a:rPr lang="en-US" sz="2400" dirty="0" smtClean="0"/>
            </a:br>
            <a:endParaRPr lang="en-US" sz="1800" i="1" dirty="0"/>
          </a:p>
        </p:txBody>
      </p:sp>
      <p:sp>
        <p:nvSpPr>
          <p:cNvPr id="17" name="Rounded Rectangle 16"/>
          <p:cNvSpPr/>
          <p:nvPr/>
        </p:nvSpPr>
        <p:spPr>
          <a:xfrm>
            <a:off x="265228" y="933881"/>
            <a:ext cx="5932478" cy="2492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sz="2000" dirty="0" smtClean="0">
                <a:solidFill>
                  <a:srgbClr val="000000"/>
                </a:solidFill>
              </a:rPr>
              <a:t>Low-cost </a:t>
            </a:r>
            <a:r>
              <a:rPr lang="en-US" sz="2000" dirty="0">
                <a:solidFill>
                  <a:srgbClr val="000000"/>
                </a:solidFill>
              </a:rPr>
              <a:t>makes it accessible for students to own or for classroom sets to be reused year-over-year </a:t>
            </a:r>
            <a:r>
              <a:rPr lang="en-US" sz="2000" dirty="0" smtClean="0">
                <a:solidFill>
                  <a:srgbClr val="000000"/>
                </a:solidFill>
              </a:rPr>
              <a:t/>
            </a:r>
            <a:br>
              <a:rPr lang="en-US" sz="2000" dirty="0" smtClean="0">
                <a:solidFill>
                  <a:srgbClr val="000000"/>
                </a:solidFill>
              </a:rPr>
            </a:br>
            <a:endParaRPr lang="en-US" sz="2000" dirty="0">
              <a:solidFill>
                <a:srgbClr val="000000"/>
              </a:solidFill>
            </a:endParaRPr>
          </a:p>
          <a:p>
            <a:pPr marL="285750" indent="-285750">
              <a:buFont typeface="Arial" panose="020B0604020202020204" pitchFamily="34" charset="0"/>
              <a:buChar char="•"/>
            </a:pPr>
            <a:r>
              <a:rPr lang="en-US" sz="2000" dirty="0">
                <a:solidFill>
                  <a:srgbClr val="000000"/>
                </a:solidFill>
              </a:rPr>
              <a:t>Easily implemented into large </a:t>
            </a:r>
            <a:r>
              <a:rPr lang="en-US" sz="2000" dirty="0" smtClean="0">
                <a:solidFill>
                  <a:srgbClr val="000000"/>
                </a:solidFill>
              </a:rPr>
              <a:t>classes and </a:t>
            </a:r>
            <a:r>
              <a:rPr lang="en-US" sz="2000" dirty="0">
                <a:solidFill>
                  <a:srgbClr val="000000"/>
                </a:solidFill>
              </a:rPr>
              <a:t>multiple course-types </a:t>
            </a:r>
            <a:r>
              <a:rPr lang="en-US" sz="2000" dirty="0" smtClean="0">
                <a:solidFill>
                  <a:srgbClr val="000000"/>
                </a:solidFill>
              </a:rPr>
              <a:t/>
            </a:r>
            <a:br>
              <a:rPr lang="en-US" sz="2000" dirty="0" smtClean="0">
                <a:solidFill>
                  <a:srgbClr val="000000"/>
                </a:solidFill>
              </a:rPr>
            </a:br>
            <a:endParaRPr lang="en-US" sz="2000" dirty="0" smtClean="0">
              <a:solidFill>
                <a:srgbClr val="000000"/>
              </a:solidFill>
            </a:endParaRPr>
          </a:p>
          <a:p>
            <a:pPr marL="285750" indent="-285750">
              <a:buFont typeface="Arial" panose="020B0604020202020204" pitchFamily="34" charset="0"/>
              <a:buChar char="•"/>
            </a:pPr>
            <a:r>
              <a:rPr lang="en-US" sz="2000" dirty="0" smtClean="0">
                <a:solidFill>
                  <a:srgbClr val="000000"/>
                </a:solidFill>
              </a:rPr>
              <a:t>Works </a:t>
            </a:r>
            <a:r>
              <a:rPr lang="en-US" sz="2000" dirty="0">
                <a:solidFill>
                  <a:srgbClr val="000000"/>
                </a:solidFill>
              </a:rPr>
              <a:t>well for classrooms without access to soldering equipment</a:t>
            </a:r>
            <a:r>
              <a:rPr lang="en-US" sz="2000" dirty="0" smtClean="0">
                <a:solidFill>
                  <a:srgbClr val="000000"/>
                </a:solidFill>
              </a:rPr>
              <a:t>.</a:t>
            </a:r>
            <a:endParaRPr lang="en-US" sz="2000" dirty="0">
              <a:solidFill>
                <a:srgbClr val="000000"/>
              </a:solidFill>
            </a:endParaRPr>
          </a:p>
        </p:txBody>
      </p:sp>
      <p:pic>
        <p:nvPicPr>
          <p:cNvPr id="2" name="Picture 1"/>
          <p:cNvPicPr>
            <a:picLocks noChangeAspect="1"/>
          </p:cNvPicPr>
          <p:nvPr/>
        </p:nvPicPr>
        <p:blipFill>
          <a:blip r:embed="rId3"/>
          <a:stretch>
            <a:fillRect/>
          </a:stretch>
        </p:blipFill>
        <p:spPr>
          <a:xfrm>
            <a:off x="6044911" y="1087230"/>
            <a:ext cx="2678517" cy="2694685"/>
          </a:xfrm>
          <a:prstGeom prst="rect">
            <a:avLst/>
          </a:prstGeom>
        </p:spPr>
      </p:pic>
    </p:spTree>
    <p:extLst>
      <p:ext uri="{BB962C8B-B14F-4D97-AF65-F5344CB8AC3E}">
        <p14:creationId xmlns:p14="http://schemas.microsoft.com/office/powerpoint/2010/main" val="17630626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801133"/>
            <a:ext cx="9144000" cy="2818024"/>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32</a:t>
            </a:fld>
            <a:endParaRPr lang="en-US" dirty="0">
              <a:solidFill>
                <a:srgbClr val="000000"/>
              </a:solidFill>
            </a:endParaRPr>
          </a:p>
        </p:txBody>
      </p:sp>
      <p:sp>
        <p:nvSpPr>
          <p:cNvPr id="3" name="Title 1"/>
          <p:cNvSpPr txBox="1">
            <a:spLocks/>
          </p:cNvSpPr>
          <p:nvPr/>
        </p:nvSpPr>
        <p:spPr>
          <a:xfrm>
            <a:off x="139734" y="186897"/>
            <a:ext cx="9302432" cy="610791"/>
          </a:xfrm>
          <a:prstGeom prst="rect">
            <a:avLst/>
          </a:prstGeom>
        </p:spPr>
        <p:txBody>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sz="2800" kern="0" dirty="0" smtClean="0">
                <a:solidFill>
                  <a:srgbClr val="DE0000"/>
                </a:solidFill>
              </a:rPr>
              <a:t>Engage </a:t>
            </a:r>
            <a:r>
              <a:rPr lang="en-US" sz="2800" kern="0" dirty="0">
                <a:solidFill>
                  <a:srgbClr val="DE0000"/>
                </a:solidFill>
              </a:rPr>
              <a:t>s</a:t>
            </a:r>
            <a:r>
              <a:rPr lang="en-US" sz="2800" kern="0" dirty="0" smtClean="0">
                <a:solidFill>
                  <a:srgbClr val="DE0000"/>
                </a:solidFill>
              </a:rPr>
              <a:t>tudents with robotic challenges</a:t>
            </a:r>
          </a:p>
          <a:p>
            <a:endParaRPr lang="en-US" sz="2800" kern="0" dirty="0">
              <a:solidFill>
                <a:srgbClr val="DE0000"/>
              </a:solidFill>
            </a:endParaRPr>
          </a:p>
          <a:p>
            <a:r>
              <a:rPr lang="en-US" sz="2800" kern="0" dirty="0" smtClean="0">
                <a:solidFill>
                  <a:srgbClr val="DE0000"/>
                </a:solidFill>
              </a:rPr>
              <a:t> </a:t>
            </a:r>
            <a:endParaRPr lang="en-US" sz="2800" kern="0" dirty="0">
              <a:solidFill>
                <a:srgbClr val="DE0000"/>
              </a:solidFill>
            </a:endParaRPr>
          </a:p>
        </p:txBody>
      </p:sp>
      <p:sp>
        <p:nvSpPr>
          <p:cNvPr id="10" name="TextBox 9"/>
          <p:cNvSpPr txBox="1"/>
          <p:nvPr/>
        </p:nvSpPr>
        <p:spPr>
          <a:xfrm>
            <a:off x="648930" y="3702308"/>
            <a:ext cx="7816645" cy="830997"/>
          </a:xfrm>
          <a:prstGeom prst="rect">
            <a:avLst/>
          </a:prstGeom>
          <a:noFill/>
        </p:spPr>
        <p:txBody>
          <a:bodyPr wrap="square" rtlCol="0">
            <a:spAutoFit/>
          </a:bodyPr>
          <a:lstStyle/>
          <a:p>
            <a:pPr algn="ctr"/>
            <a:r>
              <a:rPr lang="en-US" sz="1600" dirty="0" smtClean="0">
                <a:solidFill>
                  <a:srgbClr val="000000"/>
                </a:solidFill>
              </a:rPr>
              <a:t>The TI-RSLK series helps </a:t>
            </a:r>
            <a:r>
              <a:rPr lang="en-US" sz="1600" dirty="0">
                <a:solidFill>
                  <a:srgbClr val="000000"/>
                </a:solidFill>
              </a:rPr>
              <a:t>students physically grasp abstract concepts while having </a:t>
            </a:r>
            <a:r>
              <a:rPr lang="en-US" sz="1600" dirty="0" smtClean="0">
                <a:solidFill>
                  <a:srgbClr val="000000"/>
                </a:solidFill>
              </a:rPr>
              <a:t>fun. The TI-RSLK MAX can solve </a:t>
            </a:r>
            <a:r>
              <a:rPr lang="en-US" sz="1600" dirty="0">
                <a:solidFill>
                  <a:srgbClr val="000000"/>
                </a:solidFill>
              </a:rPr>
              <a:t>a maze, line </a:t>
            </a:r>
            <a:r>
              <a:rPr lang="en-US" sz="1600" dirty="0" smtClean="0">
                <a:solidFill>
                  <a:srgbClr val="000000"/>
                </a:solidFill>
              </a:rPr>
              <a:t>follow </a:t>
            </a:r>
            <a:r>
              <a:rPr lang="en-US" sz="1600" dirty="0">
                <a:solidFill>
                  <a:srgbClr val="000000"/>
                </a:solidFill>
              </a:rPr>
              <a:t>and </a:t>
            </a:r>
            <a:r>
              <a:rPr lang="en-US" sz="1600" dirty="0" smtClean="0">
                <a:solidFill>
                  <a:srgbClr val="000000"/>
                </a:solidFill>
              </a:rPr>
              <a:t>avoid obstacles, and can also be designed to complete any challenge or task students dream up.</a:t>
            </a:r>
            <a:endParaRPr lang="en-US" sz="1600" dirty="0">
              <a:solidFill>
                <a:srgbClr val="000000"/>
              </a:solidFill>
            </a:endParaRPr>
          </a:p>
        </p:txBody>
      </p:sp>
      <p:pic>
        <p:nvPicPr>
          <p:cNvPr id="5" name="Picture 4"/>
          <p:cNvPicPr>
            <a:picLocks noChangeAspect="1"/>
          </p:cNvPicPr>
          <p:nvPr/>
        </p:nvPicPr>
        <p:blipFill rotWithShape="1">
          <a:blip r:embed="rId3"/>
          <a:srcRect l="12772"/>
          <a:stretch/>
        </p:blipFill>
        <p:spPr>
          <a:xfrm>
            <a:off x="4077050" y="937796"/>
            <a:ext cx="4927572" cy="2514849"/>
          </a:xfrm>
          <a:prstGeom prst="rect">
            <a:avLst/>
          </a:prstGeom>
        </p:spPr>
      </p:pic>
      <p:pic>
        <p:nvPicPr>
          <p:cNvPr id="8" name="Picture 7"/>
          <p:cNvPicPr>
            <a:picLocks noChangeAspect="1"/>
          </p:cNvPicPr>
          <p:nvPr/>
        </p:nvPicPr>
        <p:blipFill>
          <a:blip r:embed="rId4"/>
          <a:stretch>
            <a:fillRect/>
          </a:stretch>
        </p:blipFill>
        <p:spPr>
          <a:xfrm>
            <a:off x="167781" y="939144"/>
            <a:ext cx="3803447" cy="2542002"/>
          </a:xfrm>
          <a:prstGeom prst="rect">
            <a:avLst/>
          </a:prstGeom>
        </p:spPr>
      </p:pic>
    </p:spTree>
    <p:extLst>
      <p:ext uri="{BB962C8B-B14F-4D97-AF65-F5344CB8AC3E}">
        <p14:creationId xmlns:p14="http://schemas.microsoft.com/office/powerpoint/2010/main" val="1926904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13" y="3647888"/>
            <a:ext cx="9143999" cy="4569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rgbClr val="FFFFFF"/>
              </a:solidFill>
            </a:endParaRPr>
          </a:p>
        </p:txBody>
      </p:sp>
      <p:sp>
        <p:nvSpPr>
          <p:cNvPr id="2" name="Title 1"/>
          <p:cNvSpPr>
            <a:spLocks noGrp="1"/>
          </p:cNvSpPr>
          <p:nvPr>
            <p:ph type="title"/>
          </p:nvPr>
        </p:nvSpPr>
        <p:spPr/>
        <p:txBody>
          <a:bodyPr/>
          <a:lstStyle/>
          <a:p>
            <a:r>
              <a:rPr lang="en-US" sz="2800" dirty="0" smtClean="0"/>
              <a:t>Preparing future engineers with TI-RSLK MAX</a:t>
            </a:r>
            <a:endParaRPr lang="en-US" sz="2800" dirty="0"/>
          </a:p>
        </p:txBody>
      </p:sp>
      <p:sp>
        <p:nvSpPr>
          <p:cNvPr id="3" name="Content Placeholder 2"/>
          <p:cNvSpPr>
            <a:spLocks noGrp="1"/>
          </p:cNvSpPr>
          <p:nvPr>
            <p:ph idx="1"/>
          </p:nvPr>
        </p:nvSpPr>
        <p:spPr>
          <a:xfrm>
            <a:off x="167131" y="863027"/>
            <a:ext cx="5564003" cy="2221065"/>
          </a:xfrm>
        </p:spPr>
        <p:txBody>
          <a:bodyPr/>
          <a:lstStyle/>
          <a:p>
            <a:pPr lvl="0"/>
            <a:r>
              <a:rPr lang="en-US" sz="1600" dirty="0" smtClean="0"/>
              <a:t>The </a:t>
            </a:r>
            <a:r>
              <a:rPr lang="en-US" sz="1600" smtClean="0"/>
              <a:t>TI-RSLK MAX teaches </a:t>
            </a:r>
            <a:r>
              <a:rPr lang="en-US" sz="1600" dirty="0" smtClean="0"/>
              <a:t>systems-thinking through robotics, providing a foundation for future product design</a:t>
            </a:r>
          </a:p>
          <a:p>
            <a:pPr lvl="0"/>
            <a:r>
              <a:rPr lang="en-US" sz="1600" dirty="0" smtClean="0"/>
              <a:t>Provides a hands-on experience, which is proven to be more engaging and fun</a:t>
            </a:r>
          </a:p>
          <a:p>
            <a:r>
              <a:rPr lang="en-US" sz="1600" dirty="0" smtClean="0"/>
              <a:t>As early as freshmen year, students are seeing abstract concepts come </a:t>
            </a:r>
            <a:r>
              <a:rPr lang="en-US" sz="1600" dirty="0"/>
              <a:t>to life </a:t>
            </a:r>
            <a:r>
              <a:rPr lang="en-US" sz="1600" dirty="0" smtClean="0"/>
              <a:t>in real ways</a:t>
            </a:r>
          </a:p>
          <a:p>
            <a:pPr lvl="0"/>
            <a:r>
              <a:rPr lang="en-US" sz="1600" dirty="0" smtClean="0"/>
              <a:t>Students prepare for their future by working as a team and using real-world engineering tools to solve problems</a:t>
            </a:r>
          </a:p>
          <a:p>
            <a:pPr marL="0" indent="0">
              <a:buNone/>
            </a:pPr>
            <a:endParaRPr lang="en-US" sz="1600" dirty="0" smtClean="0"/>
          </a:p>
        </p:txBody>
      </p:sp>
      <p:sp>
        <p:nvSpPr>
          <p:cNvPr id="6" name="Rectangle 5"/>
          <p:cNvSpPr/>
          <p:nvPr/>
        </p:nvSpPr>
        <p:spPr>
          <a:xfrm>
            <a:off x="164820" y="3664514"/>
            <a:ext cx="8704878" cy="646331"/>
          </a:xfrm>
          <a:prstGeom prst="rect">
            <a:avLst/>
          </a:prstGeom>
        </p:spPr>
        <p:txBody>
          <a:bodyPr wrap="square">
            <a:spAutoFit/>
          </a:bodyPr>
          <a:lstStyle/>
          <a:p>
            <a:pPr algn="ctr"/>
            <a:r>
              <a:rPr lang="en-US" dirty="0">
                <a:solidFill>
                  <a:srgbClr val="FFFFFF"/>
                </a:solidFill>
              </a:rPr>
              <a:t>TI-RSLK </a:t>
            </a:r>
            <a:r>
              <a:rPr lang="en-US" dirty="0" smtClean="0">
                <a:solidFill>
                  <a:srgbClr val="FFFFFF"/>
                </a:solidFill>
              </a:rPr>
              <a:t>MAX is available </a:t>
            </a:r>
            <a:r>
              <a:rPr lang="en-US" dirty="0">
                <a:solidFill>
                  <a:srgbClr val="FFFFFF"/>
                </a:solidFill>
              </a:rPr>
              <a:t>for </a:t>
            </a:r>
            <a:r>
              <a:rPr lang="en-US" dirty="0" smtClean="0">
                <a:solidFill>
                  <a:srgbClr val="FFFFFF"/>
                </a:solidFill>
              </a:rPr>
              <a:t>purchase for $109 on the TI Store</a:t>
            </a:r>
            <a:r>
              <a:rPr lang="en-US" dirty="0">
                <a:solidFill>
                  <a:srgbClr val="FFFFFF"/>
                </a:solidFill>
              </a:rPr>
              <a:t/>
            </a:r>
            <a:br>
              <a:rPr lang="en-US" dirty="0">
                <a:solidFill>
                  <a:srgbClr val="FFFFFF"/>
                </a:solidFill>
              </a:rPr>
            </a:br>
            <a:endParaRPr lang="en-US" dirty="0">
              <a:solidFill>
                <a:srgbClr val="FFFFFF"/>
              </a:solidFill>
            </a:endParaRPr>
          </a:p>
        </p:txBody>
      </p:sp>
      <p:pic>
        <p:nvPicPr>
          <p:cNvPr id="8" name="Picture 7"/>
          <p:cNvPicPr>
            <a:picLocks noChangeAspect="1"/>
          </p:cNvPicPr>
          <p:nvPr/>
        </p:nvPicPr>
        <p:blipFill>
          <a:blip r:embed="rId3"/>
          <a:stretch>
            <a:fillRect/>
          </a:stretch>
        </p:blipFill>
        <p:spPr>
          <a:xfrm>
            <a:off x="5731134" y="920406"/>
            <a:ext cx="3258280" cy="2180312"/>
          </a:xfrm>
          <a:prstGeom prst="rect">
            <a:avLst/>
          </a:prstGeom>
        </p:spPr>
      </p:pic>
    </p:spTree>
    <p:extLst>
      <p:ext uri="{BB962C8B-B14F-4D97-AF65-F5344CB8AC3E}">
        <p14:creationId xmlns:p14="http://schemas.microsoft.com/office/powerpoint/2010/main" val="33908876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a0273029\AppData\Local\Microsoft\Windows\Temporary Internet Files\Content.IE5\JBJ3SLVS\componente[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51841" y="1554536"/>
            <a:ext cx="1312965" cy="1312965"/>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bwMode="auto">
          <a:xfrm>
            <a:off x="4375813" y="381016"/>
            <a:ext cx="854334" cy="96041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The Internet of Things</a:t>
            </a:r>
            <a:br>
              <a:rPr lang="en-US" sz="2000" dirty="0" smtClean="0"/>
            </a:br>
            <a:r>
              <a:rPr lang="en-US" sz="2000" b="0" dirty="0" smtClean="0"/>
              <a:t>a history</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29" name="TextBox 26"/>
          <p:cNvSpPr txBox="1">
            <a:spLocks noChangeArrowheads="1"/>
          </p:cNvSpPr>
          <p:nvPr/>
        </p:nvSpPr>
        <p:spPr bwMode="auto">
          <a:xfrm>
            <a:off x="419759" y="3036652"/>
            <a:ext cx="235731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Edison &amp; Tesla</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It pretty much always starts with the lightbulb, harnessing electricity for human applications, took lots of famous people to get to this point</a:t>
            </a:r>
            <a:endParaRPr lang="en-US" sz="1400" dirty="0">
              <a:solidFill>
                <a:srgbClr val="000000"/>
              </a:solidFill>
              <a:latin typeface="HelveticaNeueLT Std Thin" pitchFamily="34" charset="0"/>
            </a:endParaRPr>
          </a:p>
        </p:txBody>
      </p:sp>
      <p:sp>
        <p:nvSpPr>
          <p:cNvPr id="32" name="TextBox 33"/>
          <p:cNvSpPr txBox="1">
            <a:spLocks noChangeArrowheads="1"/>
          </p:cNvSpPr>
          <p:nvPr/>
        </p:nvSpPr>
        <p:spPr bwMode="auto">
          <a:xfrm>
            <a:off x="1917728" y="457836"/>
            <a:ext cx="589058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latin typeface="HelveticaNeueLT Std Thin" pitchFamily="34" charset="0"/>
              </a:rPr>
              <a:t>The Rise of Electronics</a:t>
            </a:r>
            <a:endParaRPr lang="en-US" sz="3200" b="1" dirty="0">
              <a:solidFill>
                <a:srgbClr val="000000"/>
              </a:solidFill>
              <a:latin typeface="HelveticaNeueLT Std Thin" pitchFamily="34" charset="0"/>
            </a:endParaRPr>
          </a:p>
          <a:p>
            <a:pPr eaLnBrk="1" hangingPunct="1"/>
            <a:r>
              <a:rPr lang="en-US" sz="1600" dirty="0" smtClean="0">
                <a:solidFill>
                  <a:srgbClr val="000000"/>
                </a:solidFill>
                <a:latin typeface="HelveticaNeueLT Std Thin" pitchFamily="34" charset="0"/>
              </a:rPr>
              <a:t>From large desktop computers to tiny battery powered devices, EVERY innovation is all part of the same technology revolution</a:t>
            </a: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79862" y="2952023"/>
            <a:ext cx="374984" cy="186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flipH="1">
            <a:off x="2528645" y="2946393"/>
            <a:ext cx="374984" cy="187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26"/>
          <p:cNvSpPr txBox="1">
            <a:spLocks noChangeArrowheads="1"/>
          </p:cNvSpPr>
          <p:nvPr/>
        </p:nvSpPr>
        <p:spPr bwMode="auto">
          <a:xfrm>
            <a:off x="3524570" y="3067034"/>
            <a:ext cx="241903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Tubes, Transistors &amp; Radio</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Electric computation and communication becomes possible and mainstream with the creation of the basic building blocks</a:t>
            </a:r>
            <a:endParaRPr lang="en-US" sz="1400" dirty="0">
              <a:solidFill>
                <a:srgbClr val="000000"/>
              </a:solidFill>
              <a:latin typeface="HelveticaNeueLT Std Thin" pitchFamily="34" charset="0"/>
            </a:endParaRPr>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3184678" y="2982396"/>
            <a:ext cx="374984" cy="18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flipH="1">
            <a:off x="5723467" y="2985558"/>
            <a:ext cx="374984" cy="182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26"/>
          <p:cNvSpPr txBox="1">
            <a:spLocks noChangeArrowheads="1"/>
          </p:cNvSpPr>
          <p:nvPr/>
        </p:nvSpPr>
        <p:spPr bwMode="auto">
          <a:xfrm>
            <a:off x="6660132" y="3070194"/>
            <a:ext cx="2296383"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The Integrated Circuit</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Jack </a:t>
            </a:r>
            <a:r>
              <a:rPr lang="en-US" sz="1400" dirty="0" err="1" smtClean="0">
                <a:solidFill>
                  <a:srgbClr val="000000"/>
                </a:solidFill>
                <a:latin typeface="HelveticaNeueLT Std Thin" pitchFamily="34" charset="0"/>
              </a:rPr>
              <a:t>Kilby</a:t>
            </a:r>
            <a:r>
              <a:rPr lang="en-US" sz="1400" dirty="0" smtClean="0">
                <a:solidFill>
                  <a:srgbClr val="000000"/>
                </a:solidFill>
                <a:latin typeface="HelveticaNeueLT Std Thin" pitchFamily="34" charset="0"/>
              </a:rPr>
              <a:t>, a TI engineer, changed the world by inventing a practical way to shrink the size of electronics</a:t>
            </a:r>
            <a:endParaRPr lang="en-US" sz="1400" dirty="0">
              <a:solidFill>
                <a:srgbClr val="000000"/>
              </a:solidFill>
              <a:latin typeface="HelveticaNeueLT Std Thin" pitchFamily="34" charset="0"/>
            </a:endParaRP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6320233" y="2985558"/>
            <a:ext cx="374984" cy="18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flipH="1">
            <a:off x="8769016" y="2979937"/>
            <a:ext cx="374984" cy="182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3468" y="2667320"/>
            <a:ext cx="1504178" cy="369332"/>
          </a:xfrm>
          <a:prstGeom prst="rect">
            <a:avLst/>
          </a:prstGeom>
          <a:noFill/>
        </p:spPr>
        <p:txBody>
          <a:bodyPr wrap="square" rtlCol="0">
            <a:spAutoFit/>
          </a:bodyPr>
          <a:lstStyle/>
          <a:p>
            <a:r>
              <a:rPr lang="en-US" dirty="0" smtClean="0"/>
              <a:t>1800s-1900s</a:t>
            </a:r>
            <a:endParaRPr lang="en-US" dirty="0"/>
          </a:p>
        </p:txBody>
      </p:sp>
      <p:sp>
        <p:nvSpPr>
          <p:cNvPr id="43" name="TextBox 42"/>
          <p:cNvSpPr txBox="1"/>
          <p:nvPr/>
        </p:nvSpPr>
        <p:spPr>
          <a:xfrm>
            <a:off x="3981996" y="2659197"/>
            <a:ext cx="1504178" cy="369332"/>
          </a:xfrm>
          <a:prstGeom prst="rect">
            <a:avLst/>
          </a:prstGeom>
          <a:noFill/>
        </p:spPr>
        <p:txBody>
          <a:bodyPr wrap="square" rtlCol="0">
            <a:spAutoFit/>
          </a:bodyPr>
          <a:lstStyle/>
          <a:p>
            <a:r>
              <a:rPr lang="en-US" dirty="0" smtClean="0"/>
              <a:t>1900s-1960s</a:t>
            </a:r>
            <a:endParaRPr lang="en-US" dirty="0"/>
          </a:p>
        </p:txBody>
      </p:sp>
      <p:sp>
        <p:nvSpPr>
          <p:cNvPr id="45" name="TextBox 44"/>
          <p:cNvSpPr txBox="1"/>
          <p:nvPr/>
        </p:nvSpPr>
        <p:spPr>
          <a:xfrm>
            <a:off x="7503092" y="2642263"/>
            <a:ext cx="885506" cy="369332"/>
          </a:xfrm>
          <a:prstGeom prst="rect">
            <a:avLst/>
          </a:prstGeom>
          <a:noFill/>
        </p:spPr>
        <p:txBody>
          <a:bodyPr wrap="square" rtlCol="0">
            <a:spAutoFit/>
          </a:bodyPr>
          <a:lstStyle/>
          <a:p>
            <a:r>
              <a:rPr lang="en-US" dirty="0" smtClean="0"/>
              <a:t>1958</a:t>
            </a:r>
            <a:endParaRPr lang="en-US" dirty="0"/>
          </a:p>
        </p:txBody>
      </p:sp>
      <p:pic>
        <p:nvPicPr>
          <p:cNvPr id="8194" name="Picture 2" descr="C:\Users\a0273029\AppData\Local\Microsoft\Windows\Temporary Internet Files\Content.IE5\H3V8F61D\304px-Light_bulb_icon_tip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9998" y="1596438"/>
            <a:ext cx="777730" cy="11000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a0273029\AppData\Local\Microsoft\Windows\Temporary Internet Files\Content.IE5\9KKUNA2W\Radio-icon.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1485" y="1623191"/>
            <a:ext cx="1020291" cy="102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487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anim calcmode="lin" valueType="num">
                                      <p:cBhvr>
                                        <p:cTn id="18" dur="500" fill="hold"/>
                                        <p:tgtEl>
                                          <p:spTgt spid="73"/>
                                        </p:tgtEl>
                                        <p:attrNameLst>
                                          <p:attrName>ppt_x</p:attrName>
                                        </p:attrNameLst>
                                      </p:cBhvr>
                                      <p:tavLst>
                                        <p:tav tm="0">
                                          <p:val>
                                            <p:strVal val="#ppt_x"/>
                                          </p:val>
                                        </p:tav>
                                        <p:tav tm="100000">
                                          <p:val>
                                            <p:strVal val="#ppt_x"/>
                                          </p:val>
                                        </p:tav>
                                      </p:tavLst>
                                    </p:anim>
                                    <p:anim calcmode="lin" valueType="num">
                                      <p:cBhvr>
                                        <p:cTn id="19" dur="500" fill="hold"/>
                                        <p:tgtEl>
                                          <p:spTgt spid="7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strVal val="#ppt_x"/>
                                          </p:val>
                                        </p:tav>
                                        <p:tav tm="100000">
                                          <p:val>
                                            <p:strVal val="#ppt_x"/>
                                          </p:val>
                                        </p:tav>
                                      </p:tavLst>
                                    </p:anim>
                                    <p:anim calcmode="lin" valueType="num">
                                      <p:cBhvr>
                                        <p:cTn id="39" dur="5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00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anim calcmode="lin" valueType="num">
                                      <p:cBhvr>
                                        <p:cTn id="43" dur="500" fill="hold"/>
                                        <p:tgtEl>
                                          <p:spTgt spid="43"/>
                                        </p:tgtEl>
                                        <p:attrNameLst>
                                          <p:attrName>ppt_x</p:attrName>
                                        </p:attrNameLst>
                                      </p:cBhvr>
                                      <p:tavLst>
                                        <p:tav tm="0">
                                          <p:val>
                                            <p:strVal val="#ppt_x"/>
                                          </p:val>
                                        </p:tav>
                                        <p:tav tm="100000">
                                          <p:val>
                                            <p:strVal val="#ppt_x"/>
                                          </p:val>
                                        </p:tav>
                                      </p:tavLst>
                                    </p:anim>
                                    <p:anim calcmode="lin" valueType="num">
                                      <p:cBhvr>
                                        <p:cTn id="44" dur="5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5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anim calcmode="lin" valueType="num">
                                      <p:cBhvr>
                                        <p:cTn id="48" dur="500" fill="hold"/>
                                        <p:tgtEl>
                                          <p:spTgt spid="39"/>
                                        </p:tgtEl>
                                        <p:attrNameLst>
                                          <p:attrName>ppt_x</p:attrName>
                                        </p:attrNameLst>
                                      </p:cBhvr>
                                      <p:tavLst>
                                        <p:tav tm="0">
                                          <p:val>
                                            <p:strVal val="#ppt_x"/>
                                          </p:val>
                                        </p:tav>
                                        <p:tav tm="100000">
                                          <p:val>
                                            <p:strVal val="#ppt_x"/>
                                          </p:val>
                                        </p:tav>
                                      </p:tavLst>
                                    </p:anim>
                                    <p:anim calcmode="lin" valueType="num">
                                      <p:cBhvr>
                                        <p:cTn id="49" dur="500" fill="hold"/>
                                        <p:tgtEl>
                                          <p:spTgt spid="3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50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anim calcmode="lin" valueType="num">
                                      <p:cBhvr>
                                        <p:cTn id="53" dur="500" fill="hold"/>
                                        <p:tgtEl>
                                          <p:spTgt spid="40"/>
                                        </p:tgtEl>
                                        <p:attrNameLst>
                                          <p:attrName>ppt_x</p:attrName>
                                        </p:attrNameLst>
                                      </p:cBhvr>
                                      <p:tavLst>
                                        <p:tav tm="0">
                                          <p:val>
                                            <p:strVal val="#ppt_x"/>
                                          </p:val>
                                        </p:tav>
                                        <p:tav tm="100000">
                                          <p:val>
                                            <p:strVal val="#ppt_x"/>
                                          </p:val>
                                        </p:tav>
                                      </p:tavLst>
                                    </p:anim>
                                    <p:anim calcmode="lin" valueType="num">
                                      <p:cBhvr>
                                        <p:cTn id="54" dur="5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5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anim calcmode="lin" valueType="num">
                                      <p:cBhvr>
                                        <p:cTn id="58" dur="500" fill="hold"/>
                                        <p:tgtEl>
                                          <p:spTgt spid="42"/>
                                        </p:tgtEl>
                                        <p:attrNameLst>
                                          <p:attrName>ppt_x</p:attrName>
                                        </p:attrNameLst>
                                      </p:cBhvr>
                                      <p:tavLst>
                                        <p:tav tm="0">
                                          <p:val>
                                            <p:strVal val="#ppt_x"/>
                                          </p:val>
                                        </p:tav>
                                        <p:tav tm="100000">
                                          <p:val>
                                            <p:strVal val="#ppt_x"/>
                                          </p:val>
                                        </p:tav>
                                      </p:tavLst>
                                    </p:anim>
                                    <p:anim calcmode="lin" valueType="num">
                                      <p:cBhvr>
                                        <p:cTn id="59" dur="5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5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500"/>
                                        <p:tgtEl>
                                          <p:spTgt spid="45"/>
                                        </p:tgtEl>
                                      </p:cBhvr>
                                    </p:animEffect>
                                    <p:anim calcmode="lin" valueType="num">
                                      <p:cBhvr>
                                        <p:cTn id="63" dur="500" fill="hold"/>
                                        <p:tgtEl>
                                          <p:spTgt spid="45"/>
                                        </p:tgtEl>
                                        <p:attrNameLst>
                                          <p:attrName>ppt_x</p:attrName>
                                        </p:attrNameLst>
                                      </p:cBhvr>
                                      <p:tavLst>
                                        <p:tav tm="0">
                                          <p:val>
                                            <p:strVal val="#ppt_x"/>
                                          </p:val>
                                        </p:tav>
                                        <p:tav tm="100000">
                                          <p:val>
                                            <p:strVal val="#ppt_x"/>
                                          </p:val>
                                        </p:tav>
                                      </p:tavLst>
                                    </p:anim>
                                    <p:anim calcmode="lin" valueType="num">
                                      <p:cBhvr>
                                        <p:cTn id="64" dur="500" fill="hold"/>
                                        <p:tgtEl>
                                          <p:spTgt spid="4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500"/>
                                  </p:stCondLst>
                                  <p:childTnLst>
                                    <p:set>
                                      <p:cBhvr>
                                        <p:cTn id="66" dur="1" fill="hold">
                                          <p:stCondLst>
                                            <p:cond delay="0"/>
                                          </p:stCondLst>
                                        </p:cTn>
                                        <p:tgtEl>
                                          <p:spTgt spid="8194"/>
                                        </p:tgtEl>
                                        <p:attrNameLst>
                                          <p:attrName>style.visibility</p:attrName>
                                        </p:attrNameLst>
                                      </p:cBhvr>
                                      <p:to>
                                        <p:strVal val="visible"/>
                                      </p:to>
                                    </p:set>
                                    <p:animEffect transition="in" filter="fade">
                                      <p:cBhvr>
                                        <p:cTn id="67" dur="500"/>
                                        <p:tgtEl>
                                          <p:spTgt spid="8194"/>
                                        </p:tgtEl>
                                      </p:cBhvr>
                                    </p:animEffect>
                                    <p:anim calcmode="lin" valueType="num">
                                      <p:cBhvr>
                                        <p:cTn id="68" dur="500" fill="hold"/>
                                        <p:tgtEl>
                                          <p:spTgt spid="8194"/>
                                        </p:tgtEl>
                                        <p:attrNameLst>
                                          <p:attrName>ppt_x</p:attrName>
                                        </p:attrNameLst>
                                      </p:cBhvr>
                                      <p:tavLst>
                                        <p:tav tm="0">
                                          <p:val>
                                            <p:strVal val="#ppt_x"/>
                                          </p:val>
                                        </p:tav>
                                        <p:tav tm="100000">
                                          <p:val>
                                            <p:strVal val="#ppt_x"/>
                                          </p:val>
                                        </p:tav>
                                      </p:tavLst>
                                    </p:anim>
                                    <p:anim calcmode="lin" valueType="num">
                                      <p:cBhvr>
                                        <p:cTn id="69" dur="500" fill="hold"/>
                                        <p:tgtEl>
                                          <p:spTgt spid="819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1000"/>
                                  </p:stCondLst>
                                  <p:childTnLst>
                                    <p:set>
                                      <p:cBhvr>
                                        <p:cTn id="71" dur="1" fill="hold">
                                          <p:stCondLst>
                                            <p:cond delay="0"/>
                                          </p:stCondLst>
                                        </p:cTn>
                                        <p:tgtEl>
                                          <p:spTgt spid="8196"/>
                                        </p:tgtEl>
                                        <p:attrNameLst>
                                          <p:attrName>style.visibility</p:attrName>
                                        </p:attrNameLst>
                                      </p:cBhvr>
                                      <p:to>
                                        <p:strVal val="visible"/>
                                      </p:to>
                                    </p:set>
                                    <p:animEffect transition="in" filter="fade">
                                      <p:cBhvr>
                                        <p:cTn id="72" dur="500"/>
                                        <p:tgtEl>
                                          <p:spTgt spid="8196"/>
                                        </p:tgtEl>
                                      </p:cBhvr>
                                    </p:animEffect>
                                    <p:anim calcmode="lin" valueType="num">
                                      <p:cBhvr>
                                        <p:cTn id="73" dur="500" fill="hold"/>
                                        <p:tgtEl>
                                          <p:spTgt spid="8196"/>
                                        </p:tgtEl>
                                        <p:attrNameLst>
                                          <p:attrName>ppt_x</p:attrName>
                                        </p:attrNameLst>
                                      </p:cBhvr>
                                      <p:tavLst>
                                        <p:tav tm="0">
                                          <p:val>
                                            <p:strVal val="#ppt_x"/>
                                          </p:val>
                                        </p:tav>
                                        <p:tav tm="100000">
                                          <p:val>
                                            <p:strVal val="#ppt_x"/>
                                          </p:val>
                                        </p:tav>
                                      </p:tavLst>
                                    </p:anim>
                                    <p:anim calcmode="lin" valueType="num">
                                      <p:cBhvr>
                                        <p:cTn id="74" dur="500" fill="hold"/>
                                        <p:tgtEl>
                                          <p:spTgt spid="8196"/>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1500"/>
                                  </p:stCondLst>
                                  <p:childTnLst>
                                    <p:set>
                                      <p:cBhvr>
                                        <p:cTn id="76" dur="1" fill="hold">
                                          <p:stCondLst>
                                            <p:cond delay="0"/>
                                          </p:stCondLst>
                                        </p:cTn>
                                        <p:tgtEl>
                                          <p:spTgt spid="8195"/>
                                        </p:tgtEl>
                                        <p:attrNameLst>
                                          <p:attrName>style.visibility</p:attrName>
                                        </p:attrNameLst>
                                      </p:cBhvr>
                                      <p:to>
                                        <p:strVal val="visible"/>
                                      </p:to>
                                    </p:set>
                                    <p:animEffect transition="in" filter="fade">
                                      <p:cBhvr>
                                        <p:cTn id="77" dur="500"/>
                                        <p:tgtEl>
                                          <p:spTgt spid="8195"/>
                                        </p:tgtEl>
                                      </p:cBhvr>
                                    </p:animEffect>
                                    <p:anim calcmode="lin" valueType="num">
                                      <p:cBhvr>
                                        <p:cTn id="78" dur="500" fill="hold"/>
                                        <p:tgtEl>
                                          <p:spTgt spid="8195"/>
                                        </p:tgtEl>
                                        <p:attrNameLst>
                                          <p:attrName>ppt_x</p:attrName>
                                        </p:attrNameLst>
                                      </p:cBhvr>
                                      <p:tavLst>
                                        <p:tav tm="0">
                                          <p:val>
                                            <p:strVal val="#ppt_x"/>
                                          </p:val>
                                        </p:tav>
                                        <p:tav tm="100000">
                                          <p:val>
                                            <p:strVal val="#ppt_x"/>
                                          </p:val>
                                        </p:tav>
                                      </p:tavLst>
                                    </p:anim>
                                    <p:anim calcmode="lin" valueType="num">
                                      <p:cBhvr>
                                        <p:cTn id="79" dur="500" fill="hold"/>
                                        <p:tgtEl>
                                          <p:spTgt spid="8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39" grpId="0"/>
      <p:bldP spid="3" grpId="0"/>
      <p:bldP spid="43" grpId="0"/>
      <p:bldP spid="4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4375813" y="381016"/>
            <a:ext cx="854334" cy="96041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pic>
        <p:nvPicPr>
          <p:cNvPr id="3074" name="Picture 2" descr="C:\Users\a0273029\AppData\Local\Microsoft\Windows\Temporary Internet Files\Content.IE5\7YCVWL85\2_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634" y="1576402"/>
            <a:ext cx="1330349" cy="125052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p:cNvSpPr>
            <a:spLocks noGrp="1"/>
          </p:cNvSpPr>
          <p:nvPr>
            <p:ph type="title"/>
          </p:nvPr>
        </p:nvSpPr>
        <p:spPr>
          <a:xfrm>
            <a:off x="0" y="-33335"/>
            <a:ext cx="8458200" cy="814388"/>
          </a:xfrm>
        </p:spPr>
        <p:txBody>
          <a:bodyPr/>
          <a:lstStyle/>
          <a:p>
            <a:r>
              <a:rPr lang="en-US" sz="2000" dirty="0" smtClean="0"/>
              <a:t>The Internet of Things</a:t>
            </a:r>
            <a:br>
              <a:rPr lang="en-US" sz="2000" dirty="0" smtClean="0"/>
            </a:br>
            <a:r>
              <a:rPr lang="en-US" sz="2000" b="0" dirty="0" smtClean="0"/>
              <a:t>a history</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29" name="TextBox 26"/>
          <p:cNvSpPr txBox="1">
            <a:spLocks noChangeArrowheads="1"/>
          </p:cNvSpPr>
          <p:nvPr/>
        </p:nvSpPr>
        <p:spPr bwMode="auto">
          <a:xfrm>
            <a:off x="419771" y="3036659"/>
            <a:ext cx="2296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The PC Age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Personal computers change business and productivity in every aspect of life worldwide</a:t>
            </a:r>
            <a:endParaRPr lang="en-US" sz="1400" dirty="0">
              <a:solidFill>
                <a:srgbClr val="000000"/>
              </a:solidFill>
              <a:latin typeface="HelveticaNeueLT Std Thin" pitchFamily="34" charset="0"/>
            </a:endParaRPr>
          </a:p>
        </p:txBody>
      </p:sp>
      <p:sp>
        <p:nvSpPr>
          <p:cNvPr id="32" name="TextBox 33"/>
          <p:cNvSpPr txBox="1">
            <a:spLocks noChangeArrowheads="1"/>
          </p:cNvSpPr>
          <p:nvPr/>
        </p:nvSpPr>
        <p:spPr bwMode="auto">
          <a:xfrm>
            <a:off x="1917728" y="457836"/>
            <a:ext cx="589058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latin typeface="HelveticaNeueLT Std Thin" pitchFamily="34" charset="0"/>
              </a:rPr>
              <a:t>The Rise of Electronics</a:t>
            </a:r>
            <a:endParaRPr lang="en-US" sz="3200" b="1" dirty="0">
              <a:solidFill>
                <a:srgbClr val="000000"/>
              </a:solidFill>
              <a:latin typeface="HelveticaNeueLT Std Thin" pitchFamily="34" charset="0"/>
            </a:endParaRPr>
          </a:p>
          <a:p>
            <a:pPr eaLnBrk="1" hangingPunct="1"/>
            <a:r>
              <a:rPr lang="en-US" sz="1600" dirty="0" smtClean="0">
                <a:solidFill>
                  <a:srgbClr val="000000"/>
                </a:solidFill>
                <a:latin typeface="HelveticaNeueLT Std Thin" pitchFamily="34" charset="0"/>
              </a:rPr>
              <a:t>From large desktop computers to tiny battery powered devices, EVERY innovation is all part of the same technology revolution</a:t>
            </a: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79862" y="2952023"/>
            <a:ext cx="374984" cy="186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flipH="1">
            <a:off x="2528645" y="2946393"/>
            <a:ext cx="374984" cy="187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26"/>
          <p:cNvSpPr txBox="1">
            <a:spLocks noChangeArrowheads="1"/>
          </p:cNvSpPr>
          <p:nvPr/>
        </p:nvSpPr>
        <p:spPr bwMode="auto">
          <a:xfrm>
            <a:off x="3317577" y="3062818"/>
            <a:ext cx="271981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The Internet Age </a:t>
            </a:r>
            <a:r>
              <a:rPr lang="en-US" sz="1400" b="1" dirty="0" smtClean="0">
                <a:solidFill>
                  <a:srgbClr val="000000"/>
                </a:solidFill>
                <a:latin typeface="HelveticaNeueLT Std Thin" pitchFamily="34" charset="0"/>
              </a:rPr>
              <a:t>(&amp; Mobile)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 Computers and electronics </a:t>
            </a:r>
            <a:br>
              <a:rPr lang="en-US" sz="1400" dirty="0" smtClean="0">
                <a:solidFill>
                  <a:srgbClr val="000000"/>
                </a:solidFill>
                <a:latin typeface="HelveticaNeueLT Std Thin" pitchFamily="34" charset="0"/>
              </a:rPr>
            </a:br>
            <a:r>
              <a:rPr lang="en-US" sz="1400" dirty="0" smtClean="0">
                <a:solidFill>
                  <a:srgbClr val="000000"/>
                </a:solidFill>
                <a:latin typeface="HelveticaNeueLT Std Thin" pitchFamily="34" charset="0"/>
              </a:rPr>
              <a:t> can talk to each other</a:t>
            </a:r>
            <a:br>
              <a:rPr lang="en-US" sz="1400" dirty="0" smtClean="0">
                <a:solidFill>
                  <a:srgbClr val="000000"/>
                </a:solidFill>
                <a:latin typeface="HelveticaNeueLT Std Thin" pitchFamily="34" charset="0"/>
              </a:rPr>
            </a:br>
            <a:r>
              <a:rPr lang="en-US" sz="1400" dirty="0" smtClean="0">
                <a:solidFill>
                  <a:srgbClr val="000000"/>
                </a:solidFill>
                <a:latin typeface="HelveticaNeueLT Std Thin" pitchFamily="34" charset="0"/>
              </a:rPr>
              <a:t> creating a whole new world</a:t>
            </a:r>
            <a:br>
              <a:rPr lang="en-US" sz="1400" dirty="0" smtClean="0">
                <a:solidFill>
                  <a:srgbClr val="000000"/>
                </a:solidFill>
                <a:latin typeface="HelveticaNeueLT Std Thin" pitchFamily="34" charset="0"/>
              </a:rPr>
            </a:br>
            <a:r>
              <a:rPr lang="en-US" sz="1400" dirty="0" smtClean="0">
                <a:solidFill>
                  <a:srgbClr val="000000"/>
                </a:solidFill>
                <a:latin typeface="HelveticaNeueLT Std Thin" pitchFamily="34" charset="0"/>
              </a:rPr>
              <a:t> of applications</a:t>
            </a:r>
            <a:endParaRPr lang="en-US" sz="1400" dirty="0">
              <a:solidFill>
                <a:srgbClr val="000000"/>
              </a:solidFill>
              <a:latin typeface="HelveticaNeueLT Std Thin" pitchFamily="34" charset="0"/>
            </a:endParaRPr>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2997186" y="2985558"/>
            <a:ext cx="374984" cy="18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flipH="1">
            <a:off x="5849896" y="2957698"/>
            <a:ext cx="374984" cy="182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26"/>
          <p:cNvSpPr txBox="1">
            <a:spLocks noChangeArrowheads="1"/>
          </p:cNvSpPr>
          <p:nvPr/>
        </p:nvSpPr>
        <p:spPr bwMode="auto">
          <a:xfrm>
            <a:off x="6544102" y="3070194"/>
            <a:ext cx="241241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The IoT Age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Affordable connectivity and processing gives all electronics additional capabilities for new data driven and world changing behavior</a:t>
            </a:r>
            <a:endParaRPr lang="en-US" sz="1400" dirty="0">
              <a:solidFill>
                <a:srgbClr val="000000"/>
              </a:solidFill>
              <a:latin typeface="HelveticaNeueLT Std Thin" pitchFamily="34" charset="0"/>
            </a:endParaRPr>
          </a:p>
        </p:txBody>
      </p:sp>
      <p:pic>
        <p:nvPicPr>
          <p:cNvPr id="40"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6224880" y="2973234"/>
            <a:ext cx="374984" cy="18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flipH="1">
            <a:off x="8769016" y="2994464"/>
            <a:ext cx="374984" cy="182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43468" y="2667320"/>
            <a:ext cx="1504178" cy="369332"/>
          </a:xfrm>
          <a:prstGeom prst="rect">
            <a:avLst/>
          </a:prstGeom>
          <a:noFill/>
        </p:spPr>
        <p:txBody>
          <a:bodyPr wrap="square" rtlCol="0">
            <a:spAutoFit/>
          </a:bodyPr>
          <a:lstStyle/>
          <a:p>
            <a:r>
              <a:rPr lang="en-US" dirty="0" smtClean="0">
                <a:solidFill>
                  <a:srgbClr val="000000"/>
                </a:solidFill>
              </a:rPr>
              <a:t>1970s-1990s</a:t>
            </a:r>
            <a:endParaRPr lang="en-US" dirty="0">
              <a:solidFill>
                <a:srgbClr val="000000"/>
              </a:solidFill>
            </a:endParaRPr>
          </a:p>
        </p:txBody>
      </p:sp>
      <p:sp>
        <p:nvSpPr>
          <p:cNvPr id="43" name="TextBox 42"/>
          <p:cNvSpPr txBox="1"/>
          <p:nvPr/>
        </p:nvSpPr>
        <p:spPr>
          <a:xfrm>
            <a:off x="3819911" y="2642263"/>
            <a:ext cx="1504178" cy="369332"/>
          </a:xfrm>
          <a:prstGeom prst="rect">
            <a:avLst/>
          </a:prstGeom>
          <a:noFill/>
        </p:spPr>
        <p:txBody>
          <a:bodyPr wrap="square" rtlCol="0">
            <a:spAutoFit/>
          </a:bodyPr>
          <a:lstStyle/>
          <a:p>
            <a:r>
              <a:rPr lang="en-US" dirty="0" smtClean="0">
                <a:solidFill>
                  <a:srgbClr val="000000"/>
                </a:solidFill>
              </a:rPr>
              <a:t>1990s-2010s</a:t>
            </a:r>
            <a:endParaRPr lang="en-US" dirty="0">
              <a:solidFill>
                <a:srgbClr val="000000"/>
              </a:solidFill>
            </a:endParaRPr>
          </a:p>
        </p:txBody>
      </p:sp>
      <p:sp>
        <p:nvSpPr>
          <p:cNvPr id="45" name="TextBox 44"/>
          <p:cNvSpPr txBox="1"/>
          <p:nvPr/>
        </p:nvSpPr>
        <p:spPr>
          <a:xfrm>
            <a:off x="7056227" y="2667320"/>
            <a:ext cx="1504178" cy="369332"/>
          </a:xfrm>
          <a:prstGeom prst="rect">
            <a:avLst/>
          </a:prstGeom>
          <a:noFill/>
        </p:spPr>
        <p:txBody>
          <a:bodyPr wrap="square" rtlCol="0">
            <a:spAutoFit/>
          </a:bodyPr>
          <a:lstStyle/>
          <a:p>
            <a:r>
              <a:rPr lang="en-US" dirty="0" smtClean="0">
                <a:solidFill>
                  <a:srgbClr val="000000"/>
                </a:solidFill>
              </a:rPr>
              <a:t>2000s-2030s</a:t>
            </a:r>
            <a:endParaRPr lang="en-US" dirty="0">
              <a:solidFill>
                <a:srgbClr val="000000"/>
              </a:solidFill>
            </a:endParaRPr>
          </a:p>
        </p:txBody>
      </p:sp>
      <p:pic>
        <p:nvPicPr>
          <p:cNvPr id="3075" name="Picture 3" descr="C:\Users\a0273029\AppData\Local\Microsoft\Windows\Temporary Internet Files\Content.IE5\9KKUNA2W\internet[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10237" y="1653167"/>
            <a:ext cx="1123526" cy="90443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0273029\AppData\Local\Microsoft\Windows\Temporary Internet Files\Content.IE5\7YCVWL85\wifi_43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32097" y="1744466"/>
            <a:ext cx="1152438" cy="804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5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0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anim calcmode="lin" valueType="num">
                                      <p:cBhvr>
                                        <p:cTn id="8" dur="500" fill="hold"/>
                                        <p:tgtEl>
                                          <p:spTgt spid="3074"/>
                                        </p:tgtEl>
                                        <p:attrNameLst>
                                          <p:attrName>ppt_x</p:attrName>
                                        </p:attrNameLst>
                                      </p:cBhvr>
                                      <p:tavLst>
                                        <p:tav tm="0">
                                          <p:val>
                                            <p:strVal val="#ppt_x"/>
                                          </p:val>
                                        </p:tav>
                                        <p:tav tm="100000">
                                          <p:val>
                                            <p:strVal val="#ppt_x"/>
                                          </p:val>
                                        </p:tav>
                                      </p:tavLst>
                                    </p:anim>
                                    <p:anim calcmode="lin" valueType="num">
                                      <p:cBhvr>
                                        <p:cTn id="9" dur="5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anim calcmode="lin" valueType="num">
                                      <p:cBhvr>
                                        <p:cTn id="18" dur="500" fill="hold"/>
                                        <p:tgtEl>
                                          <p:spTgt spid="41"/>
                                        </p:tgtEl>
                                        <p:attrNameLst>
                                          <p:attrName>ppt_x</p:attrName>
                                        </p:attrNameLst>
                                      </p:cBhvr>
                                      <p:tavLst>
                                        <p:tav tm="0">
                                          <p:val>
                                            <p:strVal val="#ppt_x"/>
                                          </p:val>
                                        </p:tav>
                                        <p:tav tm="100000">
                                          <p:val>
                                            <p:strVal val="#ppt_x"/>
                                          </p:val>
                                        </p:tav>
                                      </p:tavLst>
                                    </p:anim>
                                    <p:anim calcmode="lin" valueType="num">
                                      <p:cBhvr>
                                        <p:cTn id="19" dur="500" fill="hold"/>
                                        <p:tgtEl>
                                          <p:spTgt spid="4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50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anim calcmode="lin" valueType="num">
                                      <p:cBhvr>
                                        <p:cTn id="23" dur="500" fill="hold"/>
                                        <p:tgtEl>
                                          <p:spTgt spid="73"/>
                                        </p:tgtEl>
                                        <p:attrNameLst>
                                          <p:attrName>ppt_x</p:attrName>
                                        </p:attrNameLst>
                                      </p:cBhvr>
                                      <p:tavLst>
                                        <p:tav tm="0">
                                          <p:val>
                                            <p:strVal val="#ppt_x"/>
                                          </p:val>
                                        </p:tav>
                                        <p:tav tm="100000">
                                          <p:val>
                                            <p:strVal val="#ppt_x"/>
                                          </p:val>
                                        </p:tav>
                                      </p:tavLst>
                                    </p:anim>
                                    <p:anim calcmode="lin" valueType="num">
                                      <p:cBhvr>
                                        <p:cTn id="24" dur="500" fill="hold"/>
                                        <p:tgtEl>
                                          <p:spTgt spid="7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100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500"/>
                                        <p:tgtEl>
                                          <p:spTgt spid="36"/>
                                        </p:tgtEl>
                                      </p:cBhvr>
                                    </p:animEffect>
                                    <p:anim calcmode="lin" valueType="num">
                                      <p:cBhvr>
                                        <p:cTn id="33" dur="500" fill="hold"/>
                                        <p:tgtEl>
                                          <p:spTgt spid="36"/>
                                        </p:tgtEl>
                                        <p:attrNameLst>
                                          <p:attrName>ppt_x</p:attrName>
                                        </p:attrNameLst>
                                      </p:cBhvr>
                                      <p:tavLst>
                                        <p:tav tm="0">
                                          <p:val>
                                            <p:strVal val="#ppt_x"/>
                                          </p:val>
                                        </p:tav>
                                        <p:tav tm="100000">
                                          <p:val>
                                            <p:strVal val="#ppt_x"/>
                                          </p:val>
                                        </p:tav>
                                      </p:tavLst>
                                    </p:anim>
                                    <p:anim calcmode="lin" valueType="num">
                                      <p:cBhvr>
                                        <p:cTn id="34" dur="500" fill="hold"/>
                                        <p:tgtEl>
                                          <p:spTgt spid="3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anim calcmode="lin" valueType="num">
                                      <p:cBhvr>
                                        <p:cTn id="38" dur="500" fill="hold"/>
                                        <p:tgtEl>
                                          <p:spTgt spid="37"/>
                                        </p:tgtEl>
                                        <p:attrNameLst>
                                          <p:attrName>ppt_x</p:attrName>
                                        </p:attrNameLst>
                                      </p:cBhvr>
                                      <p:tavLst>
                                        <p:tav tm="0">
                                          <p:val>
                                            <p:strVal val="#ppt_x"/>
                                          </p:val>
                                        </p:tav>
                                        <p:tav tm="100000">
                                          <p:val>
                                            <p:strVal val="#ppt_x"/>
                                          </p:val>
                                        </p:tav>
                                      </p:tavLst>
                                    </p:anim>
                                    <p:anim calcmode="lin" valueType="num">
                                      <p:cBhvr>
                                        <p:cTn id="39" dur="5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100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500"/>
                                        <p:tgtEl>
                                          <p:spTgt spid="38"/>
                                        </p:tgtEl>
                                      </p:cBhvr>
                                    </p:animEffect>
                                    <p:anim calcmode="lin" valueType="num">
                                      <p:cBhvr>
                                        <p:cTn id="43" dur="500" fill="hold"/>
                                        <p:tgtEl>
                                          <p:spTgt spid="38"/>
                                        </p:tgtEl>
                                        <p:attrNameLst>
                                          <p:attrName>ppt_x</p:attrName>
                                        </p:attrNameLst>
                                      </p:cBhvr>
                                      <p:tavLst>
                                        <p:tav tm="0">
                                          <p:val>
                                            <p:strVal val="#ppt_x"/>
                                          </p:val>
                                        </p:tav>
                                        <p:tav tm="100000">
                                          <p:val>
                                            <p:strVal val="#ppt_x"/>
                                          </p:val>
                                        </p:tav>
                                      </p:tavLst>
                                    </p:anim>
                                    <p:anim calcmode="lin" valueType="num">
                                      <p:cBhvr>
                                        <p:cTn id="44" dur="5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00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anim calcmode="lin" valueType="num">
                                      <p:cBhvr>
                                        <p:cTn id="48" dur="500" fill="hold"/>
                                        <p:tgtEl>
                                          <p:spTgt spid="43"/>
                                        </p:tgtEl>
                                        <p:attrNameLst>
                                          <p:attrName>ppt_x</p:attrName>
                                        </p:attrNameLst>
                                      </p:cBhvr>
                                      <p:tavLst>
                                        <p:tav tm="0">
                                          <p:val>
                                            <p:strVal val="#ppt_x"/>
                                          </p:val>
                                        </p:tav>
                                        <p:tav tm="100000">
                                          <p:val>
                                            <p:strVal val="#ppt_x"/>
                                          </p:val>
                                        </p:tav>
                                      </p:tavLst>
                                    </p:anim>
                                    <p:anim calcmode="lin" valueType="num">
                                      <p:cBhvr>
                                        <p:cTn id="49" dur="500" fill="hold"/>
                                        <p:tgtEl>
                                          <p:spTgt spid="4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000"/>
                                  </p:stCondLst>
                                  <p:childTnLst>
                                    <p:set>
                                      <p:cBhvr>
                                        <p:cTn id="51" dur="1" fill="hold">
                                          <p:stCondLst>
                                            <p:cond delay="0"/>
                                          </p:stCondLst>
                                        </p:cTn>
                                        <p:tgtEl>
                                          <p:spTgt spid="3075"/>
                                        </p:tgtEl>
                                        <p:attrNameLst>
                                          <p:attrName>style.visibility</p:attrName>
                                        </p:attrNameLst>
                                      </p:cBhvr>
                                      <p:to>
                                        <p:strVal val="visible"/>
                                      </p:to>
                                    </p:set>
                                    <p:animEffect transition="in" filter="fade">
                                      <p:cBhvr>
                                        <p:cTn id="52" dur="500"/>
                                        <p:tgtEl>
                                          <p:spTgt spid="3075"/>
                                        </p:tgtEl>
                                      </p:cBhvr>
                                    </p:animEffect>
                                    <p:anim calcmode="lin" valueType="num">
                                      <p:cBhvr>
                                        <p:cTn id="53" dur="500" fill="hold"/>
                                        <p:tgtEl>
                                          <p:spTgt spid="3075"/>
                                        </p:tgtEl>
                                        <p:attrNameLst>
                                          <p:attrName>ppt_x</p:attrName>
                                        </p:attrNameLst>
                                      </p:cBhvr>
                                      <p:tavLst>
                                        <p:tav tm="0">
                                          <p:val>
                                            <p:strVal val="#ppt_x"/>
                                          </p:val>
                                        </p:tav>
                                        <p:tav tm="100000">
                                          <p:val>
                                            <p:strVal val="#ppt_x"/>
                                          </p:val>
                                        </p:tav>
                                      </p:tavLst>
                                    </p:anim>
                                    <p:anim calcmode="lin" valueType="num">
                                      <p:cBhvr>
                                        <p:cTn id="54" dur="500" fill="hold"/>
                                        <p:tgtEl>
                                          <p:spTgt spid="3075"/>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150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anim calcmode="lin" valueType="num">
                                      <p:cBhvr>
                                        <p:cTn id="58" dur="500" fill="hold"/>
                                        <p:tgtEl>
                                          <p:spTgt spid="39"/>
                                        </p:tgtEl>
                                        <p:attrNameLst>
                                          <p:attrName>ppt_x</p:attrName>
                                        </p:attrNameLst>
                                      </p:cBhvr>
                                      <p:tavLst>
                                        <p:tav tm="0">
                                          <p:val>
                                            <p:strVal val="#ppt_x"/>
                                          </p:val>
                                        </p:tav>
                                        <p:tav tm="100000">
                                          <p:val>
                                            <p:strVal val="#ppt_x"/>
                                          </p:val>
                                        </p:tav>
                                      </p:tavLst>
                                    </p:anim>
                                    <p:anim calcmode="lin" valueType="num">
                                      <p:cBhvr>
                                        <p:cTn id="59" dur="500" fill="hold"/>
                                        <p:tgtEl>
                                          <p:spTgt spid="3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150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anim calcmode="lin" valueType="num">
                                      <p:cBhvr>
                                        <p:cTn id="63" dur="500" fill="hold"/>
                                        <p:tgtEl>
                                          <p:spTgt spid="40"/>
                                        </p:tgtEl>
                                        <p:attrNameLst>
                                          <p:attrName>ppt_x</p:attrName>
                                        </p:attrNameLst>
                                      </p:cBhvr>
                                      <p:tavLst>
                                        <p:tav tm="0">
                                          <p:val>
                                            <p:strVal val="#ppt_x"/>
                                          </p:val>
                                        </p:tav>
                                        <p:tav tm="100000">
                                          <p:val>
                                            <p:strVal val="#ppt_x"/>
                                          </p:val>
                                        </p:tav>
                                      </p:tavLst>
                                    </p:anim>
                                    <p:anim calcmode="lin" valueType="num">
                                      <p:cBhvr>
                                        <p:cTn id="64" dur="500" fill="hold"/>
                                        <p:tgtEl>
                                          <p:spTgt spid="4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150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anim calcmode="lin" valueType="num">
                                      <p:cBhvr>
                                        <p:cTn id="68" dur="500" fill="hold"/>
                                        <p:tgtEl>
                                          <p:spTgt spid="42"/>
                                        </p:tgtEl>
                                        <p:attrNameLst>
                                          <p:attrName>ppt_x</p:attrName>
                                        </p:attrNameLst>
                                      </p:cBhvr>
                                      <p:tavLst>
                                        <p:tav tm="0">
                                          <p:val>
                                            <p:strVal val="#ppt_x"/>
                                          </p:val>
                                        </p:tav>
                                        <p:tav tm="100000">
                                          <p:val>
                                            <p:strVal val="#ppt_x"/>
                                          </p:val>
                                        </p:tav>
                                      </p:tavLst>
                                    </p:anim>
                                    <p:anim calcmode="lin" valueType="num">
                                      <p:cBhvr>
                                        <p:cTn id="69" dur="500" fill="hold"/>
                                        <p:tgtEl>
                                          <p:spTgt spid="4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1500"/>
                                  </p:stCondLst>
                                  <p:childTnLst>
                                    <p:set>
                                      <p:cBhvr>
                                        <p:cTn id="71" dur="1" fill="hold">
                                          <p:stCondLst>
                                            <p:cond delay="0"/>
                                          </p:stCondLst>
                                        </p:cTn>
                                        <p:tgtEl>
                                          <p:spTgt spid="45"/>
                                        </p:tgtEl>
                                        <p:attrNameLst>
                                          <p:attrName>style.visibility</p:attrName>
                                        </p:attrNameLst>
                                      </p:cBhvr>
                                      <p:to>
                                        <p:strVal val="visible"/>
                                      </p:to>
                                    </p:set>
                                    <p:animEffect transition="in" filter="fade">
                                      <p:cBhvr>
                                        <p:cTn id="72" dur="500"/>
                                        <p:tgtEl>
                                          <p:spTgt spid="45"/>
                                        </p:tgtEl>
                                      </p:cBhvr>
                                    </p:animEffect>
                                    <p:anim calcmode="lin" valueType="num">
                                      <p:cBhvr>
                                        <p:cTn id="73" dur="500" fill="hold"/>
                                        <p:tgtEl>
                                          <p:spTgt spid="45"/>
                                        </p:tgtEl>
                                        <p:attrNameLst>
                                          <p:attrName>ppt_x</p:attrName>
                                        </p:attrNameLst>
                                      </p:cBhvr>
                                      <p:tavLst>
                                        <p:tav tm="0">
                                          <p:val>
                                            <p:strVal val="#ppt_x"/>
                                          </p:val>
                                        </p:tav>
                                        <p:tav tm="100000">
                                          <p:val>
                                            <p:strVal val="#ppt_x"/>
                                          </p:val>
                                        </p:tav>
                                      </p:tavLst>
                                    </p:anim>
                                    <p:anim calcmode="lin" valueType="num">
                                      <p:cBhvr>
                                        <p:cTn id="74" dur="500" fill="hold"/>
                                        <p:tgtEl>
                                          <p:spTgt spid="45"/>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1500"/>
                                  </p:stCondLst>
                                  <p:childTnLst>
                                    <p:set>
                                      <p:cBhvr>
                                        <p:cTn id="76" dur="1" fill="hold">
                                          <p:stCondLst>
                                            <p:cond delay="0"/>
                                          </p:stCondLst>
                                        </p:cTn>
                                        <p:tgtEl>
                                          <p:spTgt spid="3076"/>
                                        </p:tgtEl>
                                        <p:attrNameLst>
                                          <p:attrName>style.visibility</p:attrName>
                                        </p:attrNameLst>
                                      </p:cBhvr>
                                      <p:to>
                                        <p:strVal val="visible"/>
                                      </p:to>
                                    </p:set>
                                    <p:animEffect transition="in" filter="fade">
                                      <p:cBhvr>
                                        <p:cTn id="77" dur="500"/>
                                        <p:tgtEl>
                                          <p:spTgt spid="3076"/>
                                        </p:tgtEl>
                                      </p:cBhvr>
                                    </p:animEffect>
                                    <p:anim calcmode="lin" valueType="num">
                                      <p:cBhvr>
                                        <p:cTn id="78" dur="500" fill="hold"/>
                                        <p:tgtEl>
                                          <p:spTgt spid="3076"/>
                                        </p:tgtEl>
                                        <p:attrNameLst>
                                          <p:attrName>ppt_x</p:attrName>
                                        </p:attrNameLst>
                                      </p:cBhvr>
                                      <p:tavLst>
                                        <p:tav tm="0">
                                          <p:val>
                                            <p:strVal val="#ppt_x"/>
                                          </p:val>
                                        </p:tav>
                                        <p:tav tm="100000">
                                          <p:val>
                                            <p:strVal val="#ppt_x"/>
                                          </p:val>
                                        </p:tav>
                                      </p:tavLst>
                                    </p:anim>
                                    <p:anim calcmode="lin" valueType="num">
                                      <p:cBhvr>
                                        <p:cTn id="79" dur="5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39" grpId="0"/>
      <p:bldP spid="3" grpId="0"/>
      <p:bldP spid="43" grpId="0"/>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0" y="-33335"/>
            <a:ext cx="8458200" cy="814388"/>
          </a:xfrm>
        </p:spPr>
        <p:txBody>
          <a:bodyPr/>
          <a:lstStyle/>
          <a:p>
            <a:r>
              <a:rPr lang="en-US" sz="2000" dirty="0" smtClean="0"/>
              <a:t>The Internet of Things</a:t>
            </a:r>
            <a:br>
              <a:rPr lang="en-US" sz="2000" dirty="0" smtClean="0"/>
            </a:br>
            <a:r>
              <a:rPr lang="en-US" sz="2000" b="0" dirty="0" smtClean="0"/>
              <a:t>a history</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29" name="TextBox 26"/>
          <p:cNvSpPr txBox="1">
            <a:spLocks noChangeArrowheads="1"/>
          </p:cNvSpPr>
          <p:nvPr/>
        </p:nvSpPr>
        <p:spPr bwMode="auto">
          <a:xfrm>
            <a:off x="419771" y="2361867"/>
            <a:ext cx="2296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Government</a:t>
            </a:r>
          </a:p>
        </p:txBody>
      </p:sp>
      <p:sp>
        <p:nvSpPr>
          <p:cNvPr id="32" name="TextBox 33"/>
          <p:cNvSpPr txBox="1">
            <a:spLocks noChangeArrowheads="1"/>
          </p:cNvSpPr>
          <p:nvPr/>
        </p:nvSpPr>
        <p:spPr bwMode="auto">
          <a:xfrm>
            <a:off x="682863" y="799765"/>
            <a:ext cx="8273644"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4000" b="1" dirty="0" smtClean="0">
                <a:solidFill>
                  <a:srgbClr val="000000"/>
                </a:solidFill>
                <a:latin typeface="HelveticaNeueLT Std Thin" pitchFamily="34" charset="0"/>
              </a:rPr>
              <a:t>This tech wave will have lasting effects on </a:t>
            </a:r>
            <a:r>
              <a:rPr lang="en-US" sz="4000" b="1" dirty="0" smtClean="0">
                <a:solidFill>
                  <a:srgbClr val="00B050"/>
                </a:solidFill>
                <a:latin typeface="HelveticaNeueLT Std Thin" pitchFamily="34" charset="0"/>
              </a:rPr>
              <a:t>EVERY</a:t>
            </a:r>
            <a:r>
              <a:rPr lang="en-US" sz="4000" b="1" dirty="0" smtClean="0">
                <a:solidFill>
                  <a:srgbClr val="000000"/>
                </a:solidFill>
                <a:latin typeface="HelveticaNeueLT Std Thin" pitchFamily="34" charset="0"/>
              </a:rPr>
              <a:t> industry</a:t>
            </a:r>
            <a:endParaRPr lang="en-US" sz="4000" b="1" dirty="0">
              <a:solidFill>
                <a:srgbClr val="000000"/>
              </a:solidFill>
              <a:latin typeface="HelveticaNeueLT Std Thin" pitchFamily="34" charset="0"/>
            </a:endParaRPr>
          </a:p>
          <a:p>
            <a:pPr eaLnBrk="1" hangingPunct="1"/>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21" name="TextBox 26"/>
          <p:cNvSpPr txBox="1">
            <a:spLocks noChangeArrowheads="1"/>
          </p:cNvSpPr>
          <p:nvPr/>
        </p:nvSpPr>
        <p:spPr bwMode="auto">
          <a:xfrm>
            <a:off x="638238" y="3585667"/>
            <a:ext cx="1014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Medical</a:t>
            </a:r>
          </a:p>
        </p:txBody>
      </p:sp>
      <p:sp>
        <p:nvSpPr>
          <p:cNvPr id="22" name="TextBox 26"/>
          <p:cNvSpPr txBox="1">
            <a:spLocks noChangeArrowheads="1"/>
          </p:cNvSpPr>
          <p:nvPr/>
        </p:nvSpPr>
        <p:spPr bwMode="auto">
          <a:xfrm>
            <a:off x="462259" y="2973259"/>
            <a:ext cx="13666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Agriculture</a:t>
            </a:r>
          </a:p>
        </p:txBody>
      </p:sp>
      <p:sp>
        <p:nvSpPr>
          <p:cNvPr id="23" name="TextBox 26"/>
          <p:cNvSpPr txBox="1">
            <a:spLocks noChangeArrowheads="1"/>
          </p:cNvSpPr>
          <p:nvPr/>
        </p:nvSpPr>
        <p:spPr bwMode="auto">
          <a:xfrm>
            <a:off x="2643452" y="3604049"/>
            <a:ext cx="14221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Automotive</a:t>
            </a:r>
          </a:p>
        </p:txBody>
      </p:sp>
      <p:sp>
        <p:nvSpPr>
          <p:cNvPr id="24" name="TextBox 26"/>
          <p:cNvSpPr txBox="1">
            <a:spLocks noChangeArrowheads="1"/>
          </p:cNvSpPr>
          <p:nvPr/>
        </p:nvSpPr>
        <p:spPr bwMode="auto">
          <a:xfrm>
            <a:off x="2506597" y="2973259"/>
            <a:ext cx="17323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Manufacturing</a:t>
            </a:r>
          </a:p>
        </p:txBody>
      </p:sp>
      <p:sp>
        <p:nvSpPr>
          <p:cNvPr id="25" name="TextBox 26"/>
          <p:cNvSpPr txBox="1">
            <a:spLocks noChangeArrowheads="1"/>
          </p:cNvSpPr>
          <p:nvPr/>
        </p:nvSpPr>
        <p:spPr bwMode="auto">
          <a:xfrm>
            <a:off x="2506600" y="2361867"/>
            <a:ext cx="16926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Transportation</a:t>
            </a:r>
          </a:p>
        </p:txBody>
      </p:sp>
      <p:sp>
        <p:nvSpPr>
          <p:cNvPr id="26" name="TextBox 26"/>
          <p:cNvSpPr txBox="1">
            <a:spLocks noChangeArrowheads="1"/>
          </p:cNvSpPr>
          <p:nvPr/>
        </p:nvSpPr>
        <p:spPr bwMode="auto">
          <a:xfrm>
            <a:off x="5067003" y="2361867"/>
            <a:ext cx="114819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Industrial</a:t>
            </a:r>
          </a:p>
        </p:txBody>
      </p:sp>
      <p:sp>
        <p:nvSpPr>
          <p:cNvPr id="27" name="TextBox 26"/>
          <p:cNvSpPr txBox="1">
            <a:spLocks noChangeArrowheads="1"/>
          </p:cNvSpPr>
          <p:nvPr/>
        </p:nvSpPr>
        <p:spPr bwMode="auto">
          <a:xfrm>
            <a:off x="6693948" y="2973259"/>
            <a:ext cx="20655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Retail / Ecommerce</a:t>
            </a:r>
          </a:p>
        </p:txBody>
      </p:sp>
      <p:sp>
        <p:nvSpPr>
          <p:cNvPr id="28" name="TextBox 26"/>
          <p:cNvSpPr txBox="1">
            <a:spLocks noChangeArrowheads="1"/>
          </p:cNvSpPr>
          <p:nvPr/>
        </p:nvSpPr>
        <p:spPr bwMode="auto">
          <a:xfrm>
            <a:off x="5133741" y="3585667"/>
            <a:ext cx="9606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Military</a:t>
            </a:r>
          </a:p>
        </p:txBody>
      </p:sp>
      <p:sp>
        <p:nvSpPr>
          <p:cNvPr id="30" name="TextBox 26"/>
          <p:cNvSpPr txBox="1">
            <a:spLocks noChangeArrowheads="1"/>
          </p:cNvSpPr>
          <p:nvPr/>
        </p:nvSpPr>
        <p:spPr bwMode="auto">
          <a:xfrm>
            <a:off x="7155844" y="2361867"/>
            <a:ext cx="17560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Aviation</a:t>
            </a:r>
          </a:p>
        </p:txBody>
      </p:sp>
      <p:sp>
        <p:nvSpPr>
          <p:cNvPr id="31" name="TextBox 26"/>
          <p:cNvSpPr txBox="1">
            <a:spLocks noChangeArrowheads="1"/>
          </p:cNvSpPr>
          <p:nvPr/>
        </p:nvSpPr>
        <p:spPr bwMode="auto">
          <a:xfrm>
            <a:off x="6660132" y="3604049"/>
            <a:ext cx="22963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Marine / Aquaculture</a:t>
            </a:r>
          </a:p>
        </p:txBody>
      </p:sp>
      <p:sp>
        <p:nvSpPr>
          <p:cNvPr id="33" name="TextBox 26"/>
          <p:cNvSpPr txBox="1">
            <a:spLocks noChangeArrowheads="1"/>
          </p:cNvSpPr>
          <p:nvPr/>
        </p:nvSpPr>
        <p:spPr bwMode="auto">
          <a:xfrm>
            <a:off x="5166012" y="2973259"/>
            <a:ext cx="9501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Energy</a:t>
            </a:r>
          </a:p>
        </p:txBody>
      </p:sp>
      <p:sp>
        <p:nvSpPr>
          <p:cNvPr id="34" name="TextBox 26"/>
          <p:cNvSpPr txBox="1">
            <a:spLocks noChangeArrowheads="1"/>
          </p:cNvSpPr>
          <p:nvPr/>
        </p:nvSpPr>
        <p:spPr bwMode="auto">
          <a:xfrm>
            <a:off x="740230" y="4212893"/>
            <a:ext cx="69819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Food</a:t>
            </a:r>
          </a:p>
        </p:txBody>
      </p:sp>
      <p:sp>
        <p:nvSpPr>
          <p:cNvPr id="35" name="TextBox 26"/>
          <p:cNvSpPr txBox="1">
            <a:spLocks noChangeArrowheads="1"/>
          </p:cNvSpPr>
          <p:nvPr/>
        </p:nvSpPr>
        <p:spPr bwMode="auto">
          <a:xfrm>
            <a:off x="2696910" y="4212893"/>
            <a:ext cx="136583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Real Estate</a:t>
            </a:r>
          </a:p>
        </p:txBody>
      </p:sp>
      <p:sp>
        <p:nvSpPr>
          <p:cNvPr id="44" name="TextBox 26"/>
          <p:cNvSpPr txBox="1">
            <a:spLocks noChangeArrowheads="1"/>
          </p:cNvSpPr>
          <p:nvPr/>
        </p:nvSpPr>
        <p:spPr bwMode="auto">
          <a:xfrm>
            <a:off x="5133739" y="4212893"/>
            <a:ext cx="101471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Finance</a:t>
            </a:r>
          </a:p>
        </p:txBody>
      </p:sp>
      <p:sp>
        <p:nvSpPr>
          <p:cNvPr id="47" name="TextBox 26"/>
          <p:cNvSpPr txBox="1">
            <a:spLocks noChangeArrowheads="1"/>
          </p:cNvSpPr>
          <p:nvPr/>
        </p:nvSpPr>
        <p:spPr bwMode="auto">
          <a:xfrm>
            <a:off x="6969407" y="4218785"/>
            <a:ext cx="151462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A4A4A4">
                    <a:lumMod val="75000"/>
                  </a:srgbClr>
                </a:solidFill>
                <a:latin typeface="HelveticaNeueLT Std Thin" pitchFamily="34" charset="0"/>
              </a:rPr>
              <a:t>Construction</a:t>
            </a:r>
          </a:p>
        </p:txBody>
      </p:sp>
      <p:sp>
        <p:nvSpPr>
          <p:cNvPr id="36" name="Rectangle 35"/>
          <p:cNvSpPr/>
          <p:nvPr/>
        </p:nvSpPr>
        <p:spPr bwMode="auto">
          <a:xfrm>
            <a:off x="0" y="2208638"/>
            <a:ext cx="9144000" cy="2934871"/>
          </a:xfrm>
          <a:prstGeom prst="rect">
            <a:avLst/>
          </a:pr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2" name="Rectangle 1"/>
          <p:cNvSpPr/>
          <p:nvPr/>
        </p:nvSpPr>
        <p:spPr>
          <a:xfrm>
            <a:off x="419761" y="2908572"/>
            <a:ext cx="8430513" cy="1015663"/>
          </a:xfrm>
          <a:prstGeom prst="rect">
            <a:avLst/>
          </a:prstGeom>
          <a:noFill/>
        </p:spPr>
        <p:txBody>
          <a:bodyPr wrap="none" lIns="91440" tIns="45720" rIns="91440" bIns="45720">
            <a:spAutoFit/>
          </a:bodyPr>
          <a:lstStyle/>
          <a:p>
            <a:pPr algn="ctr"/>
            <a:r>
              <a:rPr lang="en-US" sz="6000" b="1" cap="none" spc="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Opportunity to Disrupt</a:t>
            </a:r>
            <a:endParaRPr lang="en-US" sz="6000" b="1" cap="none" spc="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endParaRPr>
          </a:p>
        </p:txBody>
      </p:sp>
    </p:spTree>
    <p:extLst>
      <p:ext uri="{BB962C8B-B14F-4D97-AF65-F5344CB8AC3E}">
        <p14:creationId xmlns:p14="http://schemas.microsoft.com/office/powerpoint/2010/main" val="2455632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50"/>
                                        <p:tgtEl>
                                          <p:spTgt spid="29"/>
                                        </p:tgtEl>
                                      </p:cBhvr>
                                    </p:animEffect>
                                    <p:anim calcmode="lin" valueType="num">
                                      <p:cBhvr>
                                        <p:cTn id="8" dur="250" fill="hold"/>
                                        <p:tgtEl>
                                          <p:spTgt spid="29"/>
                                        </p:tgtEl>
                                        <p:attrNameLst>
                                          <p:attrName>ppt_x</p:attrName>
                                        </p:attrNameLst>
                                      </p:cBhvr>
                                      <p:tavLst>
                                        <p:tav tm="0">
                                          <p:val>
                                            <p:strVal val="#ppt_x"/>
                                          </p:val>
                                        </p:tav>
                                        <p:tav tm="100000">
                                          <p:val>
                                            <p:strVal val="#ppt_x"/>
                                          </p:val>
                                        </p:tav>
                                      </p:tavLst>
                                    </p:anim>
                                    <p:anim calcmode="lin" valueType="num">
                                      <p:cBhvr>
                                        <p:cTn id="9" dur="25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anim calcmode="lin" valueType="num">
                                      <p:cBhvr>
                                        <p:cTn id="13" dur="250" fill="hold"/>
                                        <p:tgtEl>
                                          <p:spTgt spid="21"/>
                                        </p:tgtEl>
                                        <p:attrNameLst>
                                          <p:attrName>ppt_x</p:attrName>
                                        </p:attrNameLst>
                                      </p:cBhvr>
                                      <p:tavLst>
                                        <p:tav tm="0">
                                          <p:val>
                                            <p:strVal val="#ppt_x"/>
                                          </p:val>
                                        </p:tav>
                                        <p:tav tm="100000">
                                          <p:val>
                                            <p:strVal val="#ppt_x"/>
                                          </p:val>
                                        </p:tav>
                                      </p:tavLst>
                                    </p:anim>
                                    <p:anim calcmode="lin" valueType="num">
                                      <p:cBhvr>
                                        <p:cTn id="14" dur="250" fill="hold"/>
                                        <p:tgtEl>
                                          <p:spTgt spid="2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50"/>
                                        <p:tgtEl>
                                          <p:spTgt spid="22"/>
                                        </p:tgtEl>
                                      </p:cBhvr>
                                    </p:animEffect>
                                    <p:anim calcmode="lin" valueType="num">
                                      <p:cBhvr>
                                        <p:cTn id="18" dur="250" fill="hold"/>
                                        <p:tgtEl>
                                          <p:spTgt spid="22"/>
                                        </p:tgtEl>
                                        <p:attrNameLst>
                                          <p:attrName>ppt_x</p:attrName>
                                        </p:attrNameLst>
                                      </p:cBhvr>
                                      <p:tavLst>
                                        <p:tav tm="0">
                                          <p:val>
                                            <p:strVal val="#ppt_x"/>
                                          </p:val>
                                        </p:tav>
                                        <p:tav tm="100000">
                                          <p:val>
                                            <p:strVal val="#ppt_x"/>
                                          </p:val>
                                        </p:tav>
                                      </p:tavLst>
                                    </p:anim>
                                    <p:anim calcmode="lin" valueType="num">
                                      <p:cBhvr>
                                        <p:cTn id="19" dur="250" fill="hold"/>
                                        <p:tgtEl>
                                          <p:spTgt spid="2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50"/>
                                        <p:tgtEl>
                                          <p:spTgt spid="23"/>
                                        </p:tgtEl>
                                      </p:cBhvr>
                                    </p:animEffect>
                                    <p:anim calcmode="lin" valueType="num">
                                      <p:cBhvr>
                                        <p:cTn id="23" dur="250" fill="hold"/>
                                        <p:tgtEl>
                                          <p:spTgt spid="23"/>
                                        </p:tgtEl>
                                        <p:attrNameLst>
                                          <p:attrName>ppt_x</p:attrName>
                                        </p:attrNameLst>
                                      </p:cBhvr>
                                      <p:tavLst>
                                        <p:tav tm="0">
                                          <p:val>
                                            <p:strVal val="#ppt_x"/>
                                          </p:val>
                                        </p:tav>
                                        <p:tav tm="100000">
                                          <p:val>
                                            <p:strVal val="#ppt_x"/>
                                          </p:val>
                                        </p:tav>
                                      </p:tavLst>
                                    </p:anim>
                                    <p:anim calcmode="lin" valueType="num">
                                      <p:cBhvr>
                                        <p:cTn id="24" dur="250" fill="hold"/>
                                        <p:tgtEl>
                                          <p:spTgt spid="2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50"/>
                                        <p:tgtEl>
                                          <p:spTgt spid="24"/>
                                        </p:tgtEl>
                                      </p:cBhvr>
                                    </p:animEffect>
                                    <p:anim calcmode="lin" valueType="num">
                                      <p:cBhvr>
                                        <p:cTn id="28" dur="250" fill="hold"/>
                                        <p:tgtEl>
                                          <p:spTgt spid="24"/>
                                        </p:tgtEl>
                                        <p:attrNameLst>
                                          <p:attrName>ppt_x</p:attrName>
                                        </p:attrNameLst>
                                      </p:cBhvr>
                                      <p:tavLst>
                                        <p:tav tm="0">
                                          <p:val>
                                            <p:strVal val="#ppt_x"/>
                                          </p:val>
                                        </p:tav>
                                        <p:tav tm="100000">
                                          <p:val>
                                            <p:strVal val="#ppt_x"/>
                                          </p:val>
                                        </p:tav>
                                      </p:tavLst>
                                    </p:anim>
                                    <p:anim calcmode="lin" valueType="num">
                                      <p:cBhvr>
                                        <p:cTn id="29" dur="250" fill="hold"/>
                                        <p:tgtEl>
                                          <p:spTgt spid="2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5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250"/>
                                        <p:tgtEl>
                                          <p:spTgt spid="25"/>
                                        </p:tgtEl>
                                      </p:cBhvr>
                                    </p:animEffect>
                                    <p:anim calcmode="lin" valueType="num">
                                      <p:cBhvr>
                                        <p:cTn id="33" dur="250" fill="hold"/>
                                        <p:tgtEl>
                                          <p:spTgt spid="25"/>
                                        </p:tgtEl>
                                        <p:attrNameLst>
                                          <p:attrName>ppt_x</p:attrName>
                                        </p:attrNameLst>
                                      </p:cBhvr>
                                      <p:tavLst>
                                        <p:tav tm="0">
                                          <p:val>
                                            <p:strVal val="#ppt_x"/>
                                          </p:val>
                                        </p:tav>
                                        <p:tav tm="100000">
                                          <p:val>
                                            <p:strVal val="#ppt_x"/>
                                          </p:val>
                                        </p:tav>
                                      </p:tavLst>
                                    </p:anim>
                                    <p:anim calcmode="lin" valueType="num">
                                      <p:cBhvr>
                                        <p:cTn id="34" dur="250" fill="hold"/>
                                        <p:tgtEl>
                                          <p:spTgt spid="2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250"/>
                                        <p:tgtEl>
                                          <p:spTgt spid="26"/>
                                        </p:tgtEl>
                                      </p:cBhvr>
                                    </p:animEffect>
                                    <p:anim calcmode="lin" valueType="num">
                                      <p:cBhvr>
                                        <p:cTn id="38" dur="250" fill="hold"/>
                                        <p:tgtEl>
                                          <p:spTgt spid="26"/>
                                        </p:tgtEl>
                                        <p:attrNameLst>
                                          <p:attrName>ppt_x</p:attrName>
                                        </p:attrNameLst>
                                      </p:cBhvr>
                                      <p:tavLst>
                                        <p:tav tm="0">
                                          <p:val>
                                            <p:strVal val="#ppt_x"/>
                                          </p:val>
                                        </p:tav>
                                        <p:tav tm="100000">
                                          <p:val>
                                            <p:strVal val="#ppt_x"/>
                                          </p:val>
                                        </p:tav>
                                      </p:tavLst>
                                    </p:anim>
                                    <p:anim calcmode="lin" valueType="num">
                                      <p:cBhvr>
                                        <p:cTn id="39" dur="25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250"/>
                                        <p:tgtEl>
                                          <p:spTgt spid="27"/>
                                        </p:tgtEl>
                                      </p:cBhvr>
                                    </p:animEffect>
                                    <p:anim calcmode="lin" valueType="num">
                                      <p:cBhvr>
                                        <p:cTn id="43" dur="250" fill="hold"/>
                                        <p:tgtEl>
                                          <p:spTgt spid="27"/>
                                        </p:tgtEl>
                                        <p:attrNameLst>
                                          <p:attrName>ppt_x</p:attrName>
                                        </p:attrNameLst>
                                      </p:cBhvr>
                                      <p:tavLst>
                                        <p:tav tm="0">
                                          <p:val>
                                            <p:strVal val="#ppt_x"/>
                                          </p:val>
                                        </p:tav>
                                        <p:tav tm="100000">
                                          <p:val>
                                            <p:strVal val="#ppt_x"/>
                                          </p:val>
                                        </p:tav>
                                      </p:tavLst>
                                    </p:anim>
                                    <p:anim calcmode="lin" valueType="num">
                                      <p:cBhvr>
                                        <p:cTn id="44" dur="250" fill="hold"/>
                                        <p:tgtEl>
                                          <p:spTgt spid="2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anim calcmode="lin" valueType="num">
                                      <p:cBhvr>
                                        <p:cTn id="48" dur="250" fill="hold"/>
                                        <p:tgtEl>
                                          <p:spTgt spid="28"/>
                                        </p:tgtEl>
                                        <p:attrNameLst>
                                          <p:attrName>ppt_x</p:attrName>
                                        </p:attrNameLst>
                                      </p:cBhvr>
                                      <p:tavLst>
                                        <p:tav tm="0">
                                          <p:val>
                                            <p:strVal val="#ppt_x"/>
                                          </p:val>
                                        </p:tav>
                                        <p:tav tm="100000">
                                          <p:val>
                                            <p:strVal val="#ppt_x"/>
                                          </p:val>
                                        </p:tav>
                                      </p:tavLst>
                                    </p:anim>
                                    <p:anim calcmode="lin" valueType="num">
                                      <p:cBhvr>
                                        <p:cTn id="49" dur="250" fill="hold"/>
                                        <p:tgtEl>
                                          <p:spTgt spid="2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250"/>
                                        <p:tgtEl>
                                          <p:spTgt spid="30"/>
                                        </p:tgtEl>
                                      </p:cBhvr>
                                    </p:animEffect>
                                    <p:anim calcmode="lin" valueType="num">
                                      <p:cBhvr>
                                        <p:cTn id="53" dur="250" fill="hold"/>
                                        <p:tgtEl>
                                          <p:spTgt spid="30"/>
                                        </p:tgtEl>
                                        <p:attrNameLst>
                                          <p:attrName>ppt_x</p:attrName>
                                        </p:attrNameLst>
                                      </p:cBhvr>
                                      <p:tavLst>
                                        <p:tav tm="0">
                                          <p:val>
                                            <p:strVal val="#ppt_x"/>
                                          </p:val>
                                        </p:tav>
                                        <p:tav tm="100000">
                                          <p:val>
                                            <p:strVal val="#ppt_x"/>
                                          </p:val>
                                        </p:tav>
                                      </p:tavLst>
                                    </p:anim>
                                    <p:anim calcmode="lin" valueType="num">
                                      <p:cBhvr>
                                        <p:cTn id="54" dur="250" fill="hold"/>
                                        <p:tgtEl>
                                          <p:spTgt spid="3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500"/>
                                  </p:stCondLst>
                                  <p:childTnLst>
                                    <p:set>
                                      <p:cBhvr>
                                        <p:cTn id="56" dur="1" fill="hold">
                                          <p:stCondLst>
                                            <p:cond delay="0"/>
                                          </p:stCondLst>
                                        </p:cTn>
                                        <p:tgtEl>
                                          <p:spTgt spid="31"/>
                                        </p:tgtEl>
                                        <p:attrNameLst>
                                          <p:attrName>style.visibility</p:attrName>
                                        </p:attrNameLst>
                                      </p:cBhvr>
                                      <p:to>
                                        <p:strVal val="visible"/>
                                      </p:to>
                                    </p:set>
                                    <p:animEffect transition="in" filter="fade">
                                      <p:cBhvr>
                                        <p:cTn id="57" dur="250"/>
                                        <p:tgtEl>
                                          <p:spTgt spid="31"/>
                                        </p:tgtEl>
                                      </p:cBhvr>
                                    </p:animEffect>
                                    <p:anim calcmode="lin" valueType="num">
                                      <p:cBhvr>
                                        <p:cTn id="58" dur="250" fill="hold"/>
                                        <p:tgtEl>
                                          <p:spTgt spid="31"/>
                                        </p:tgtEl>
                                        <p:attrNameLst>
                                          <p:attrName>ppt_x</p:attrName>
                                        </p:attrNameLst>
                                      </p:cBhvr>
                                      <p:tavLst>
                                        <p:tav tm="0">
                                          <p:val>
                                            <p:strVal val="#ppt_x"/>
                                          </p:val>
                                        </p:tav>
                                        <p:tav tm="100000">
                                          <p:val>
                                            <p:strVal val="#ppt_x"/>
                                          </p:val>
                                        </p:tav>
                                      </p:tavLst>
                                    </p:anim>
                                    <p:anim calcmode="lin" valueType="num">
                                      <p:cBhvr>
                                        <p:cTn id="59" dur="250" fill="hold"/>
                                        <p:tgtEl>
                                          <p:spTgt spid="3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500"/>
                                  </p:stCondLst>
                                  <p:childTnLst>
                                    <p:set>
                                      <p:cBhvr>
                                        <p:cTn id="61" dur="1" fill="hold">
                                          <p:stCondLst>
                                            <p:cond delay="0"/>
                                          </p:stCondLst>
                                        </p:cTn>
                                        <p:tgtEl>
                                          <p:spTgt spid="33"/>
                                        </p:tgtEl>
                                        <p:attrNameLst>
                                          <p:attrName>style.visibility</p:attrName>
                                        </p:attrNameLst>
                                      </p:cBhvr>
                                      <p:to>
                                        <p:strVal val="visible"/>
                                      </p:to>
                                    </p:set>
                                    <p:animEffect transition="in" filter="fade">
                                      <p:cBhvr>
                                        <p:cTn id="62" dur="250"/>
                                        <p:tgtEl>
                                          <p:spTgt spid="33"/>
                                        </p:tgtEl>
                                      </p:cBhvr>
                                    </p:animEffect>
                                    <p:anim calcmode="lin" valueType="num">
                                      <p:cBhvr>
                                        <p:cTn id="63" dur="250" fill="hold"/>
                                        <p:tgtEl>
                                          <p:spTgt spid="33"/>
                                        </p:tgtEl>
                                        <p:attrNameLst>
                                          <p:attrName>ppt_x</p:attrName>
                                        </p:attrNameLst>
                                      </p:cBhvr>
                                      <p:tavLst>
                                        <p:tav tm="0">
                                          <p:val>
                                            <p:strVal val="#ppt_x"/>
                                          </p:val>
                                        </p:tav>
                                        <p:tav tm="100000">
                                          <p:val>
                                            <p:strVal val="#ppt_x"/>
                                          </p:val>
                                        </p:tav>
                                      </p:tavLst>
                                    </p:anim>
                                    <p:anim calcmode="lin" valueType="num">
                                      <p:cBhvr>
                                        <p:cTn id="64" dur="250" fill="hold"/>
                                        <p:tgtEl>
                                          <p:spTgt spid="3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50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250"/>
                                        <p:tgtEl>
                                          <p:spTgt spid="34"/>
                                        </p:tgtEl>
                                      </p:cBhvr>
                                    </p:animEffect>
                                    <p:anim calcmode="lin" valueType="num">
                                      <p:cBhvr>
                                        <p:cTn id="68" dur="250" fill="hold"/>
                                        <p:tgtEl>
                                          <p:spTgt spid="34"/>
                                        </p:tgtEl>
                                        <p:attrNameLst>
                                          <p:attrName>ppt_x</p:attrName>
                                        </p:attrNameLst>
                                      </p:cBhvr>
                                      <p:tavLst>
                                        <p:tav tm="0">
                                          <p:val>
                                            <p:strVal val="#ppt_x"/>
                                          </p:val>
                                        </p:tav>
                                        <p:tav tm="100000">
                                          <p:val>
                                            <p:strVal val="#ppt_x"/>
                                          </p:val>
                                        </p:tav>
                                      </p:tavLst>
                                    </p:anim>
                                    <p:anim calcmode="lin" valueType="num">
                                      <p:cBhvr>
                                        <p:cTn id="69" dur="250" fill="hold"/>
                                        <p:tgtEl>
                                          <p:spTgt spid="34"/>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50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250"/>
                                        <p:tgtEl>
                                          <p:spTgt spid="35"/>
                                        </p:tgtEl>
                                      </p:cBhvr>
                                    </p:animEffect>
                                    <p:anim calcmode="lin" valueType="num">
                                      <p:cBhvr>
                                        <p:cTn id="73" dur="250" fill="hold"/>
                                        <p:tgtEl>
                                          <p:spTgt spid="35"/>
                                        </p:tgtEl>
                                        <p:attrNameLst>
                                          <p:attrName>ppt_x</p:attrName>
                                        </p:attrNameLst>
                                      </p:cBhvr>
                                      <p:tavLst>
                                        <p:tav tm="0">
                                          <p:val>
                                            <p:strVal val="#ppt_x"/>
                                          </p:val>
                                        </p:tav>
                                        <p:tav tm="100000">
                                          <p:val>
                                            <p:strVal val="#ppt_x"/>
                                          </p:val>
                                        </p:tav>
                                      </p:tavLst>
                                    </p:anim>
                                    <p:anim calcmode="lin" valueType="num">
                                      <p:cBhvr>
                                        <p:cTn id="74" dur="25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50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250"/>
                                        <p:tgtEl>
                                          <p:spTgt spid="44"/>
                                        </p:tgtEl>
                                      </p:cBhvr>
                                    </p:animEffect>
                                    <p:anim calcmode="lin" valueType="num">
                                      <p:cBhvr>
                                        <p:cTn id="78" dur="250" fill="hold"/>
                                        <p:tgtEl>
                                          <p:spTgt spid="44"/>
                                        </p:tgtEl>
                                        <p:attrNameLst>
                                          <p:attrName>ppt_x</p:attrName>
                                        </p:attrNameLst>
                                      </p:cBhvr>
                                      <p:tavLst>
                                        <p:tav tm="0">
                                          <p:val>
                                            <p:strVal val="#ppt_x"/>
                                          </p:val>
                                        </p:tav>
                                        <p:tav tm="100000">
                                          <p:val>
                                            <p:strVal val="#ppt_x"/>
                                          </p:val>
                                        </p:tav>
                                      </p:tavLst>
                                    </p:anim>
                                    <p:anim calcmode="lin" valueType="num">
                                      <p:cBhvr>
                                        <p:cTn id="79" dur="250" fill="hold"/>
                                        <p:tgtEl>
                                          <p:spTgt spid="4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50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250"/>
                                        <p:tgtEl>
                                          <p:spTgt spid="47"/>
                                        </p:tgtEl>
                                      </p:cBhvr>
                                    </p:animEffect>
                                    <p:anim calcmode="lin" valueType="num">
                                      <p:cBhvr>
                                        <p:cTn id="83" dur="250" fill="hold"/>
                                        <p:tgtEl>
                                          <p:spTgt spid="47"/>
                                        </p:tgtEl>
                                        <p:attrNameLst>
                                          <p:attrName>ppt_x</p:attrName>
                                        </p:attrNameLst>
                                      </p:cBhvr>
                                      <p:tavLst>
                                        <p:tav tm="0">
                                          <p:val>
                                            <p:strVal val="#ppt_x"/>
                                          </p:val>
                                        </p:tav>
                                        <p:tav tm="100000">
                                          <p:val>
                                            <p:strVal val="#ppt_x"/>
                                          </p:val>
                                        </p:tav>
                                      </p:tavLst>
                                    </p:anim>
                                    <p:anim calcmode="lin" valueType="num">
                                      <p:cBhvr>
                                        <p:cTn id="84" dur="25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Effect transition="in" filter="fade">
                                      <p:cBhvr>
                                        <p:cTn id="89" dur="250"/>
                                        <p:tgtEl>
                                          <p:spTgt spid="3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2"/>
                                        </p:tgtEl>
                                        <p:attrNameLst>
                                          <p:attrName>style.visibility</p:attrName>
                                        </p:attrNameLst>
                                      </p:cBhvr>
                                      <p:to>
                                        <p:strVal val="visible"/>
                                      </p:to>
                                    </p:set>
                                    <p:anim calcmode="lin" valueType="num">
                                      <p:cBhvr>
                                        <p:cTn id="92" dur="500" fill="hold"/>
                                        <p:tgtEl>
                                          <p:spTgt spid="2"/>
                                        </p:tgtEl>
                                        <p:attrNameLst>
                                          <p:attrName>ppt_w</p:attrName>
                                        </p:attrNameLst>
                                      </p:cBhvr>
                                      <p:tavLst>
                                        <p:tav tm="0">
                                          <p:val>
                                            <p:fltVal val="0"/>
                                          </p:val>
                                        </p:tav>
                                        <p:tav tm="100000">
                                          <p:val>
                                            <p:strVal val="#ppt_w"/>
                                          </p:val>
                                        </p:tav>
                                      </p:tavLst>
                                    </p:anim>
                                    <p:anim calcmode="lin" valueType="num">
                                      <p:cBhvr>
                                        <p:cTn id="93" dur="500" fill="hold"/>
                                        <p:tgtEl>
                                          <p:spTgt spid="2"/>
                                        </p:tgtEl>
                                        <p:attrNameLst>
                                          <p:attrName>ppt_h</p:attrName>
                                        </p:attrNameLst>
                                      </p:cBhvr>
                                      <p:tavLst>
                                        <p:tav tm="0">
                                          <p:val>
                                            <p:fltVal val="0"/>
                                          </p:val>
                                        </p:tav>
                                        <p:tav tm="100000">
                                          <p:val>
                                            <p:strVal val="#ppt_h"/>
                                          </p:val>
                                        </p:tav>
                                      </p:tavLst>
                                    </p:anim>
                                    <p:animEffect transition="in" filter="fade">
                                      <p:cBhvr>
                                        <p:cTn id="9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1" grpId="0"/>
      <p:bldP spid="22" grpId="0"/>
      <p:bldP spid="23" grpId="0"/>
      <p:bldP spid="24" grpId="0"/>
      <p:bldP spid="25" grpId="0"/>
      <p:bldP spid="26" grpId="0"/>
      <p:bldP spid="27" grpId="0"/>
      <p:bldP spid="28" grpId="0"/>
      <p:bldP spid="30" grpId="0"/>
      <p:bldP spid="31" grpId="0"/>
      <p:bldP spid="33" grpId="0"/>
      <p:bldP spid="34" grpId="0"/>
      <p:bldP spid="35" grpId="0"/>
      <p:bldP spid="44" grpId="0"/>
      <p:bldP spid="47" grpId="0"/>
      <p:bldP spid="36" grpId="0" animBg="1"/>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4375813" y="381016"/>
            <a:ext cx="854334" cy="96041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Mechatronics</a:t>
            </a:r>
            <a:br>
              <a:rPr lang="en-US" sz="2000" dirty="0" smtClean="0"/>
            </a:br>
            <a:r>
              <a:rPr lang="en-US" sz="2000" b="0" dirty="0" smtClean="0"/>
              <a:t>a history</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29" name="TextBox 26"/>
          <p:cNvSpPr txBox="1">
            <a:spLocks noChangeArrowheads="1"/>
          </p:cNvSpPr>
          <p:nvPr/>
        </p:nvSpPr>
        <p:spPr bwMode="auto">
          <a:xfrm>
            <a:off x="419754" y="3036652"/>
            <a:ext cx="229638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Avionics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Airplanes require many electromechanical subsystems to enable advanced flight such as lighting, communication, and safety systems</a:t>
            </a:r>
            <a:endParaRPr lang="en-US" sz="1400" dirty="0">
              <a:solidFill>
                <a:srgbClr val="000000"/>
              </a:solidFill>
              <a:latin typeface="HelveticaNeueLT Std Thin" pitchFamily="34" charset="0"/>
            </a:endParaRPr>
          </a:p>
        </p:txBody>
      </p:sp>
      <p:sp>
        <p:nvSpPr>
          <p:cNvPr id="32" name="TextBox 33"/>
          <p:cNvSpPr txBox="1">
            <a:spLocks noChangeArrowheads="1"/>
          </p:cNvSpPr>
          <p:nvPr/>
        </p:nvSpPr>
        <p:spPr bwMode="auto">
          <a:xfrm>
            <a:off x="1917728" y="457836"/>
            <a:ext cx="589058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latin typeface="HelveticaNeueLT Std Thin" pitchFamily="34" charset="0"/>
              </a:rPr>
              <a:t>Definitions</a:t>
            </a:r>
            <a:endParaRPr lang="en-US" sz="3200" b="1" dirty="0">
              <a:solidFill>
                <a:srgbClr val="000000"/>
              </a:solidFill>
              <a:latin typeface="HelveticaNeueLT Std Thin" pitchFamily="34" charset="0"/>
            </a:endParaRPr>
          </a:p>
          <a:p>
            <a:pPr eaLnBrk="1" hangingPunct="1"/>
            <a:r>
              <a:rPr lang="en-US" sz="1600" dirty="0" smtClean="0">
                <a:solidFill>
                  <a:srgbClr val="000000"/>
                </a:solidFill>
                <a:latin typeface="HelveticaNeueLT Std Thin" pitchFamily="34" charset="0"/>
              </a:rPr>
              <a:t>Clarity on where the fields of mechanical and electrical technical knowledge intersect</a:t>
            </a: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79862" y="2952013"/>
            <a:ext cx="374984" cy="186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2528645" y="2946393"/>
            <a:ext cx="374984" cy="187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26"/>
          <p:cNvSpPr txBox="1">
            <a:spLocks noChangeArrowheads="1"/>
          </p:cNvSpPr>
          <p:nvPr/>
        </p:nvSpPr>
        <p:spPr bwMode="auto">
          <a:xfrm>
            <a:off x="3524570" y="3067025"/>
            <a:ext cx="229638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Mechatronics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Mobile robots that operate on land, sea, air can perform tasks too dangerous or difficult for humans or can scale beyond human capacity</a:t>
            </a:r>
            <a:endParaRPr lang="en-US" sz="1400" dirty="0">
              <a:solidFill>
                <a:srgbClr val="000000"/>
              </a:solidFill>
              <a:latin typeface="HelveticaNeueLT Std Thin" pitchFamily="34" charset="0"/>
            </a:endParaRPr>
          </a:p>
        </p:txBody>
      </p:sp>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184678" y="2982386"/>
            <a:ext cx="374984" cy="18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5633461" y="2976765"/>
            <a:ext cx="374984" cy="182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26"/>
          <p:cNvSpPr txBox="1">
            <a:spLocks noChangeArrowheads="1"/>
          </p:cNvSpPr>
          <p:nvPr/>
        </p:nvSpPr>
        <p:spPr bwMode="auto">
          <a:xfrm>
            <a:off x="6660125" y="3070194"/>
            <a:ext cx="229638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Electromechanical </a:t>
            </a:r>
          </a:p>
          <a:p>
            <a:pPr eaLnBrk="1" hangingPunct="1"/>
            <a:r>
              <a:rPr lang="en-US" sz="1600" b="1" dirty="0" smtClean="0">
                <a:solidFill>
                  <a:srgbClr val="000000"/>
                </a:solidFill>
                <a:latin typeface="HelveticaNeueLT Std Thin" pitchFamily="34" charset="0"/>
              </a:rPr>
              <a:t>Machines &amp; Systems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Application specific machines that perform repetitive mechanical tasks and are human interface driven</a:t>
            </a:r>
            <a:endParaRPr lang="en-US" sz="1400" dirty="0">
              <a:solidFill>
                <a:srgbClr val="000000"/>
              </a:solidFill>
              <a:latin typeface="HelveticaNeueLT Std Thin" pitchFamily="34" charset="0"/>
            </a:endParaRPr>
          </a:p>
        </p:txBody>
      </p:sp>
      <p:pic>
        <p:nvPicPr>
          <p:cNvPr id="4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6320233" y="2985556"/>
            <a:ext cx="374984" cy="18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769016" y="2979935"/>
            <a:ext cx="374984" cy="182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815856" y="2667320"/>
            <a:ext cx="1477178" cy="369332"/>
          </a:xfrm>
          <a:prstGeom prst="rect">
            <a:avLst/>
          </a:prstGeom>
          <a:noFill/>
        </p:spPr>
        <p:txBody>
          <a:bodyPr wrap="square" rtlCol="0">
            <a:spAutoFit/>
          </a:bodyPr>
          <a:lstStyle/>
          <a:p>
            <a:r>
              <a:rPr lang="en-US" dirty="0" smtClean="0"/>
              <a:t>Aeronautics</a:t>
            </a:r>
            <a:endParaRPr lang="en-US" dirty="0"/>
          </a:p>
        </p:txBody>
      </p:sp>
      <p:sp>
        <p:nvSpPr>
          <p:cNvPr id="43" name="TextBox 42"/>
          <p:cNvSpPr txBox="1"/>
          <p:nvPr/>
        </p:nvSpPr>
        <p:spPr>
          <a:xfrm>
            <a:off x="4010237" y="2642263"/>
            <a:ext cx="1153018" cy="369332"/>
          </a:xfrm>
          <a:prstGeom prst="rect">
            <a:avLst/>
          </a:prstGeom>
          <a:noFill/>
        </p:spPr>
        <p:txBody>
          <a:bodyPr wrap="square" rtlCol="0">
            <a:spAutoFit/>
          </a:bodyPr>
          <a:lstStyle/>
          <a:p>
            <a:r>
              <a:rPr lang="en-US" dirty="0" smtClean="0"/>
              <a:t>Robotics</a:t>
            </a:r>
            <a:endParaRPr lang="en-US" dirty="0"/>
          </a:p>
        </p:txBody>
      </p:sp>
      <p:sp>
        <p:nvSpPr>
          <p:cNvPr id="21" name="TextBox 20"/>
          <p:cNvSpPr txBox="1"/>
          <p:nvPr/>
        </p:nvSpPr>
        <p:spPr>
          <a:xfrm>
            <a:off x="7005711" y="2667320"/>
            <a:ext cx="1378824" cy="369332"/>
          </a:xfrm>
          <a:prstGeom prst="rect">
            <a:avLst/>
          </a:prstGeom>
          <a:noFill/>
        </p:spPr>
        <p:txBody>
          <a:bodyPr wrap="square" rtlCol="0">
            <a:spAutoFit/>
          </a:bodyPr>
          <a:lstStyle/>
          <a:p>
            <a:r>
              <a:rPr lang="en-US" dirty="0" smtClean="0"/>
              <a:t>Automation</a:t>
            </a:r>
            <a:endParaRPr lang="en-US" dirty="0"/>
          </a:p>
        </p:txBody>
      </p:sp>
      <p:pic>
        <p:nvPicPr>
          <p:cNvPr id="2050" name="Picture 2" descr="C:\Program Files (x86)\Microsoft Office\MEDIA\CAGCAT10\j0233070.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49" y="1765233"/>
            <a:ext cx="1583391" cy="79371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Program Files (x86)\Microsoft Office\MEDIA\CAGCAT10\j0285360.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5354" y="1557085"/>
            <a:ext cx="920482" cy="113450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4"/>
          <p:cNvGrpSpPr>
            <a:grpSpLocks/>
          </p:cNvGrpSpPr>
          <p:nvPr/>
        </p:nvGrpSpPr>
        <p:grpSpPr bwMode="auto">
          <a:xfrm>
            <a:off x="3734579" y="1632409"/>
            <a:ext cx="1282468" cy="807862"/>
            <a:chOff x="1632" y="1248"/>
            <a:chExt cx="2682" cy="2286"/>
          </a:xfrm>
        </p:grpSpPr>
        <p:sp>
          <p:nvSpPr>
            <p:cNvPr id="4" name="Gear"/>
            <p:cNvSpPr>
              <a:spLocks noEditPoints="1" noChangeArrowheads="1"/>
            </p:cNvSpPr>
            <p:nvPr/>
          </p:nvSpPr>
          <p:spPr bwMode="auto">
            <a:xfrm>
              <a:off x="3119" y="1248"/>
              <a:ext cx="1195" cy="1048"/>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en-US"/>
            </a:p>
          </p:txBody>
        </p:sp>
        <p:sp>
          <p:nvSpPr>
            <p:cNvPr id="5" name="AutoShape 6"/>
            <p:cNvSpPr>
              <a:spLocks noEditPoints="1" noChangeArrowheads="1"/>
            </p:cNvSpPr>
            <p:nvPr/>
          </p:nvSpPr>
          <p:spPr bwMode="auto">
            <a:xfrm>
              <a:off x="1632" y="1680"/>
              <a:ext cx="1429" cy="1253"/>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en-US"/>
            </a:p>
          </p:txBody>
        </p:sp>
        <p:sp>
          <p:nvSpPr>
            <p:cNvPr id="7" name="AutoShape 7"/>
            <p:cNvSpPr>
              <a:spLocks noEditPoints="1" noChangeArrowheads="1"/>
            </p:cNvSpPr>
            <p:nvPr/>
          </p:nvSpPr>
          <p:spPr bwMode="auto">
            <a:xfrm>
              <a:off x="2559" y="2142"/>
              <a:ext cx="1588" cy="1392"/>
            </a:xfrm>
            <a:custGeom>
              <a:avLst/>
              <a:gdLst>
                <a:gd name="T0" fmla="*/ 10800 w 21600"/>
                <a:gd name="T1" fmla="*/ 0 h 21600"/>
                <a:gd name="T2" fmla="*/ 21600 w 21600"/>
                <a:gd name="T3" fmla="*/ 10800 h 21600"/>
                <a:gd name="T4" fmla="*/ 10800 w 21600"/>
                <a:gd name="T5" fmla="*/ 21600 h 21600"/>
                <a:gd name="T6" fmla="*/ 0 w 21600"/>
                <a:gd name="T7" fmla="*/ 10800 h 21600"/>
                <a:gd name="T8" fmla="*/ 4374 w 21600"/>
                <a:gd name="T9" fmla="*/ 3964 h 21600"/>
                <a:gd name="T10" fmla="*/ 17841 w 21600"/>
                <a:gd name="T11" fmla="*/ 17635 h 21600"/>
              </a:gdLst>
              <a:ahLst/>
              <a:cxnLst>
                <a:cxn ang="0">
                  <a:pos x="T0" y="T1"/>
                </a:cxn>
                <a:cxn ang="0">
                  <a:pos x="T2" y="T3"/>
                </a:cxn>
                <a:cxn ang="0">
                  <a:pos x="T4" y="T5"/>
                </a:cxn>
                <a:cxn ang="0">
                  <a:pos x="T6" y="T7"/>
                </a:cxn>
              </a:cxnLst>
              <a:rect l="T8" t="T9" r="T10" b="T11"/>
              <a:pathLst>
                <a:path w="21600" h="21600">
                  <a:moveTo>
                    <a:pt x="9689" y="1725"/>
                  </a:moveTo>
                  <a:lnTo>
                    <a:pt x="10304" y="85"/>
                  </a:lnTo>
                  <a:lnTo>
                    <a:pt x="11637" y="85"/>
                  </a:lnTo>
                  <a:lnTo>
                    <a:pt x="12303" y="1777"/>
                  </a:lnTo>
                  <a:lnTo>
                    <a:pt x="13072" y="1931"/>
                  </a:lnTo>
                  <a:lnTo>
                    <a:pt x="14303" y="598"/>
                  </a:lnTo>
                  <a:lnTo>
                    <a:pt x="15533" y="1110"/>
                  </a:lnTo>
                  <a:lnTo>
                    <a:pt x="15584" y="2905"/>
                  </a:lnTo>
                  <a:lnTo>
                    <a:pt x="16405" y="3520"/>
                  </a:lnTo>
                  <a:lnTo>
                    <a:pt x="17891" y="2751"/>
                  </a:lnTo>
                  <a:lnTo>
                    <a:pt x="18917" y="3674"/>
                  </a:lnTo>
                  <a:lnTo>
                    <a:pt x="18199" y="5314"/>
                  </a:lnTo>
                  <a:lnTo>
                    <a:pt x="18763" y="6083"/>
                  </a:lnTo>
                  <a:lnTo>
                    <a:pt x="20403" y="6032"/>
                  </a:lnTo>
                  <a:lnTo>
                    <a:pt x="20865" y="7211"/>
                  </a:lnTo>
                  <a:lnTo>
                    <a:pt x="19737" y="8185"/>
                  </a:lnTo>
                  <a:lnTo>
                    <a:pt x="20096" y="9723"/>
                  </a:lnTo>
                  <a:lnTo>
                    <a:pt x="21634" y="10287"/>
                  </a:lnTo>
                  <a:lnTo>
                    <a:pt x="21582" y="11620"/>
                  </a:lnTo>
                  <a:lnTo>
                    <a:pt x="20147" y="12184"/>
                  </a:lnTo>
                  <a:lnTo>
                    <a:pt x="19942" y="13158"/>
                  </a:lnTo>
                  <a:lnTo>
                    <a:pt x="21070" y="14234"/>
                  </a:lnTo>
                  <a:lnTo>
                    <a:pt x="20608" y="15362"/>
                  </a:lnTo>
                  <a:lnTo>
                    <a:pt x="19019" y="15465"/>
                  </a:lnTo>
                  <a:lnTo>
                    <a:pt x="18404" y="16439"/>
                  </a:lnTo>
                  <a:lnTo>
                    <a:pt x="19122" y="17925"/>
                  </a:lnTo>
                  <a:lnTo>
                    <a:pt x="18096" y="18797"/>
                  </a:lnTo>
                  <a:lnTo>
                    <a:pt x="16763" y="18284"/>
                  </a:lnTo>
                  <a:lnTo>
                    <a:pt x="15431" y="19002"/>
                  </a:lnTo>
                  <a:lnTo>
                    <a:pt x="15277" y="20848"/>
                  </a:lnTo>
                  <a:lnTo>
                    <a:pt x="14149" y="21155"/>
                  </a:lnTo>
                  <a:lnTo>
                    <a:pt x="13021" y="19925"/>
                  </a:lnTo>
                  <a:lnTo>
                    <a:pt x="12252" y="20181"/>
                  </a:lnTo>
                  <a:lnTo>
                    <a:pt x="11739" y="21668"/>
                  </a:lnTo>
                  <a:lnTo>
                    <a:pt x="10201" y="21668"/>
                  </a:lnTo>
                  <a:lnTo>
                    <a:pt x="9740" y="20130"/>
                  </a:lnTo>
                  <a:lnTo>
                    <a:pt x="8253" y="19771"/>
                  </a:lnTo>
                  <a:lnTo>
                    <a:pt x="7125" y="21001"/>
                  </a:lnTo>
                  <a:lnTo>
                    <a:pt x="5895" y="20489"/>
                  </a:lnTo>
                  <a:lnTo>
                    <a:pt x="5946" y="18592"/>
                  </a:lnTo>
                  <a:lnTo>
                    <a:pt x="5177" y="18131"/>
                  </a:lnTo>
                  <a:lnTo>
                    <a:pt x="3383" y="18848"/>
                  </a:lnTo>
                  <a:lnTo>
                    <a:pt x="2614" y="17874"/>
                  </a:lnTo>
                  <a:lnTo>
                    <a:pt x="3383" y="16182"/>
                  </a:lnTo>
                  <a:lnTo>
                    <a:pt x="2922" y="15465"/>
                  </a:lnTo>
                  <a:lnTo>
                    <a:pt x="922" y="15516"/>
                  </a:lnTo>
                  <a:lnTo>
                    <a:pt x="512" y="14234"/>
                  </a:lnTo>
                  <a:lnTo>
                    <a:pt x="1948" y="12901"/>
                  </a:lnTo>
                  <a:lnTo>
                    <a:pt x="1896" y="12184"/>
                  </a:lnTo>
                  <a:lnTo>
                    <a:pt x="0" y="11415"/>
                  </a:lnTo>
                  <a:lnTo>
                    <a:pt x="51" y="10031"/>
                  </a:lnTo>
                  <a:lnTo>
                    <a:pt x="1948" y="9313"/>
                  </a:lnTo>
                  <a:lnTo>
                    <a:pt x="2101" y="8595"/>
                  </a:lnTo>
                  <a:lnTo>
                    <a:pt x="615" y="7160"/>
                  </a:lnTo>
                  <a:lnTo>
                    <a:pt x="1127" y="5878"/>
                  </a:lnTo>
                  <a:lnTo>
                    <a:pt x="3178" y="5981"/>
                  </a:lnTo>
                  <a:lnTo>
                    <a:pt x="3588" y="5417"/>
                  </a:lnTo>
                  <a:lnTo>
                    <a:pt x="2819" y="3520"/>
                  </a:lnTo>
                  <a:lnTo>
                    <a:pt x="3742" y="2597"/>
                  </a:lnTo>
                  <a:lnTo>
                    <a:pt x="5536" y="3417"/>
                  </a:lnTo>
                  <a:lnTo>
                    <a:pt x="6049" y="3058"/>
                  </a:lnTo>
                  <a:lnTo>
                    <a:pt x="6100" y="1264"/>
                  </a:lnTo>
                  <a:lnTo>
                    <a:pt x="7228" y="700"/>
                  </a:lnTo>
                  <a:lnTo>
                    <a:pt x="8510" y="2033"/>
                  </a:lnTo>
                  <a:lnTo>
                    <a:pt x="9689" y="1725"/>
                  </a:lnTo>
                  <a:close/>
                  <a:moveTo>
                    <a:pt x="10817" y="14422"/>
                  </a:moveTo>
                  <a:lnTo>
                    <a:pt x="11175" y="14388"/>
                  </a:lnTo>
                  <a:lnTo>
                    <a:pt x="11534" y="14354"/>
                  </a:lnTo>
                  <a:lnTo>
                    <a:pt x="11893" y="14268"/>
                  </a:lnTo>
                  <a:lnTo>
                    <a:pt x="12218" y="14166"/>
                  </a:lnTo>
                  <a:lnTo>
                    <a:pt x="12508" y="13995"/>
                  </a:lnTo>
                  <a:lnTo>
                    <a:pt x="12816" y="13807"/>
                  </a:lnTo>
                  <a:lnTo>
                    <a:pt x="13106" y="13602"/>
                  </a:lnTo>
                  <a:lnTo>
                    <a:pt x="13329" y="13380"/>
                  </a:lnTo>
                  <a:lnTo>
                    <a:pt x="13568" y="13106"/>
                  </a:lnTo>
                  <a:lnTo>
                    <a:pt x="13790" y="12850"/>
                  </a:lnTo>
                  <a:lnTo>
                    <a:pt x="13961" y="12560"/>
                  </a:lnTo>
                  <a:lnTo>
                    <a:pt x="14115" y="12269"/>
                  </a:lnTo>
                  <a:lnTo>
                    <a:pt x="14217" y="11927"/>
                  </a:lnTo>
                  <a:lnTo>
                    <a:pt x="14320" y="11568"/>
                  </a:lnTo>
                  <a:lnTo>
                    <a:pt x="14388" y="11210"/>
                  </a:lnTo>
                  <a:lnTo>
                    <a:pt x="14388" y="10851"/>
                  </a:lnTo>
                  <a:lnTo>
                    <a:pt x="14388" y="10492"/>
                  </a:lnTo>
                  <a:lnTo>
                    <a:pt x="14320" y="10133"/>
                  </a:lnTo>
                  <a:lnTo>
                    <a:pt x="14217" y="9808"/>
                  </a:lnTo>
                  <a:lnTo>
                    <a:pt x="14115" y="9467"/>
                  </a:lnTo>
                  <a:lnTo>
                    <a:pt x="13961" y="9142"/>
                  </a:lnTo>
                  <a:lnTo>
                    <a:pt x="13790" y="8851"/>
                  </a:lnTo>
                  <a:lnTo>
                    <a:pt x="13568" y="8595"/>
                  </a:lnTo>
                  <a:lnTo>
                    <a:pt x="13329" y="8322"/>
                  </a:lnTo>
                  <a:lnTo>
                    <a:pt x="13106" y="8100"/>
                  </a:lnTo>
                  <a:lnTo>
                    <a:pt x="12816" y="7894"/>
                  </a:lnTo>
                  <a:lnTo>
                    <a:pt x="12508" y="7741"/>
                  </a:lnTo>
                  <a:lnTo>
                    <a:pt x="12218" y="7570"/>
                  </a:lnTo>
                  <a:lnTo>
                    <a:pt x="11893" y="7433"/>
                  </a:lnTo>
                  <a:lnTo>
                    <a:pt x="11534" y="7382"/>
                  </a:lnTo>
                  <a:lnTo>
                    <a:pt x="11175" y="7313"/>
                  </a:lnTo>
                  <a:lnTo>
                    <a:pt x="10817" y="7313"/>
                  </a:lnTo>
                  <a:lnTo>
                    <a:pt x="10441" y="7313"/>
                  </a:lnTo>
                  <a:lnTo>
                    <a:pt x="10082" y="7382"/>
                  </a:lnTo>
                  <a:lnTo>
                    <a:pt x="9757" y="7433"/>
                  </a:lnTo>
                  <a:lnTo>
                    <a:pt x="9432" y="7570"/>
                  </a:lnTo>
                  <a:lnTo>
                    <a:pt x="9142" y="7741"/>
                  </a:lnTo>
                  <a:lnTo>
                    <a:pt x="8834" y="7894"/>
                  </a:lnTo>
                  <a:lnTo>
                    <a:pt x="8544" y="8100"/>
                  </a:lnTo>
                  <a:lnTo>
                    <a:pt x="8287" y="8322"/>
                  </a:lnTo>
                  <a:lnTo>
                    <a:pt x="8048" y="8595"/>
                  </a:lnTo>
                  <a:lnTo>
                    <a:pt x="7860" y="8851"/>
                  </a:lnTo>
                  <a:lnTo>
                    <a:pt x="7689" y="9142"/>
                  </a:lnTo>
                  <a:lnTo>
                    <a:pt x="7536" y="9467"/>
                  </a:lnTo>
                  <a:lnTo>
                    <a:pt x="7399" y="9808"/>
                  </a:lnTo>
                  <a:lnTo>
                    <a:pt x="7331" y="10133"/>
                  </a:lnTo>
                  <a:lnTo>
                    <a:pt x="7262" y="10492"/>
                  </a:lnTo>
                  <a:lnTo>
                    <a:pt x="7262" y="10851"/>
                  </a:lnTo>
                  <a:lnTo>
                    <a:pt x="7262" y="11210"/>
                  </a:lnTo>
                  <a:lnTo>
                    <a:pt x="7331" y="11568"/>
                  </a:lnTo>
                  <a:lnTo>
                    <a:pt x="7399" y="11927"/>
                  </a:lnTo>
                  <a:lnTo>
                    <a:pt x="7536" y="12269"/>
                  </a:lnTo>
                  <a:lnTo>
                    <a:pt x="7689" y="12560"/>
                  </a:lnTo>
                  <a:lnTo>
                    <a:pt x="7860" y="12850"/>
                  </a:lnTo>
                  <a:lnTo>
                    <a:pt x="8048" y="13106"/>
                  </a:lnTo>
                  <a:lnTo>
                    <a:pt x="8287" y="13380"/>
                  </a:lnTo>
                  <a:lnTo>
                    <a:pt x="8544" y="13602"/>
                  </a:lnTo>
                  <a:lnTo>
                    <a:pt x="8834" y="13807"/>
                  </a:lnTo>
                  <a:lnTo>
                    <a:pt x="9142" y="13995"/>
                  </a:lnTo>
                  <a:lnTo>
                    <a:pt x="9432" y="14166"/>
                  </a:lnTo>
                  <a:lnTo>
                    <a:pt x="9757" y="14268"/>
                  </a:lnTo>
                  <a:lnTo>
                    <a:pt x="10082" y="14354"/>
                  </a:lnTo>
                  <a:lnTo>
                    <a:pt x="10441" y="14388"/>
                  </a:lnTo>
                  <a:lnTo>
                    <a:pt x="10817" y="14422"/>
                  </a:lnTo>
                  <a:close/>
                </a:path>
              </a:pathLst>
            </a:custGeom>
            <a:solidFill>
              <a:srgbClr val="C0C0C0"/>
            </a:solidFill>
            <a:ln w="9525">
              <a:miter lim="800000"/>
              <a:headEnd/>
              <a:tailEnd/>
            </a:ln>
            <a:effectLst/>
            <a:scene3d>
              <a:camera prst="legacyPerspectiveFront">
                <a:rot lat="20099999" lon="1500000" rev="0"/>
              </a:camera>
              <a:lightRig rig="legacyFlat4" dir="b"/>
            </a:scene3d>
            <a:sp3d extrusionH="430200" prstMaterial="legacyMatte">
              <a:bevelT w="13500" h="13500" prst="angle"/>
              <a:bevelB w="13500" h="13500" prst="angle"/>
              <a:extrusionClr>
                <a:srgbClr val="C0C0C0"/>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flatTx/>
            </a:bodyPr>
            <a:lstStyle/>
            <a:p>
              <a:endParaRPr lang="en-US"/>
            </a:p>
          </p:txBody>
        </p:sp>
      </p:grpSp>
    </p:spTree>
    <p:extLst>
      <p:ext uri="{BB962C8B-B14F-4D97-AF65-F5344CB8AC3E}">
        <p14:creationId xmlns:p14="http://schemas.microsoft.com/office/powerpoint/2010/main" val="5636485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anim calcmode="lin" valueType="num">
                                      <p:cBhvr>
                                        <p:cTn id="13" dur="500" fill="hold"/>
                                        <p:tgtEl>
                                          <p:spTgt spid="41"/>
                                        </p:tgtEl>
                                        <p:attrNameLst>
                                          <p:attrName>ppt_x</p:attrName>
                                        </p:attrNameLst>
                                      </p:cBhvr>
                                      <p:tavLst>
                                        <p:tav tm="0">
                                          <p:val>
                                            <p:strVal val="#ppt_x"/>
                                          </p:val>
                                        </p:tav>
                                        <p:tav tm="100000">
                                          <p:val>
                                            <p:strVal val="#ppt_x"/>
                                          </p:val>
                                        </p:tav>
                                      </p:tavLst>
                                    </p:anim>
                                    <p:anim calcmode="lin" valueType="num">
                                      <p:cBhvr>
                                        <p:cTn id="14" dur="5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anim calcmode="lin" valueType="num">
                                      <p:cBhvr>
                                        <p:cTn id="18" dur="500" fill="hold"/>
                                        <p:tgtEl>
                                          <p:spTgt spid="73"/>
                                        </p:tgtEl>
                                        <p:attrNameLst>
                                          <p:attrName>ppt_x</p:attrName>
                                        </p:attrNameLst>
                                      </p:cBhvr>
                                      <p:tavLst>
                                        <p:tav tm="0">
                                          <p:val>
                                            <p:strVal val="#ppt_x"/>
                                          </p:val>
                                        </p:tav>
                                        <p:tav tm="100000">
                                          <p:val>
                                            <p:strVal val="#ppt_x"/>
                                          </p:val>
                                        </p:tav>
                                      </p:tavLst>
                                    </p:anim>
                                    <p:anim calcmode="lin" valueType="num">
                                      <p:cBhvr>
                                        <p:cTn id="19" dur="500" fill="hold"/>
                                        <p:tgtEl>
                                          <p:spTgt spid="7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anim calcmode="lin" valueType="num">
                                      <p:cBhvr>
                                        <p:cTn id="28" dur="500" fill="hold"/>
                                        <p:tgtEl>
                                          <p:spTgt spid="36"/>
                                        </p:tgtEl>
                                        <p:attrNameLst>
                                          <p:attrName>ppt_x</p:attrName>
                                        </p:attrNameLst>
                                      </p:cBhvr>
                                      <p:tavLst>
                                        <p:tav tm="0">
                                          <p:val>
                                            <p:strVal val="#ppt_x"/>
                                          </p:val>
                                        </p:tav>
                                        <p:tav tm="100000">
                                          <p:val>
                                            <p:strVal val="#ppt_x"/>
                                          </p:val>
                                        </p:tav>
                                      </p:tavLst>
                                    </p:anim>
                                    <p:anim calcmode="lin" valueType="num">
                                      <p:cBhvr>
                                        <p:cTn id="29" dur="5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00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anim calcmode="lin" valueType="num">
                                      <p:cBhvr>
                                        <p:cTn id="33" dur="500" fill="hold"/>
                                        <p:tgtEl>
                                          <p:spTgt spid="37"/>
                                        </p:tgtEl>
                                        <p:attrNameLst>
                                          <p:attrName>ppt_x</p:attrName>
                                        </p:attrNameLst>
                                      </p:cBhvr>
                                      <p:tavLst>
                                        <p:tav tm="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00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anim calcmode="lin" valueType="num">
                                      <p:cBhvr>
                                        <p:cTn id="38" dur="500" fill="hold"/>
                                        <p:tgtEl>
                                          <p:spTgt spid="38"/>
                                        </p:tgtEl>
                                        <p:attrNameLst>
                                          <p:attrName>ppt_x</p:attrName>
                                        </p:attrNameLst>
                                      </p:cBhvr>
                                      <p:tavLst>
                                        <p:tav tm="0">
                                          <p:val>
                                            <p:strVal val="#ppt_x"/>
                                          </p:val>
                                        </p:tav>
                                        <p:tav tm="100000">
                                          <p:val>
                                            <p:strVal val="#ppt_x"/>
                                          </p:val>
                                        </p:tav>
                                      </p:tavLst>
                                    </p:anim>
                                    <p:anim calcmode="lin" valueType="num">
                                      <p:cBhvr>
                                        <p:cTn id="39" dur="500" fill="hold"/>
                                        <p:tgtEl>
                                          <p:spTgt spid="3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00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500"/>
                                        <p:tgtEl>
                                          <p:spTgt spid="43"/>
                                        </p:tgtEl>
                                      </p:cBhvr>
                                    </p:animEffect>
                                    <p:anim calcmode="lin" valueType="num">
                                      <p:cBhvr>
                                        <p:cTn id="43" dur="500" fill="hold"/>
                                        <p:tgtEl>
                                          <p:spTgt spid="43"/>
                                        </p:tgtEl>
                                        <p:attrNameLst>
                                          <p:attrName>ppt_x</p:attrName>
                                        </p:attrNameLst>
                                      </p:cBhvr>
                                      <p:tavLst>
                                        <p:tav tm="0">
                                          <p:val>
                                            <p:strVal val="#ppt_x"/>
                                          </p:val>
                                        </p:tav>
                                        <p:tav tm="100000">
                                          <p:val>
                                            <p:strVal val="#ppt_x"/>
                                          </p:val>
                                        </p:tav>
                                      </p:tavLst>
                                    </p:anim>
                                    <p:anim calcmode="lin" valueType="num">
                                      <p:cBhvr>
                                        <p:cTn id="44" dur="5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150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anim calcmode="lin" valueType="num">
                                      <p:cBhvr>
                                        <p:cTn id="48" dur="500" fill="hold"/>
                                        <p:tgtEl>
                                          <p:spTgt spid="39"/>
                                        </p:tgtEl>
                                        <p:attrNameLst>
                                          <p:attrName>ppt_x</p:attrName>
                                        </p:attrNameLst>
                                      </p:cBhvr>
                                      <p:tavLst>
                                        <p:tav tm="0">
                                          <p:val>
                                            <p:strVal val="#ppt_x"/>
                                          </p:val>
                                        </p:tav>
                                        <p:tav tm="100000">
                                          <p:val>
                                            <p:strVal val="#ppt_x"/>
                                          </p:val>
                                        </p:tav>
                                      </p:tavLst>
                                    </p:anim>
                                    <p:anim calcmode="lin" valueType="num">
                                      <p:cBhvr>
                                        <p:cTn id="49" dur="500" fill="hold"/>
                                        <p:tgtEl>
                                          <p:spTgt spid="39"/>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150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anim calcmode="lin" valueType="num">
                                      <p:cBhvr>
                                        <p:cTn id="53" dur="500" fill="hold"/>
                                        <p:tgtEl>
                                          <p:spTgt spid="40"/>
                                        </p:tgtEl>
                                        <p:attrNameLst>
                                          <p:attrName>ppt_x</p:attrName>
                                        </p:attrNameLst>
                                      </p:cBhvr>
                                      <p:tavLst>
                                        <p:tav tm="0">
                                          <p:val>
                                            <p:strVal val="#ppt_x"/>
                                          </p:val>
                                        </p:tav>
                                        <p:tav tm="100000">
                                          <p:val>
                                            <p:strVal val="#ppt_x"/>
                                          </p:val>
                                        </p:tav>
                                      </p:tavLst>
                                    </p:anim>
                                    <p:anim calcmode="lin" valueType="num">
                                      <p:cBhvr>
                                        <p:cTn id="54" dur="5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150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500"/>
                                        <p:tgtEl>
                                          <p:spTgt spid="42"/>
                                        </p:tgtEl>
                                      </p:cBhvr>
                                    </p:animEffect>
                                    <p:anim calcmode="lin" valueType="num">
                                      <p:cBhvr>
                                        <p:cTn id="58" dur="500" fill="hold"/>
                                        <p:tgtEl>
                                          <p:spTgt spid="42"/>
                                        </p:tgtEl>
                                        <p:attrNameLst>
                                          <p:attrName>ppt_x</p:attrName>
                                        </p:attrNameLst>
                                      </p:cBhvr>
                                      <p:tavLst>
                                        <p:tav tm="0">
                                          <p:val>
                                            <p:strVal val="#ppt_x"/>
                                          </p:val>
                                        </p:tav>
                                        <p:tav tm="100000">
                                          <p:val>
                                            <p:strVal val="#ppt_x"/>
                                          </p:val>
                                        </p:tav>
                                      </p:tavLst>
                                    </p:anim>
                                    <p:anim calcmode="lin" valueType="num">
                                      <p:cBhvr>
                                        <p:cTn id="59" dur="500" fill="hold"/>
                                        <p:tgtEl>
                                          <p:spTgt spid="4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100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anim calcmode="lin" valueType="num">
                                      <p:cBhvr>
                                        <p:cTn id="63" dur="500" fill="hold"/>
                                        <p:tgtEl>
                                          <p:spTgt spid="21"/>
                                        </p:tgtEl>
                                        <p:attrNameLst>
                                          <p:attrName>ppt_x</p:attrName>
                                        </p:attrNameLst>
                                      </p:cBhvr>
                                      <p:tavLst>
                                        <p:tav tm="0">
                                          <p:val>
                                            <p:strVal val="#ppt_x"/>
                                          </p:val>
                                        </p:tav>
                                        <p:tav tm="100000">
                                          <p:val>
                                            <p:strVal val="#ppt_x"/>
                                          </p:val>
                                        </p:tav>
                                      </p:tavLst>
                                    </p:anim>
                                    <p:anim calcmode="lin" valueType="num">
                                      <p:cBhvr>
                                        <p:cTn id="6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39" grpId="0"/>
      <p:bldP spid="3" grpId="0"/>
      <p:bldP spid="43"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4375813" y="381016"/>
            <a:ext cx="854334" cy="960414"/>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Mechatronics</a:t>
            </a:r>
            <a:br>
              <a:rPr lang="en-US" sz="2000" dirty="0" smtClean="0"/>
            </a:br>
            <a:r>
              <a:rPr lang="en-US" sz="2000" b="0" dirty="0" smtClean="0"/>
              <a:t>a history</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1917728" y="457836"/>
            <a:ext cx="5890588"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3200" b="1" dirty="0" smtClean="0">
                <a:solidFill>
                  <a:srgbClr val="000000"/>
                </a:solidFill>
                <a:latin typeface="HelveticaNeueLT Std Thin" pitchFamily="34" charset="0"/>
              </a:rPr>
              <a:t>The Rise of Machines</a:t>
            </a:r>
            <a:endParaRPr lang="en-US" sz="3200" b="1" dirty="0">
              <a:solidFill>
                <a:srgbClr val="000000"/>
              </a:solidFill>
              <a:latin typeface="HelveticaNeueLT Std Thin" pitchFamily="34" charset="0"/>
            </a:endParaRPr>
          </a:p>
          <a:p>
            <a:pPr eaLnBrk="1" hangingPunct="1"/>
            <a:r>
              <a:rPr lang="en-US" sz="1600" dirty="0" smtClean="0">
                <a:solidFill>
                  <a:srgbClr val="000000"/>
                </a:solidFill>
                <a:latin typeface="HelveticaNeueLT Std Thin" pitchFamily="34" charset="0"/>
              </a:rPr>
              <a:t>Mechanics has been a field throughout human history and the ability to master it has built civilizations</a:t>
            </a: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36" name="TextBox 26"/>
          <p:cNvSpPr txBox="1">
            <a:spLocks noChangeArrowheads="1"/>
          </p:cNvSpPr>
          <p:nvPr/>
        </p:nvSpPr>
        <p:spPr bwMode="auto">
          <a:xfrm>
            <a:off x="372228" y="3056888"/>
            <a:ext cx="2419030"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Leonardo Da </a:t>
            </a:r>
            <a:r>
              <a:rPr lang="en-US" sz="1600" b="1" dirty="0">
                <a:solidFill>
                  <a:srgbClr val="000000"/>
                </a:solidFill>
                <a:latin typeface="HelveticaNeueLT Std Thin" pitchFamily="34" charset="0"/>
              </a:rPr>
              <a:t>V</a:t>
            </a:r>
            <a:r>
              <a:rPr lang="en-US" sz="1600" b="1" dirty="0" smtClean="0">
                <a:solidFill>
                  <a:srgbClr val="000000"/>
                </a:solidFill>
                <a:latin typeface="HelveticaNeueLT Std Thin" pitchFamily="34" charset="0"/>
              </a:rPr>
              <a:t>inci</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Mechanical inventions that derive from study of the natural world and the dynamics and statics of motion and construction</a:t>
            </a:r>
            <a:endParaRPr lang="en-US" sz="1400" dirty="0">
              <a:solidFill>
                <a:srgbClr val="000000"/>
              </a:solidFill>
              <a:latin typeface="HelveticaNeueLT Std Thin" pitchFamily="34" charset="0"/>
            </a:endParaRPr>
          </a:p>
        </p:txBody>
      </p:sp>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2336" y="2972249"/>
            <a:ext cx="374984" cy="1820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2571125" y="2975419"/>
            <a:ext cx="374984" cy="1826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26"/>
          <p:cNvSpPr txBox="1">
            <a:spLocks noChangeArrowheads="1"/>
          </p:cNvSpPr>
          <p:nvPr/>
        </p:nvSpPr>
        <p:spPr bwMode="auto">
          <a:xfrm>
            <a:off x="3507783" y="3060057"/>
            <a:ext cx="2296383" cy="1415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Johannes Gutenberg</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The printing press is a classical machine that allowed humanity to spread ideas at a larger scale</a:t>
            </a:r>
            <a:endParaRPr lang="en-US" sz="1400" dirty="0">
              <a:solidFill>
                <a:srgbClr val="000000"/>
              </a:solidFill>
              <a:latin typeface="HelveticaNeueLT Std Thin" pitchFamily="34" charset="0"/>
            </a:endParaRPr>
          </a:p>
        </p:txBody>
      </p:sp>
      <p:pic>
        <p:nvPicPr>
          <p:cNvPr id="4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167891" y="2975419"/>
            <a:ext cx="374984" cy="181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5616674" y="2969798"/>
            <a:ext cx="374984" cy="1823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TextBox 42"/>
          <p:cNvSpPr txBox="1"/>
          <p:nvPr/>
        </p:nvSpPr>
        <p:spPr>
          <a:xfrm>
            <a:off x="1032423" y="2751590"/>
            <a:ext cx="936106" cy="369332"/>
          </a:xfrm>
          <a:prstGeom prst="rect">
            <a:avLst/>
          </a:prstGeom>
          <a:noFill/>
        </p:spPr>
        <p:txBody>
          <a:bodyPr wrap="square" rtlCol="0">
            <a:spAutoFit/>
          </a:bodyPr>
          <a:lstStyle/>
          <a:p>
            <a:r>
              <a:rPr lang="en-US" dirty="0" smtClean="0"/>
              <a:t>1400s</a:t>
            </a:r>
            <a:endParaRPr lang="en-US" dirty="0"/>
          </a:p>
        </p:txBody>
      </p:sp>
      <p:sp>
        <p:nvSpPr>
          <p:cNvPr id="45" name="TextBox 44"/>
          <p:cNvSpPr txBox="1"/>
          <p:nvPr/>
        </p:nvSpPr>
        <p:spPr>
          <a:xfrm>
            <a:off x="4101191" y="2751590"/>
            <a:ext cx="885506" cy="369332"/>
          </a:xfrm>
          <a:prstGeom prst="rect">
            <a:avLst/>
          </a:prstGeom>
          <a:noFill/>
        </p:spPr>
        <p:txBody>
          <a:bodyPr wrap="square" rtlCol="0">
            <a:spAutoFit/>
          </a:bodyPr>
          <a:lstStyle/>
          <a:p>
            <a:r>
              <a:rPr lang="en-US" dirty="0" smtClean="0"/>
              <a:t>1400s</a:t>
            </a:r>
            <a:endParaRPr lang="en-US" dirty="0"/>
          </a:p>
        </p:txBody>
      </p:sp>
      <p:sp>
        <p:nvSpPr>
          <p:cNvPr id="2" name="AutoShape 2" descr="Image resul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422" y="1500405"/>
            <a:ext cx="933697" cy="1251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8277" y="1475620"/>
            <a:ext cx="978420" cy="124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6"/>
          <p:cNvSpPr txBox="1">
            <a:spLocks noChangeArrowheads="1"/>
          </p:cNvSpPr>
          <p:nvPr/>
        </p:nvSpPr>
        <p:spPr bwMode="auto">
          <a:xfrm>
            <a:off x="6668887" y="3026515"/>
            <a:ext cx="20687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Charles Babbage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Mechanical computer shows the concept of a programmable machine</a:t>
            </a:r>
            <a:endParaRPr lang="en-US" sz="1400" dirty="0">
              <a:solidFill>
                <a:srgbClr val="000000"/>
              </a:solidFill>
              <a:latin typeface="HelveticaNeueLT Std Thin" pitchFamily="34" charset="0"/>
            </a:endParaRPr>
          </a:p>
        </p:txBody>
      </p:sp>
      <p:pic>
        <p:nvPicPr>
          <p:cNvPr id="27"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6293903" y="2941876"/>
            <a:ext cx="374984" cy="1865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651215" y="2936256"/>
            <a:ext cx="374984" cy="1871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7185972" y="2751590"/>
            <a:ext cx="954942" cy="369332"/>
          </a:xfrm>
          <a:prstGeom prst="rect">
            <a:avLst/>
          </a:prstGeom>
          <a:noFill/>
        </p:spPr>
        <p:txBody>
          <a:bodyPr wrap="square" rtlCol="0">
            <a:spAutoFit/>
          </a:bodyPr>
          <a:lstStyle/>
          <a:p>
            <a:r>
              <a:rPr lang="en-US" dirty="0" smtClean="0"/>
              <a:t>1800s</a:t>
            </a:r>
            <a:endParaRPr lang="en-US" dirty="0"/>
          </a:p>
        </p:txBody>
      </p:sp>
      <p:pic>
        <p:nvPicPr>
          <p:cNvPr id="3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5972" y="1515420"/>
            <a:ext cx="917434" cy="1221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9263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anim calcmode="lin" valueType="num">
                                      <p:cBhvr>
                                        <p:cTn id="8" dur="500" fill="hold"/>
                                        <p:tgtEl>
                                          <p:spTgt spid="36"/>
                                        </p:tgtEl>
                                        <p:attrNameLst>
                                          <p:attrName>ppt_x</p:attrName>
                                        </p:attrNameLst>
                                      </p:cBhvr>
                                      <p:tavLst>
                                        <p:tav tm="0">
                                          <p:val>
                                            <p:strVal val="#ppt_x"/>
                                          </p:val>
                                        </p:tav>
                                        <p:tav tm="100000">
                                          <p:val>
                                            <p:strVal val="#ppt_x"/>
                                          </p:val>
                                        </p:tav>
                                      </p:tavLst>
                                    </p:anim>
                                    <p:anim calcmode="lin" valueType="num">
                                      <p:cBhvr>
                                        <p:cTn id="9" dur="500" fill="hold"/>
                                        <p:tgtEl>
                                          <p:spTgt spid="3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anim calcmode="lin" valueType="num">
                                      <p:cBhvr>
                                        <p:cTn id="18" dur="500" fill="hold"/>
                                        <p:tgtEl>
                                          <p:spTgt spid="38"/>
                                        </p:tgtEl>
                                        <p:attrNameLst>
                                          <p:attrName>ppt_x</p:attrName>
                                        </p:attrNameLst>
                                      </p:cBhvr>
                                      <p:tavLst>
                                        <p:tav tm="0">
                                          <p:val>
                                            <p:strVal val="#ppt_x"/>
                                          </p:val>
                                        </p:tav>
                                        <p:tav tm="100000">
                                          <p:val>
                                            <p:strVal val="#ppt_x"/>
                                          </p:val>
                                        </p:tav>
                                      </p:tavLst>
                                    </p:anim>
                                    <p:anim calcmode="lin" valueType="num">
                                      <p:cBhvr>
                                        <p:cTn id="19" dur="500" fill="hold"/>
                                        <p:tgtEl>
                                          <p:spTgt spid="3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0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anim calcmode="lin" valueType="num">
                                      <p:cBhvr>
                                        <p:cTn id="28" dur="500" fill="hold"/>
                                        <p:tgtEl>
                                          <p:spTgt spid="39"/>
                                        </p:tgtEl>
                                        <p:attrNameLst>
                                          <p:attrName>ppt_x</p:attrName>
                                        </p:attrNameLst>
                                      </p:cBhvr>
                                      <p:tavLst>
                                        <p:tav tm="0">
                                          <p:val>
                                            <p:strVal val="#ppt_x"/>
                                          </p:val>
                                        </p:tav>
                                        <p:tav tm="100000">
                                          <p:val>
                                            <p:strVal val="#ppt_x"/>
                                          </p:val>
                                        </p:tav>
                                      </p:tavLst>
                                    </p:anim>
                                    <p:anim calcmode="lin" valueType="num">
                                      <p:cBhvr>
                                        <p:cTn id="29" dur="500" fill="hold"/>
                                        <p:tgtEl>
                                          <p:spTgt spid="3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150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anim calcmode="lin" valueType="num">
                                      <p:cBhvr>
                                        <p:cTn id="33" dur="500" fill="hold"/>
                                        <p:tgtEl>
                                          <p:spTgt spid="40"/>
                                        </p:tgtEl>
                                        <p:attrNameLst>
                                          <p:attrName>ppt_x</p:attrName>
                                        </p:attrNameLst>
                                      </p:cBhvr>
                                      <p:tavLst>
                                        <p:tav tm="0">
                                          <p:val>
                                            <p:strVal val="#ppt_x"/>
                                          </p:val>
                                        </p:tav>
                                        <p:tav tm="100000">
                                          <p:val>
                                            <p:strVal val="#ppt_x"/>
                                          </p:val>
                                        </p:tav>
                                      </p:tavLst>
                                    </p:anim>
                                    <p:anim calcmode="lin" valueType="num">
                                      <p:cBhvr>
                                        <p:cTn id="34" dur="500" fill="hold"/>
                                        <p:tgtEl>
                                          <p:spTgt spid="4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150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anim calcmode="lin" valueType="num">
                                      <p:cBhvr>
                                        <p:cTn id="38" dur="500" fill="hold"/>
                                        <p:tgtEl>
                                          <p:spTgt spid="42"/>
                                        </p:tgtEl>
                                        <p:attrNameLst>
                                          <p:attrName>ppt_x</p:attrName>
                                        </p:attrNameLst>
                                      </p:cBhvr>
                                      <p:tavLst>
                                        <p:tav tm="0">
                                          <p:val>
                                            <p:strVal val="#ppt_x"/>
                                          </p:val>
                                        </p:tav>
                                        <p:tav tm="100000">
                                          <p:val>
                                            <p:strVal val="#ppt_x"/>
                                          </p:val>
                                        </p:tav>
                                      </p:tavLst>
                                    </p:anim>
                                    <p:anim calcmode="lin" valueType="num">
                                      <p:cBhvr>
                                        <p:cTn id="39" dur="500" fill="hold"/>
                                        <p:tgtEl>
                                          <p:spTgt spid="4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150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anim calcmode="lin" valueType="num">
                                      <p:cBhvr>
                                        <p:cTn id="43" dur="500" fill="hold"/>
                                        <p:tgtEl>
                                          <p:spTgt spid="45"/>
                                        </p:tgtEl>
                                        <p:attrNameLst>
                                          <p:attrName>ppt_x</p:attrName>
                                        </p:attrNameLst>
                                      </p:cBhvr>
                                      <p:tavLst>
                                        <p:tav tm="0">
                                          <p:val>
                                            <p:strVal val="#ppt_x"/>
                                          </p:val>
                                        </p:tav>
                                        <p:tav tm="100000">
                                          <p:val>
                                            <p:strVal val="#ppt_x"/>
                                          </p:val>
                                        </p:tav>
                                      </p:tavLst>
                                    </p:anim>
                                    <p:anim calcmode="lin" valueType="num">
                                      <p:cBhvr>
                                        <p:cTn id="44" dur="500" fill="hold"/>
                                        <p:tgtEl>
                                          <p:spTgt spid="45"/>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anim calcmode="lin" valueType="num">
                                      <p:cBhvr>
                                        <p:cTn id="48" dur="500" fill="hold"/>
                                        <p:tgtEl>
                                          <p:spTgt spid="26"/>
                                        </p:tgtEl>
                                        <p:attrNameLst>
                                          <p:attrName>ppt_x</p:attrName>
                                        </p:attrNameLst>
                                      </p:cBhvr>
                                      <p:tavLst>
                                        <p:tav tm="0">
                                          <p:val>
                                            <p:strVal val="#ppt_x"/>
                                          </p:val>
                                        </p:tav>
                                        <p:tav tm="100000">
                                          <p:val>
                                            <p:strVal val="#ppt_x"/>
                                          </p:val>
                                        </p:tav>
                                      </p:tavLst>
                                    </p:anim>
                                    <p:anim calcmode="lin" valueType="num">
                                      <p:cBhvr>
                                        <p:cTn id="49" dur="500" fill="hold"/>
                                        <p:tgtEl>
                                          <p:spTgt spid="2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50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anim calcmode="lin" valueType="num">
                                      <p:cBhvr>
                                        <p:cTn id="53" dur="500" fill="hold"/>
                                        <p:tgtEl>
                                          <p:spTgt spid="27"/>
                                        </p:tgtEl>
                                        <p:attrNameLst>
                                          <p:attrName>ppt_x</p:attrName>
                                        </p:attrNameLst>
                                      </p:cBhvr>
                                      <p:tavLst>
                                        <p:tav tm="0">
                                          <p:val>
                                            <p:strVal val="#ppt_x"/>
                                          </p:val>
                                        </p:tav>
                                        <p:tav tm="100000">
                                          <p:val>
                                            <p:strVal val="#ppt_x"/>
                                          </p:val>
                                        </p:tav>
                                      </p:tavLst>
                                    </p:anim>
                                    <p:anim calcmode="lin" valueType="num">
                                      <p:cBhvr>
                                        <p:cTn id="54" dur="500" fill="hold"/>
                                        <p:tgtEl>
                                          <p:spTgt spid="2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50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anim calcmode="lin" valueType="num">
                                      <p:cBhvr>
                                        <p:cTn id="58" dur="500" fill="hold"/>
                                        <p:tgtEl>
                                          <p:spTgt spid="28"/>
                                        </p:tgtEl>
                                        <p:attrNameLst>
                                          <p:attrName>ppt_x</p:attrName>
                                        </p:attrNameLst>
                                      </p:cBhvr>
                                      <p:tavLst>
                                        <p:tav tm="0">
                                          <p:val>
                                            <p:strVal val="#ppt_x"/>
                                          </p:val>
                                        </p:tav>
                                        <p:tav tm="100000">
                                          <p:val>
                                            <p:strVal val="#ppt_x"/>
                                          </p:val>
                                        </p:tav>
                                      </p:tavLst>
                                    </p:anim>
                                    <p:anim calcmode="lin" valueType="num">
                                      <p:cBhvr>
                                        <p:cTn id="59" dur="500" fill="hold"/>
                                        <p:tgtEl>
                                          <p:spTgt spid="2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50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anim calcmode="lin" valueType="num">
                                      <p:cBhvr>
                                        <p:cTn id="63" dur="500" fill="hold"/>
                                        <p:tgtEl>
                                          <p:spTgt spid="30"/>
                                        </p:tgtEl>
                                        <p:attrNameLst>
                                          <p:attrName>ppt_x</p:attrName>
                                        </p:attrNameLst>
                                      </p:cBhvr>
                                      <p:tavLst>
                                        <p:tav tm="0">
                                          <p:val>
                                            <p:strVal val="#ppt_x"/>
                                          </p:val>
                                        </p:tav>
                                        <p:tav tm="100000">
                                          <p:val>
                                            <p:strVal val="#ppt_x"/>
                                          </p:val>
                                        </p:tav>
                                      </p:tavLst>
                                    </p:anim>
                                    <p:anim calcmode="lin" valueType="num">
                                      <p:cBhvr>
                                        <p:cTn id="64"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9" grpId="0"/>
      <p:bldP spid="43" grpId="0"/>
      <p:bldP spid="45" grpId="0"/>
      <p:bldP spid="26" grpId="0"/>
      <p:bldP spid="3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Cloud 4"/>
          <p:cNvSpPr/>
          <p:nvPr/>
        </p:nvSpPr>
        <p:spPr>
          <a:xfrm>
            <a:off x="7106290" y="1954809"/>
            <a:ext cx="1850218" cy="1090308"/>
          </a:xfrm>
          <a:prstGeom prst="cloud">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6" name="Title 4"/>
          <p:cNvSpPr>
            <a:spLocks noGrp="1"/>
          </p:cNvSpPr>
          <p:nvPr>
            <p:ph type="title"/>
          </p:nvPr>
        </p:nvSpPr>
        <p:spPr>
          <a:xfrm>
            <a:off x="0" y="-33335"/>
            <a:ext cx="8458200" cy="814388"/>
          </a:xfrm>
        </p:spPr>
        <p:txBody>
          <a:bodyPr/>
          <a:lstStyle/>
          <a:p>
            <a:r>
              <a:rPr lang="en-US" sz="2000" dirty="0" smtClean="0"/>
              <a:t>Mechatronics + IoT</a:t>
            </a:r>
            <a:br>
              <a:rPr lang="en-US" sz="2000" dirty="0" smtClean="0"/>
            </a:br>
            <a:r>
              <a:rPr lang="en-US" sz="2000" b="0" dirty="0" smtClean="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grpSp>
        <p:nvGrpSpPr>
          <p:cNvPr id="11" name="Group 13"/>
          <p:cNvGrpSpPr>
            <a:grpSpLocks/>
          </p:cNvGrpSpPr>
          <p:nvPr/>
        </p:nvGrpSpPr>
        <p:grpSpPr bwMode="auto">
          <a:xfrm rot="8871117">
            <a:off x="5843971" y="2202922"/>
            <a:ext cx="1012825" cy="604838"/>
            <a:chOff x="3427923" y="3680402"/>
            <a:chExt cx="1420672" cy="985765"/>
          </a:xfrm>
        </p:grpSpPr>
        <p:sp>
          <p:nvSpPr>
            <p:cNvPr id="12" name="Right Arrow 11"/>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13" name="Right Arrow 12"/>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sp>
        <p:nvSpPr>
          <p:cNvPr id="29" name="TextBox 26"/>
          <p:cNvSpPr txBox="1">
            <a:spLocks noChangeArrowheads="1"/>
          </p:cNvSpPr>
          <p:nvPr/>
        </p:nvSpPr>
        <p:spPr bwMode="auto">
          <a:xfrm>
            <a:off x="7086620" y="3519149"/>
            <a:ext cx="20244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Think services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Google, Amazon, Facebook, etc.</a:t>
            </a:r>
          </a:p>
          <a:p>
            <a:pPr eaLnBrk="1" hangingPunct="1"/>
            <a:r>
              <a:rPr lang="en-US" sz="1600" b="1" dirty="0">
                <a:solidFill>
                  <a:srgbClr val="000000"/>
                </a:solidFill>
                <a:latin typeface="HelveticaNeueLT Std Thin" pitchFamily="34" charset="0"/>
              </a:rPr>
              <a:t>Think </a:t>
            </a:r>
            <a:r>
              <a:rPr lang="en-US" sz="1600" b="1" dirty="0" smtClean="0">
                <a:solidFill>
                  <a:srgbClr val="000000"/>
                </a:solidFill>
                <a:latin typeface="HelveticaNeueLT Std Thin" pitchFamily="34" charset="0"/>
              </a:rPr>
              <a:t>servers</a:t>
            </a:r>
            <a:endParaRPr lang="en-US" sz="16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Server farms </a:t>
            </a:r>
            <a:br>
              <a:rPr lang="en-US" sz="1400" dirty="0" smtClean="0">
                <a:solidFill>
                  <a:srgbClr val="000000"/>
                </a:solidFill>
                <a:latin typeface="HelveticaNeueLT Std Thin" pitchFamily="34" charset="0"/>
              </a:rPr>
            </a:br>
            <a:r>
              <a:rPr lang="en-US" sz="1400" dirty="0" smtClean="0">
                <a:solidFill>
                  <a:srgbClr val="000000"/>
                </a:solidFill>
                <a:latin typeface="HelveticaNeueLT Std Thin" pitchFamily="34" charset="0"/>
              </a:rPr>
              <a:t>&amp; data centers</a:t>
            </a:r>
          </a:p>
        </p:txBody>
      </p:sp>
      <p:sp>
        <p:nvSpPr>
          <p:cNvPr id="32" name="TextBox 33"/>
          <p:cNvSpPr txBox="1">
            <a:spLocks noChangeArrowheads="1"/>
          </p:cNvSpPr>
          <p:nvPr/>
        </p:nvSpPr>
        <p:spPr bwMode="auto">
          <a:xfrm>
            <a:off x="2966072" y="76211"/>
            <a:ext cx="6177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IoT Data passes from physical hardware layers to software layers back and forth, connecting the real and digital worlds</a:t>
            </a:r>
            <a:endParaRPr lang="en-US" sz="1600" b="1" dirty="0">
              <a:solidFill>
                <a:srgbClr val="000000"/>
              </a:solidFill>
              <a:latin typeface="HelveticaNeueLT Std Thin" pitchFamily="34" charset="0"/>
            </a:endParaRPr>
          </a:p>
        </p:txBody>
      </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6711616" y="3609728"/>
            <a:ext cx="374984" cy="1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19"/>
          <p:cNvSpPr txBox="1">
            <a:spLocks noChangeArrowheads="1"/>
          </p:cNvSpPr>
          <p:nvPr/>
        </p:nvSpPr>
        <p:spPr bwMode="auto">
          <a:xfrm>
            <a:off x="7603461" y="2315308"/>
            <a:ext cx="889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latin typeface="HelveticaNeueLT Std Thin" pitchFamily="34" charset="0"/>
              </a:rPr>
              <a:t>Cloud</a:t>
            </a:r>
            <a:endParaRPr lang="en-US" dirty="0">
              <a:latin typeface="HelveticaNeueLT Std Thin" pitchFamily="34" charset="0"/>
            </a:endParaRPr>
          </a:p>
        </p:txBody>
      </p:sp>
      <p:pic>
        <p:nvPicPr>
          <p:cNvPr id="7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769016" y="3609729"/>
            <a:ext cx="374984" cy="132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6"/>
          <p:cNvSpPr txBox="1">
            <a:spLocks noChangeArrowheads="1"/>
          </p:cNvSpPr>
          <p:nvPr/>
        </p:nvSpPr>
        <p:spPr bwMode="auto">
          <a:xfrm>
            <a:off x="3724457" y="3756934"/>
            <a:ext cx="2296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Think infrastructure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Routers, switches, cell towers, fiber optic cable, satellite transmitters, phone lines</a:t>
            </a:r>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349453" y="3613970"/>
            <a:ext cx="374984" cy="1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5840251" y="3609729"/>
            <a:ext cx="374984" cy="132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13"/>
          <p:cNvGrpSpPr>
            <a:grpSpLocks/>
          </p:cNvGrpSpPr>
          <p:nvPr/>
        </p:nvGrpSpPr>
        <p:grpSpPr bwMode="auto">
          <a:xfrm rot="8871117">
            <a:off x="2815065" y="2128093"/>
            <a:ext cx="1012825" cy="604838"/>
            <a:chOff x="3427923" y="3680402"/>
            <a:chExt cx="1420672" cy="985765"/>
          </a:xfrm>
        </p:grpSpPr>
        <p:sp>
          <p:nvSpPr>
            <p:cNvPr id="30" name="Right Arrow 29"/>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31" name="Right Arrow 30"/>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grpSp>
        <p:nvGrpSpPr>
          <p:cNvPr id="36" name="Group 13"/>
          <p:cNvGrpSpPr>
            <a:grpSpLocks/>
          </p:cNvGrpSpPr>
          <p:nvPr/>
        </p:nvGrpSpPr>
        <p:grpSpPr bwMode="auto">
          <a:xfrm rot="1500832">
            <a:off x="1767081" y="1931614"/>
            <a:ext cx="654336" cy="565655"/>
            <a:chOff x="3427923" y="3680402"/>
            <a:chExt cx="1420672" cy="985765"/>
          </a:xfrm>
        </p:grpSpPr>
        <p:sp>
          <p:nvSpPr>
            <p:cNvPr id="37" name="Right Arrow 36"/>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38" name="Right Arrow 37"/>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grpSp>
        <p:nvGrpSpPr>
          <p:cNvPr id="39" name="Group 13"/>
          <p:cNvGrpSpPr>
            <a:grpSpLocks/>
          </p:cNvGrpSpPr>
          <p:nvPr/>
        </p:nvGrpSpPr>
        <p:grpSpPr bwMode="auto">
          <a:xfrm rot="4708063">
            <a:off x="324075" y="1988698"/>
            <a:ext cx="654336" cy="565655"/>
            <a:chOff x="3427923" y="3680402"/>
            <a:chExt cx="1420672" cy="985765"/>
          </a:xfrm>
        </p:grpSpPr>
        <p:sp>
          <p:nvSpPr>
            <p:cNvPr id="40" name="Right Arrow 39"/>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42" name="Right Arrow 41"/>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pic>
        <p:nvPicPr>
          <p:cNvPr id="2052" name="Picture 4" descr="C:\Users\a0273029\AppData\Local\Microsoft\Windows\Temporary Internet Files\Content.IE5\9KKUNA2W\16897-illustration-of-a-globe-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530" y="1671431"/>
            <a:ext cx="1518179" cy="15181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19"/>
          <p:cNvSpPr txBox="1">
            <a:spLocks noChangeArrowheads="1"/>
          </p:cNvSpPr>
          <p:nvPr/>
        </p:nvSpPr>
        <p:spPr bwMode="auto">
          <a:xfrm>
            <a:off x="4242919" y="2120142"/>
            <a:ext cx="1316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solidFill>
                  <a:schemeClr val="bg1"/>
                </a:solidFill>
                <a:latin typeface="HelveticaNeueLT Std Thin" pitchFamily="34" charset="0"/>
              </a:rPr>
              <a:t>The</a:t>
            </a:r>
          </a:p>
          <a:p>
            <a:pPr eaLnBrk="1" hangingPunct="1"/>
            <a:r>
              <a:rPr lang="en-US" b="1" dirty="0" smtClean="0">
                <a:solidFill>
                  <a:schemeClr val="bg1"/>
                </a:solidFill>
                <a:latin typeface="HelveticaNeueLT Std Thin" pitchFamily="34" charset="0"/>
              </a:rPr>
              <a:t>Internet</a:t>
            </a:r>
            <a:endParaRPr lang="en-US" dirty="0">
              <a:solidFill>
                <a:schemeClr val="bg1"/>
              </a:solidFill>
              <a:latin typeface="HelveticaNeueLT Std Thin" pitchFamily="34" charset="0"/>
            </a:endParaRPr>
          </a:p>
        </p:txBody>
      </p:sp>
      <p:sp>
        <p:nvSpPr>
          <p:cNvPr id="2" name="Oval 1"/>
          <p:cNvSpPr/>
          <p:nvPr/>
        </p:nvSpPr>
        <p:spPr>
          <a:xfrm>
            <a:off x="246146" y="1320348"/>
            <a:ext cx="2264179" cy="22492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1905" y="2861548"/>
            <a:ext cx="990597" cy="656108"/>
          </a:xfrm>
          <a:prstGeom prst="rect">
            <a:avLst/>
          </a:prstGeom>
          <a:solidFill>
            <a:schemeClr val="accent2">
              <a:lumMod val="75000"/>
            </a:schemeClr>
          </a:solidFill>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200" b="1" dirty="0" smtClean="0">
                <a:solidFill>
                  <a:srgbClr val="FFFFFF"/>
                </a:solidFill>
                <a:latin typeface="HelveticaNeueLT Std Thin" pitchFamily="34" charset="0"/>
              </a:rPr>
              <a:t>Connected </a:t>
            </a:r>
            <a:br>
              <a:rPr lang="en-US" sz="1200" b="1" dirty="0" smtClean="0">
                <a:solidFill>
                  <a:srgbClr val="FFFFFF"/>
                </a:solidFill>
                <a:latin typeface="HelveticaNeueLT Std Thin" pitchFamily="34" charset="0"/>
              </a:rPr>
            </a:br>
            <a:r>
              <a:rPr lang="en-US" sz="1200" b="1" dirty="0" smtClean="0">
                <a:solidFill>
                  <a:srgbClr val="FFFFFF"/>
                </a:solidFill>
                <a:latin typeface="HelveticaNeueLT Std Thin" pitchFamily="34" charset="0"/>
              </a:rPr>
              <a:t>Things</a:t>
            </a:r>
            <a:endParaRPr lang="en-US" sz="1200" b="1" dirty="0">
              <a:solidFill>
                <a:srgbClr val="FFFFFF"/>
              </a:solidFill>
              <a:latin typeface="HelveticaNeueLT Std Thin" pitchFamily="34" charset="0"/>
            </a:endParaRPr>
          </a:p>
        </p:txBody>
      </p:sp>
      <p:sp>
        <p:nvSpPr>
          <p:cNvPr id="16" name="Rectangle 15"/>
          <p:cNvSpPr/>
          <p:nvPr/>
        </p:nvSpPr>
        <p:spPr>
          <a:xfrm>
            <a:off x="914932" y="1073524"/>
            <a:ext cx="990598" cy="656108"/>
          </a:xfrm>
          <a:prstGeom prst="rect">
            <a:avLst/>
          </a:prstGeom>
          <a:solidFill>
            <a:schemeClr val="accent4">
              <a:lumMod val="60000"/>
              <a:lumOff val="40000"/>
            </a:schemeClr>
          </a:solidFill>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200" b="1" dirty="0" smtClean="0">
                <a:solidFill>
                  <a:srgbClr val="FFFFFF"/>
                </a:solidFill>
                <a:latin typeface="HelveticaNeueLT Std Thin" pitchFamily="34" charset="0"/>
              </a:rPr>
              <a:t>Computers</a:t>
            </a:r>
            <a:endParaRPr lang="en-US" sz="1200" b="1" dirty="0">
              <a:solidFill>
                <a:srgbClr val="FFFFFF"/>
              </a:solidFill>
              <a:latin typeface="HelveticaNeueLT Std Thin" pitchFamily="34" charset="0"/>
            </a:endParaRPr>
          </a:p>
        </p:txBody>
      </p:sp>
      <p:sp>
        <p:nvSpPr>
          <p:cNvPr id="53" name="Rectangle 52"/>
          <p:cNvSpPr/>
          <p:nvPr/>
        </p:nvSpPr>
        <p:spPr>
          <a:xfrm>
            <a:off x="1811998" y="2835322"/>
            <a:ext cx="990598" cy="656108"/>
          </a:xfrm>
          <a:prstGeom prst="rect">
            <a:avLst/>
          </a:prstGeom>
          <a:solidFill>
            <a:schemeClr val="accent2">
              <a:lumMod val="75000"/>
            </a:schemeClr>
          </a:solidFill>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200" b="1" dirty="0" smtClean="0">
                <a:solidFill>
                  <a:srgbClr val="FFFFFF"/>
                </a:solidFill>
                <a:latin typeface="HelveticaNeueLT Std Thin" pitchFamily="34" charset="0"/>
              </a:rPr>
              <a:t>Phones</a:t>
            </a:r>
            <a:endParaRPr lang="en-US" sz="1200" b="1" dirty="0">
              <a:solidFill>
                <a:srgbClr val="FFFFFF"/>
              </a:solidFill>
              <a:latin typeface="HelveticaNeueLT Std Thin" pitchFamily="34" charset="0"/>
            </a:endParaRPr>
          </a:p>
        </p:txBody>
      </p:sp>
      <p:grpSp>
        <p:nvGrpSpPr>
          <p:cNvPr id="45" name="Group 13"/>
          <p:cNvGrpSpPr>
            <a:grpSpLocks/>
          </p:cNvGrpSpPr>
          <p:nvPr/>
        </p:nvGrpSpPr>
        <p:grpSpPr bwMode="auto">
          <a:xfrm rot="19637549">
            <a:off x="1202793" y="2881413"/>
            <a:ext cx="414876" cy="616374"/>
            <a:chOff x="3427923" y="3680402"/>
            <a:chExt cx="1420672" cy="985765"/>
          </a:xfrm>
        </p:grpSpPr>
        <p:sp>
          <p:nvSpPr>
            <p:cNvPr id="47" name="Right Arrow 46"/>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48" name="Right Arrow 47"/>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sp>
        <p:nvSpPr>
          <p:cNvPr id="49" name="TextBox 26"/>
          <p:cNvSpPr txBox="1">
            <a:spLocks noChangeArrowheads="1"/>
          </p:cNvSpPr>
          <p:nvPr/>
        </p:nvSpPr>
        <p:spPr bwMode="auto">
          <a:xfrm>
            <a:off x="356825" y="3732430"/>
            <a:ext cx="2296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Think products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Anything that can talk to the internet or connect to something else that can talk to the internet</a:t>
            </a:r>
          </a:p>
        </p:txBody>
      </p:sp>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18179" y="3589466"/>
            <a:ext cx="374984" cy="1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2472619" y="3585225"/>
            <a:ext cx="374984" cy="132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19"/>
          <p:cNvSpPr txBox="1">
            <a:spLocks noChangeArrowheads="1"/>
          </p:cNvSpPr>
          <p:nvPr/>
        </p:nvSpPr>
        <p:spPr bwMode="auto">
          <a:xfrm>
            <a:off x="965535" y="2245844"/>
            <a:ext cx="889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latin typeface="HelveticaNeueLT Std Thin" pitchFamily="34" charset="0"/>
              </a:rPr>
              <a:t>Edge</a:t>
            </a:r>
            <a:endParaRPr lang="en-US" dirty="0">
              <a:latin typeface="HelveticaNeueLT Std Thin" pitchFamily="34" charset="0"/>
            </a:endParaRPr>
          </a:p>
        </p:txBody>
      </p:sp>
      <p:sp>
        <p:nvSpPr>
          <p:cNvPr id="3" name="Rounded Rectangle 2"/>
          <p:cNvSpPr/>
          <p:nvPr/>
        </p:nvSpPr>
        <p:spPr>
          <a:xfrm>
            <a:off x="5673919" y="843382"/>
            <a:ext cx="1606676" cy="828049"/>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Hardware + Software at every stage</a:t>
            </a:r>
            <a:endParaRPr lang="en-US" dirty="0"/>
          </a:p>
        </p:txBody>
      </p:sp>
    </p:spTree>
    <p:extLst>
      <p:ext uri="{BB962C8B-B14F-4D97-AF65-F5344CB8AC3E}">
        <p14:creationId xmlns:p14="http://schemas.microsoft.com/office/powerpoint/2010/main" val="21143298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100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1000"/>
                                  </p:stCondLst>
                                  <p:childTnLst>
                                    <p:set>
                                      <p:cBhvr>
                                        <p:cTn id="12" dur="1" fill="hold">
                                          <p:stCondLst>
                                            <p:cond delay="0"/>
                                          </p:stCondLst>
                                        </p:cTn>
                                        <p:tgtEl>
                                          <p:spTgt spid="73"/>
                                        </p:tgtEl>
                                        <p:attrNameLst>
                                          <p:attrName>style.visibility</p:attrName>
                                        </p:attrNameLst>
                                      </p:cBhvr>
                                      <p:to>
                                        <p:strVal val="visible"/>
                                      </p:to>
                                    </p:set>
                                    <p:animEffect transition="in" filter="fade">
                                      <p:cBhvr>
                                        <p:cTn id="13" dur="500"/>
                                        <p:tgtEl>
                                          <p:spTgt spid="73"/>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1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100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par>
                                <p:cTn id="29" presetID="10" presetClass="entr" presetSubtype="0" fill="hold" nodeType="withEffect">
                                  <p:stCondLst>
                                    <p:cond delay="100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par>
                                <p:cTn id="38" presetID="31"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90"/>
                                          </p:val>
                                        </p:tav>
                                        <p:tav tm="100000">
                                          <p:val>
                                            <p:fltVal val="0"/>
                                          </p:val>
                                        </p:tav>
                                      </p:tavLst>
                                    </p:anim>
                                    <p:animEffect transition="in" filter="fade">
                                      <p:cBhvr>
                                        <p:cTn id="43" dur="500"/>
                                        <p:tgtEl>
                                          <p:spTgt spid="11"/>
                                        </p:tgtEl>
                                      </p:cBhvr>
                                    </p:animEffect>
                                  </p:childTnLst>
                                </p:cTn>
                              </p:par>
                              <p:par>
                                <p:cTn id="44" presetID="31" presetClass="entr" presetSubtype="0" fill="hold" grpId="0" nodeType="withEffect">
                                  <p:stCondLst>
                                    <p:cond delay="0"/>
                                  </p:stCondLst>
                                  <p:childTnLst>
                                    <p:set>
                                      <p:cBhvr>
                                        <p:cTn id="45" dur="1" fill="hold">
                                          <p:stCondLst>
                                            <p:cond delay="0"/>
                                          </p:stCondLst>
                                        </p:cTn>
                                        <p:tgtEl>
                                          <p:spTgt spid="44"/>
                                        </p:tgtEl>
                                        <p:attrNameLst>
                                          <p:attrName>style.visibility</p:attrName>
                                        </p:attrNameLst>
                                      </p:cBhvr>
                                      <p:to>
                                        <p:strVal val="visible"/>
                                      </p:to>
                                    </p:set>
                                    <p:anim calcmode="lin" valueType="num">
                                      <p:cBhvr>
                                        <p:cTn id="46" dur="500" fill="hold"/>
                                        <p:tgtEl>
                                          <p:spTgt spid="44"/>
                                        </p:tgtEl>
                                        <p:attrNameLst>
                                          <p:attrName>ppt_w</p:attrName>
                                        </p:attrNameLst>
                                      </p:cBhvr>
                                      <p:tavLst>
                                        <p:tav tm="0">
                                          <p:val>
                                            <p:fltVal val="0"/>
                                          </p:val>
                                        </p:tav>
                                        <p:tav tm="100000">
                                          <p:val>
                                            <p:strVal val="#ppt_w"/>
                                          </p:val>
                                        </p:tav>
                                      </p:tavLst>
                                    </p:anim>
                                    <p:anim calcmode="lin" valueType="num">
                                      <p:cBhvr>
                                        <p:cTn id="47" dur="500" fill="hold"/>
                                        <p:tgtEl>
                                          <p:spTgt spid="44"/>
                                        </p:tgtEl>
                                        <p:attrNameLst>
                                          <p:attrName>ppt_h</p:attrName>
                                        </p:attrNameLst>
                                      </p:cBhvr>
                                      <p:tavLst>
                                        <p:tav tm="0">
                                          <p:val>
                                            <p:fltVal val="0"/>
                                          </p:val>
                                        </p:tav>
                                        <p:tav tm="100000">
                                          <p:val>
                                            <p:strVal val="#ppt_h"/>
                                          </p:val>
                                        </p:tav>
                                      </p:tavLst>
                                    </p:anim>
                                    <p:anim calcmode="lin" valueType="num">
                                      <p:cBhvr>
                                        <p:cTn id="48" dur="500" fill="hold"/>
                                        <p:tgtEl>
                                          <p:spTgt spid="44"/>
                                        </p:tgtEl>
                                        <p:attrNameLst>
                                          <p:attrName>style.rotation</p:attrName>
                                        </p:attrNameLst>
                                      </p:cBhvr>
                                      <p:tavLst>
                                        <p:tav tm="0">
                                          <p:val>
                                            <p:fltVal val="90"/>
                                          </p:val>
                                        </p:tav>
                                        <p:tav tm="100000">
                                          <p:val>
                                            <p:fltVal val="0"/>
                                          </p:val>
                                        </p:tav>
                                      </p:tavLst>
                                    </p:anim>
                                    <p:animEffect transition="in" filter="fade">
                                      <p:cBhvr>
                                        <p:cTn id="49" dur="500"/>
                                        <p:tgtEl>
                                          <p:spTgt spid="44"/>
                                        </p:tgtEl>
                                      </p:cBhvr>
                                    </p:animEffect>
                                  </p:childTnLst>
                                </p:cTn>
                              </p:par>
                              <p:par>
                                <p:cTn id="50" presetID="31" presetClass="entr" presetSubtype="0"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90"/>
                                          </p:val>
                                        </p:tav>
                                        <p:tav tm="100000">
                                          <p:val>
                                            <p:fltVal val="0"/>
                                          </p:val>
                                        </p:tav>
                                      </p:tavLst>
                                    </p:anim>
                                    <p:animEffect transition="in" filter="fade">
                                      <p:cBhvr>
                                        <p:cTn id="55" dur="500"/>
                                        <p:tgtEl>
                                          <p:spTgt spid="28"/>
                                        </p:tgtEl>
                                      </p:cBhvr>
                                    </p:animEffect>
                                  </p:childTnLst>
                                </p:cTn>
                              </p:par>
                              <p:par>
                                <p:cTn id="56" presetID="31"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 calcmode="lin" valueType="num">
                                      <p:cBhvr>
                                        <p:cTn id="60" dur="500" fill="hold"/>
                                        <p:tgtEl>
                                          <p:spTgt spid="36"/>
                                        </p:tgtEl>
                                        <p:attrNameLst>
                                          <p:attrName>style.rotation</p:attrName>
                                        </p:attrNameLst>
                                      </p:cBhvr>
                                      <p:tavLst>
                                        <p:tav tm="0">
                                          <p:val>
                                            <p:fltVal val="90"/>
                                          </p:val>
                                        </p:tav>
                                        <p:tav tm="100000">
                                          <p:val>
                                            <p:fltVal val="0"/>
                                          </p:val>
                                        </p:tav>
                                      </p:tavLst>
                                    </p:anim>
                                    <p:animEffect transition="in" filter="fade">
                                      <p:cBhvr>
                                        <p:cTn id="61" dur="500"/>
                                        <p:tgtEl>
                                          <p:spTgt spid="36"/>
                                        </p:tgtEl>
                                      </p:cBhvr>
                                    </p:animEffect>
                                  </p:childTnLst>
                                </p:cTn>
                              </p:par>
                              <p:par>
                                <p:cTn id="62" presetID="31" presetClass="entr" presetSubtype="0" fill="hold" nodeType="withEffect">
                                  <p:stCondLst>
                                    <p:cond delay="0"/>
                                  </p:stCondLst>
                                  <p:childTnLst>
                                    <p:set>
                                      <p:cBhvr>
                                        <p:cTn id="63" dur="1" fill="hold">
                                          <p:stCondLst>
                                            <p:cond delay="0"/>
                                          </p:stCondLst>
                                        </p:cTn>
                                        <p:tgtEl>
                                          <p:spTgt spid="39"/>
                                        </p:tgtEl>
                                        <p:attrNameLst>
                                          <p:attrName>style.visibility</p:attrName>
                                        </p:attrNameLst>
                                      </p:cBhvr>
                                      <p:to>
                                        <p:strVal val="visible"/>
                                      </p:to>
                                    </p:set>
                                    <p:anim calcmode="lin" valueType="num">
                                      <p:cBhvr>
                                        <p:cTn id="64" dur="500" fill="hold"/>
                                        <p:tgtEl>
                                          <p:spTgt spid="39"/>
                                        </p:tgtEl>
                                        <p:attrNameLst>
                                          <p:attrName>ppt_w</p:attrName>
                                        </p:attrNameLst>
                                      </p:cBhvr>
                                      <p:tavLst>
                                        <p:tav tm="0">
                                          <p:val>
                                            <p:fltVal val="0"/>
                                          </p:val>
                                        </p:tav>
                                        <p:tav tm="100000">
                                          <p:val>
                                            <p:strVal val="#ppt_w"/>
                                          </p:val>
                                        </p:tav>
                                      </p:tavLst>
                                    </p:anim>
                                    <p:anim calcmode="lin" valueType="num">
                                      <p:cBhvr>
                                        <p:cTn id="65" dur="500" fill="hold"/>
                                        <p:tgtEl>
                                          <p:spTgt spid="39"/>
                                        </p:tgtEl>
                                        <p:attrNameLst>
                                          <p:attrName>ppt_h</p:attrName>
                                        </p:attrNameLst>
                                      </p:cBhvr>
                                      <p:tavLst>
                                        <p:tav tm="0">
                                          <p:val>
                                            <p:fltVal val="0"/>
                                          </p:val>
                                        </p:tav>
                                        <p:tav tm="100000">
                                          <p:val>
                                            <p:strVal val="#ppt_h"/>
                                          </p:val>
                                        </p:tav>
                                      </p:tavLst>
                                    </p:anim>
                                    <p:anim calcmode="lin" valueType="num">
                                      <p:cBhvr>
                                        <p:cTn id="66" dur="500" fill="hold"/>
                                        <p:tgtEl>
                                          <p:spTgt spid="39"/>
                                        </p:tgtEl>
                                        <p:attrNameLst>
                                          <p:attrName>style.rotation</p:attrName>
                                        </p:attrNameLst>
                                      </p:cBhvr>
                                      <p:tavLst>
                                        <p:tav tm="0">
                                          <p:val>
                                            <p:fltVal val="90"/>
                                          </p:val>
                                        </p:tav>
                                        <p:tav tm="100000">
                                          <p:val>
                                            <p:fltVal val="0"/>
                                          </p:val>
                                        </p:tav>
                                      </p:tavLst>
                                    </p:anim>
                                    <p:animEffect transition="in" filter="fade">
                                      <p:cBhvr>
                                        <p:cTn id="67" dur="500"/>
                                        <p:tgtEl>
                                          <p:spTgt spid="39"/>
                                        </p:tgtEl>
                                      </p:cBhvr>
                                    </p:animEffect>
                                  </p:childTnLst>
                                </p:cTn>
                              </p:par>
                              <p:par>
                                <p:cTn id="68" presetID="31" presetClass="entr" presetSubtype="0" fill="hold" nodeType="withEffect">
                                  <p:stCondLst>
                                    <p:cond delay="0"/>
                                  </p:stCondLst>
                                  <p:childTnLst>
                                    <p:set>
                                      <p:cBhvr>
                                        <p:cTn id="69" dur="1" fill="hold">
                                          <p:stCondLst>
                                            <p:cond delay="0"/>
                                          </p:stCondLst>
                                        </p:cTn>
                                        <p:tgtEl>
                                          <p:spTgt spid="2052"/>
                                        </p:tgtEl>
                                        <p:attrNameLst>
                                          <p:attrName>style.visibility</p:attrName>
                                        </p:attrNameLst>
                                      </p:cBhvr>
                                      <p:to>
                                        <p:strVal val="visible"/>
                                      </p:to>
                                    </p:set>
                                    <p:anim calcmode="lin" valueType="num">
                                      <p:cBhvr>
                                        <p:cTn id="70" dur="500" fill="hold"/>
                                        <p:tgtEl>
                                          <p:spTgt spid="2052"/>
                                        </p:tgtEl>
                                        <p:attrNameLst>
                                          <p:attrName>ppt_w</p:attrName>
                                        </p:attrNameLst>
                                      </p:cBhvr>
                                      <p:tavLst>
                                        <p:tav tm="0">
                                          <p:val>
                                            <p:fltVal val="0"/>
                                          </p:val>
                                        </p:tav>
                                        <p:tav tm="100000">
                                          <p:val>
                                            <p:strVal val="#ppt_w"/>
                                          </p:val>
                                        </p:tav>
                                      </p:tavLst>
                                    </p:anim>
                                    <p:anim calcmode="lin" valueType="num">
                                      <p:cBhvr>
                                        <p:cTn id="71" dur="500" fill="hold"/>
                                        <p:tgtEl>
                                          <p:spTgt spid="2052"/>
                                        </p:tgtEl>
                                        <p:attrNameLst>
                                          <p:attrName>ppt_h</p:attrName>
                                        </p:attrNameLst>
                                      </p:cBhvr>
                                      <p:tavLst>
                                        <p:tav tm="0">
                                          <p:val>
                                            <p:fltVal val="0"/>
                                          </p:val>
                                        </p:tav>
                                        <p:tav tm="100000">
                                          <p:val>
                                            <p:strVal val="#ppt_h"/>
                                          </p:val>
                                        </p:tav>
                                      </p:tavLst>
                                    </p:anim>
                                    <p:anim calcmode="lin" valueType="num">
                                      <p:cBhvr>
                                        <p:cTn id="72" dur="500" fill="hold"/>
                                        <p:tgtEl>
                                          <p:spTgt spid="2052"/>
                                        </p:tgtEl>
                                        <p:attrNameLst>
                                          <p:attrName>style.rotation</p:attrName>
                                        </p:attrNameLst>
                                      </p:cBhvr>
                                      <p:tavLst>
                                        <p:tav tm="0">
                                          <p:val>
                                            <p:fltVal val="90"/>
                                          </p:val>
                                        </p:tav>
                                        <p:tav tm="100000">
                                          <p:val>
                                            <p:fltVal val="0"/>
                                          </p:val>
                                        </p:tav>
                                      </p:tavLst>
                                    </p:anim>
                                    <p:animEffect transition="in" filter="fade">
                                      <p:cBhvr>
                                        <p:cTn id="73" dur="500"/>
                                        <p:tgtEl>
                                          <p:spTgt spid="2052"/>
                                        </p:tgtEl>
                                      </p:cBhvr>
                                    </p:animEffect>
                                  </p:childTnLst>
                                </p:cTn>
                              </p:par>
                              <p:par>
                                <p:cTn id="74" presetID="31" presetClass="entr" presetSubtype="0" fill="hold" grpId="0" nodeType="withEffect">
                                  <p:stCondLst>
                                    <p:cond delay="0"/>
                                  </p:stCondLst>
                                  <p:childTnLst>
                                    <p:set>
                                      <p:cBhvr>
                                        <p:cTn id="75" dur="1" fill="hold">
                                          <p:stCondLst>
                                            <p:cond delay="0"/>
                                          </p:stCondLst>
                                        </p:cTn>
                                        <p:tgtEl>
                                          <p:spTgt spid="43"/>
                                        </p:tgtEl>
                                        <p:attrNameLst>
                                          <p:attrName>style.visibility</p:attrName>
                                        </p:attrNameLst>
                                      </p:cBhvr>
                                      <p:to>
                                        <p:strVal val="visible"/>
                                      </p:to>
                                    </p:set>
                                    <p:anim calcmode="lin" valueType="num">
                                      <p:cBhvr>
                                        <p:cTn id="76" dur="500" fill="hold"/>
                                        <p:tgtEl>
                                          <p:spTgt spid="43"/>
                                        </p:tgtEl>
                                        <p:attrNameLst>
                                          <p:attrName>ppt_w</p:attrName>
                                        </p:attrNameLst>
                                      </p:cBhvr>
                                      <p:tavLst>
                                        <p:tav tm="0">
                                          <p:val>
                                            <p:fltVal val="0"/>
                                          </p:val>
                                        </p:tav>
                                        <p:tav tm="100000">
                                          <p:val>
                                            <p:strVal val="#ppt_w"/>
                                          </p:val>
                                        </p:tav>
                                      </p:tavLst>
                                    </p:anim>
                                    <p:anim calcmode="lin" valueType="num">
                                      <p:cBhvr>
                                        <p:cTn id="77" dur="500" fill="hold"/>
                                        <p:tgtEl>
                                          <p:spTgt spid="43"/>
                                        </p:tgtEl>
                                        <p:attrNameLst>
                                          <p:attrName>ppt_h</p:attrName>
                                        </p:attrNameLst>
                                      </p:cBhvr>
                                      <p:tavLst>
                                        <p:tav tm="0">
                                          <p:val>
                                            <p:fltVal val="0"/>
                                          </p:val>
                                        </p:tav>
                                        <p:tav tm="100000">
                                          <p:val>
                                            <p:strVal val="#ppt_h"/>
                                          </p:val>
                                        </p:tav>
                                      </p:tavLst>
                                    </p:anim>
                                    <p:anim calcmode="lin" valueType="num">
                                      <p:cBhvr>
                                        <p:cTn id="78" dur="500" fill="hold"/>
                                        <p:tgtEl>
                                          <p:spTgt spid="43"/>
                                        </p:tgtEl>
                                        <p:attrNameLst>
                                          <p:attrName>style.rotation</p:attrName>
                                        </p:attrNameLst>
                                      </p:cBhvr>
                                      <p:tavLst>
                                        <p:tav tm="0">
                                          <p:val>
                                            <p:fltVal val="90"/>
                                          </p:val>
                                        </p:tav>
                                        <p:tav tm="100000">
                                          <p:val>
                                            <p:fltVal val="0"/>
                                          </p:val>
                                        </p:tav>
                                      </p:tavLst>
                                    </p:anim>
                                    <p:animEffect transition="in" filter="fade">
                                      <p:cBhvr>
                                        <p:cTn id="79" dur="500"/>
                                        <p:tgtEl>
                                          <p:spTgt spid="43"/>
                                        </p:tgtEl>
                                      </p:cBhvr>
                                    </p:animEffect>
                                  </p:childTnLst>
                                </p:cTn>
                              </p:par>
                              <p:par>
                                <p:cTn id="80" presetID="31" presetClass="entr" presetSubtype="0" fill="hold" grpId="0" nodeType="withEffect">
                                  <p:stCondLst>
                                    <p:cond delay="0"/>
                                  </p:stCondLst>
                                  <p:childTnLst>
                                    <p:set>
                                      <p:cBhvr>
                                        <p:cTn id="81" dur="1" fill="hold">
                                          <p:stCondLst>
                                            <p:cond delay="0"/>
                                          </p:stCondLst>
                                        </p:cTn>
                                        <p:tgtEl>
                                          <p:spTgt spid="2"/>
                                        </p:tgtEl>
                                        <p:attrNameLst>
                                          <p:attrName>style.visibility</p:attrName>
                                        </p:attrNameLst>
                                      </p:cBhvr>
                                      <p:to>
                                        <p:strVal val="visible"/>
                                      </p:to>
                                    </p:set>
                                    <p:anim calcmode="lin" valueType="num">
                                      <p:cBhvr>
                                        <p:cTn id="82" dur="500" fill="hold"/>
                                        <p:tgtEl>
                                          <p:spTgt spid="2"/>
                                        </p:tgtEl>
                                        <p:attrNameLst>
                                          <p:attrName>ppt_w</p:attrName>
                                        </p:attrNameLst>
                                      </p:cBhvr>
                                      <p:tavLst>
                                        <p:tav tm="0">
                                          <p:val>
                                            <p:fltVal val="0"/>
                                          </p:val>
                                        </p:tav>
                                        <p:tav tm="100000">
                                          <p:val>
                                            <p:strVal val="#ppt_w"/>
                                          </p:val>
                                        </p:tav>
                                      </p:tavLst>
                                    </p:anim>
                                    <p:anim calcmode="lin" valueType="num">
                                      <p:cBhvr>
                                        <p:cTn id="83" dur="500" fill="hold"/>
                                        <p:tgtEl>
                                          <p:spTgt spid="2"/>
                                        </p:tgtEl>
                                        <p:attrNameLst>
                                          <p:attrName>ppt_h</p:attrName>
                                        </p:attrNameLst>
                                      </p:cBhvr>
                                      <p:tavLst>
                                        <p:tav tm="0">
                                          <p:val>
                                            <p:fltVal val="0"/>
                                          </p:val>
                                        </p:tav>
                                        <p:tav tm="100000">
                                          <p:val>
                                            <p:strVal val="#ppt_h"/>
                                          </p:val>
                                        </p:tav>
                                      </p:tavLst>
                                    </p:anim>
                                    <p:anim calcmode="lin" valueType="num">
                                      <p:cBhvr>
                                        <p:cTn id="84" dur="500" fill="hold"/>
                                        <p:tgtEl>
                                          <p:spTgt spid="2"/>
                                        </p:tgtEl>
                                        <p:attrNameLst>
                                          <p:attrName>style.rotation</p:attrName>
                                        </p:attrNameLst>
                                      </p:cBhvr>
                                      <p:tavLst>
                                        <p:tav tm="0">
                                          <p:val>
                                            <p:fltVal val="90"/>
                                          </p:val>
                                        </p:tav>
                                        <p:tav tm="100000">
                                          <p:val>
                                            <p:fltVal val="0"/>
                                          </p:val>
                                        </p:tav>
                                      </p:tavLst>
                                    </p:anim>
                                    <p:animEffect transition="in" filter="fade">
                                      <p:cBhvr>
                                        <p:cTn id="85" dur="500"/>
                                        <p:tgtEl>
                                          <p:spTgt spid="2"/>
                                        </p:tgtEl>
                                      </p:cBhvr>
                                    </p:animEffect>
                                  </p:childTnLst>
                                </p:cTn>
                              </p:par>
                              <p:par>
                                <p:cTn id="86" presetID="31" presetClass="entr" presetSubtype="0" fill="hold" grpId="0" nodeType="withEffect">
                                  <p:stCondLst>
                                    <p:cond delay="0"/>
                                  </p:stCondLst>
                                  <p:childTnLst>
                                    <p:set>
                                      <p:cBhvr>
                                        <p:cTn id="87" dur="1" fill="hold">
                                          <p:stCondLst>
                                            <p:cond delay="0"/>
                                          </p:stCondLst>
                                        </p:cTn>
                                        <p:tgtEl>
                                          <p:spTgt spid="55"/>
                                        </p:tgtEl>
                                        <p:attrNameLst>
                                          <p:attrName>style.visibility</p:attrName>
                                        </p:attrNameLst>
                                      </p:cBhvr>
                                      <p:to>
                                        <p:strVal val="visible"/>
                                      </p:to>
                                    </p:set>
                                    <p:anim calcmode="lin" valueType="num">
                                      <p:cBhvr>
                                        <p:cTn id="88" dur="500" fill="hold"/>
                                        <p:tgtEl>
                                          <p:spTgt spid="55"/>
                                        </p:tgtEl>
                                        <p:attrNameLst>
                                          <p:attrName>ppt_w</p:attrName>
                                        </p:attrNameLst>
                                      </p:cBhvr>
                                      <p:tavLst>
                                        <p:tav tm="0">
                                          <p:val>
                                            <p:fltVal val="0"/>
                                          </p:val>
                                        </p:tav>
                                        <p:tav tm="100000">
                                          <p:val>
                                            <p:strVal val="#ppt_w"/>
                                          </p:val>
                                        </p:tav>
                                      </p:tavLst>
                                    </p:anim>
                                    <p:anim calcmode="lin" valueType="num">
                                      <p:cBhvr>
                                        <p:cTn id="89" dur="500" fill="hold"/>
                                        <p:tgtEl>
                                          <p:spTgt spid="55"/>
                                        </p:tgtEl>
                                        <p:attrNameLst>
                                          <p:attrName>ppt_h</p:attrName>
                                        </p:attrNameLst>
                                      </p:cBhvr>
                                      <p:tavLst>
                                        <p:tav tm="0">
                                          <p:val>
                                            <p:fltVal val="0"/>
                                          </p:val>
                                        </p:tav>
                                        <p:tav tm="100000">
                                          <p:val>
                                            <p:strVal val="#ppt_h"/>
                                          </p:val>
                                        </p:tav>
                                      </p:tavLst>
                                    </p:anim>
                                    <p:anim calcmode="lin" valueType="num">
                                      <p:cBhvr>
                                        <p:cTn id="90" dur="500" fill="hold"/>
                                        <p:tgtEl>
                                          <p:spTgt spid="55"/>
                                        </p:tgtEl>
                                        <p:attrNameLst>
                                          <p:attrName>style.rotation</p:attrName>
                                        </p:attrNameLst>
                                      </p:cBhvr>
                                      <p:tavLst>
                                        <p:tav tm="0">
                                          <p:val>
                                            <p:fltVal val="90"/>
                                          </p:val>
                                        </p:tav>
                                        <p:tav tm="100000">
                                          <p:val>
                                            <p:fltVal val="0"/>
                                          </p:val>
                                        </p:tav>
                                      </p:tavLst>
                                    </p:anim>
                                    <p:animEffect transition="in" filter="fade">
                                      <p:cBhvr>
                                        <p:cTn id="91" dur="500"/>
                                        <p:tgtEl>
                                          <p:spTgt spid="55"/>
                                        </p:tgtEl>
                                      </p:cBhvr>
                                    </p:animEffect>
                                  </p:childTnLst>
                                </p:cTn>
                              </p:par>
                              <p:par>
                                <p:cTn id="92" presetID="31" presetClass="entr" presetSubtype="0" fill="hold" grpId="0" nodeType="with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p:cTn id="94" dur="500" fill="hold"/>
                                        <p:tgtEl>
                                          <p:spTgt spid="16"/>
                                        </p:tgtEl>
                                        <p:attrNameLst>
                                          <p:attrName>ppt_w</p:attrName>
                                        </p:attrNameLst>
                                      </p:cBhvr>
                                      <p:tavLst>
                                        <p:tav tm="0">
                                          <p:val>
                                            <p:fltVal val="0"/>
                                          </p:val>
                                        </p:tav>
                                        <p:tav tm="100000">
                                          <p:val>
                                            <p:strVal val="#ppt_w"/>
                                          </p:val>
                                        </p:tav>
                                      </p:tavLst>
                                    </p:anim>
                                    <p:anim calcmode="lin" valueType="num">
                                      <p:cBhvr>
                                        <p:cTn id="95" dur="500" fill="hold"/>
                                        <p:tgtEl>
                                          <p:spTgt spid="16"/>
                                        </p:tgtEl>
                                        <p:attrNameLst>
                                          <p:attrName>ppt_h</p:attrName>
                                        </p:attrNameLst>
                                      </p:cBhvr>
                                      <p:tavLst>
                                        <p:tav tm="0">
                                          <p:val>
                                            <p:fltVal val="0"/>
                                          </p:val>
                                        </p:tav>
                                        <p:tav tm="100000">
                                          <p:val>
                                            <p:strVal val="#ppt_h"/>
                                          </p:val>
                                        </p:tav>
                                      </p:tavLst>
                                    </p:anim>
                                    <p:anim calcmode="lin" valueType="num">
                                      <p:cBhvr>
                                        <p:cTn id="96" dur="500" fill="hold"/>
                                        <p:tgtEl>
                                          <p:spTgt spid="16"/>
                                        </p:tgtEl>
                                        <p:attrNameLst>
                                          <p:attrName>style.rotation</p:attrName>
                                        </p:attrNameLst>
                                      </p:cBhvr>
                                      <p:tavLst>
                                        <p:tav tm="0">
                                          <p:val>
                                            <p:fltVal val="90"/>
                                          </p:val>
                                        </p:tav>
                                        <p:tav tm="100000">
                                          <p:val>
                                            <p:fltVal val="0"/>
                                          </p:val>
                                        </p:tav>
                                      </p:tavLst>
                                    </p:anim>
                                    <p:animEffect transition="in" filter="fade">
                                      <p:cBhvr>
                                        <p:cTn id="97" dur="500"/>
                                        <p:tgtEl>
                                          <p:spTgt spid="16"/>
                                        </p:tgtEl>
                                      </p:cBhvr>
                                    </p:animEffect>
                                  </p:childTnLst>
                                </p:cTn>
                              </p:par>
                              <p:par>
                                <p:cTn id="98" presetID="31" presetClass="entr" presetSubtype="0" fill="hold" grpId="0" nodeType="withEffect">
                                  <p:stCondLst>
                                    <p:cond delay="0"/>
                                  </p:stCondLst>
                                  <p:childTnLst>
                                    <p:set>
                                      <p:cBhvr>
                                        <p:cTn id="99" dur="1" fill="hold">
                                          <p:stCondLst>
                                            <p:cond delay="0"/>
                                          </p:stCondLst>
                                        </p:cTn>
                                        <p:tgtEl>
                                          <p:spTgt spid="53"/>
                                        </p:tgtEl>
                                        <p:attrNameLst>
                                          <p:attrName>style.visibility</p:attrName>
                                        </p:attrNameLst>
                                      </p:cBhvr>
                                      <p:to>
                                        <p:strVal val="visible"/>
                                      </p:to>
                                    </p:set>
                                    <p:anim calcmode="lin" valueType="num">
                                      <p:cBhvr>
                                        <p:cTn id="100" dur="500" fill="hold"/>
                                        <p:tgtEl>
                                          <p:spTgt spid="53"/>
                                        </p:tgtEl>
                                        <p:attrNameLst>
                                          <p:attrName>ppt_w</p:attrName>
                                        </p:attrNameLst>
                                      </p:cBhvr>
                                      <p:tavLst>
                                        <p:tav tm="0">
                                          <p:val>
                                            <p:fltVal val="0"/>
                                          </p:val>
                                        </p:tav>
                                        <p:tav tm="100000">
                                          <p:val>
                                            <p:strVal val="#ppt_w"/>
                                          </p:val>
                                        </p:tav>
                                      </p:tavLst>
                                    </p:anim>
                                    <p:anim calcmode="lin" valueType="num">
                                      <p:cBhvr>
                                        <p:cTn id="101" dur="500" fill="hold"/>
                                        <p:tgtEl>
                                          <p:spTgt spid="53"/>
                                        </p:tgtEl>
                                        <p:attrNameLst>
                                          <p:attrName>ppt_h</p:attrName>
                                        </p:attrNameLst>
                                      </p:cBhvr>
                                      <p:tavLst>
                                        <p:tav tm="0">
                                          <p:val>
                                            <p:fltVal val="0"/>
                                          </p:val>
                                        </p:tav>
                                        <p:tav tm="100000">
                                          <p:val>
                                            <p:strVal val="#ppt_h"/>
                                          </p:val>
                                        </p:tav>
                                      </p:tavLst>
                                    </p:anim>
                                    <p:anim calcmode="lin" valueType="num">
                                      <p:cBhvr>
                                        <p:cTn id="102" dur="500" fill="hold"/>
                                        <p:tgtEl>
                                          <p:spTgt spid="53"/>
                                        </p:tgtEl>
                                        <p:attrNameLst>
                                          <p:attrName>style.rotation</p:attrName>
                                        </p:attrNameLst>
                                      </p:cBhvr>
                                      <p:tavLst>
                                        <p:tav tm="0">
                                          <p:val>
                                            <p:fltVal val="90"/>
                                          </p:val>
                                        </p:tav>
                                        <p:tav tm="100000">
                                          <p:val>
                                            <p:fltVal val="0"/>
                                          </p:val>
                                        </p:tav>
                                      </p:tavLst>
                                    </p:anim>
                                    <p:animEffect transition="in" filter="fade">
                                      <p:cBhvr>
                                        <p:cTn id="103" dur="500"/>
                                        <p:tgtEl>
                                          <p:spTgt spid="53"/>
                                        </p:tgtEl>
                                      </p:cBhvr>
                                    </p:animEffect>
                                  </p:childTnLst>
                                </p:cTn>
                              </p:par>
                              <p:par>
                                <p:cTn id="104" presetID="31" presetClass="entr" presetSubtype="0" fill="hold" nodeType="withEffect">
                                  <p:stCondLst>
                                    <p:cond delay="0"/>
                                  </p:stCondLst>
                                  <p:childTnLst>
                                    <p:set>
                                      <p:cBhvr>
                                        <p:cTn id="105" dur="1" fill="hold">
                                          <p:stCondLst>
                                            <p:cond delay="0"/>
                                          </p:stCondLst>
                                        </p:cTn>
                                        <p:tgtEl>
                                          <p:spTgt spid="45"/>
                                        </p:tgtEl>
                                        <p:attrNameLst>
                                          <p:attrName>style.visibility</p:attrName>
                                        </p:attrNameLst>
                                      </p:cBhvr>
                                      <p:to>
                                        <p:strVal val="visible"/>
                                      </p:to>
                                    </p:set>
                                    <p:anim calcmode="lin" valueType="num">
                                      <p:cBhvr>
                                        <p:cTn id="106" dur="500" fill="hold"/>
                                        <p:tgtEl>
                                          <p:spTgt spid="45"/>
                                        </p:tgtEl>
                                        <p:attrNameLst>
                                          <p:attrName>ppt_w</p:attrName>
                                        </p:attrNameLst>
                                      </p:cBhvr>
                                      <p:tavLst>
                                        <p:tav tm="0">
                                          <p:val>
                                            <p:fltVal val="0"/>
                                          </p:val>
                                        </p:tav>
                                        <p:tav tm="100000">
                                          <p:val>
                                            <p:strVal val="#ppt_w"/>
                                          </p:val>
                                        </p:tav>
                                      </p:tavLst>
                                    </p:anim>
                                    <p:anim calcmode="lin" valueType="num">
                                      <p:cBhvr>
                                        <p:cTn id="107" dur="500" fill="hold"/>
                                        <p:tgtEl>
                                          <p:spTgt spid="45"/>
                                        </p:tgtEl>
                                        <p:attrNameLst>
                                          <p:attrName>ppt_h</p:attrName>
                                        </p:attrNameLst>
                                      </p:cBhvr>
                                      <p:tavLst>
                                        <p:tav tm="0">
                                          <p:val>
                                            <p:fltVal val="0"/>
                                          </p:val>
                                        </p:tav>
                                        <p:tav tm="100000">
                                          <p:val>
                                            <p:strVal val="#ppt_h"/>
                                          </p:val>
                                        </p:tav>
                                      </p:tavLst>
                                    </p:anim>
                                    <p:anim calcmode="lin" valueType="num">
                                      <p:cBhvr>
                                        <p:cTn id="108" dur="500" fill="hold"/>
                                        <p:tgtEl>
                                          <p:spTgt spid="45"/>
                                        </p:tgtEl>
                                        <p:attrNameLst>
                                          <p:attrName>style.rotation</p:attrName>
                                        </p:attrNameLst>
                                      </p:cBhvr>
                                      <p:tavLst>
                                        <p:tav tm="0">
                                          <p:val>
                                            <p:fltVal val="90"/>
                                          </p:val>
                                        </p:tav>
                                        <p:tav tm="100000">
                                          <p:val>
                                            <p:fltVal val="0"/>
                                          </p:val>
                                        </p:tav>
                                      </p:tavLst>
                                    </p:anim>
                                    <p:animEffect transition="in" filter="fade">
                                      <p:cBhvr>
                                        <p:cTn id="109" dur="500"/>
                                        <p:tgtEl>
                                          <p:spTgt spid="45"/>
                                        </p:tgtEl>
                                      </p:cBhvr>
                                    </p:animEffect>
                                  </p:childTnLst>
                                </p:cTn>
                              </p:par>
                              <p:par>
                                <p:cTn id="110" presetID="31" presetClass="entr" presetSubtype="0" fill="hold" grpId="0" nodeType="withEffect">
                                  <p:stCondLst>
                                    <p:cond delay="0"/>
                                  </p:stCondLst>
                                  <p:childTnLst>
                                    <p:set>
                                      <p:cBhvr>
                                        <p:cTn id="111" dur="1" fill="hold">
                                          <p:stCondLst>
                                            <p:cond delay="0"/>
                                          </p:stCondLst>
                                        </p:cTn>
                                        <p:tgtEl>
                                          <p:spTgt spid="56"/>
                                        </p:tgtEl>
                                        <p:attrNameLst>
                                          <p:attrName>style.visibility</p:attrName>
                                        </p:attrNameLst>
                                      </p:cBhvr>
                                      <p:to>
                                        <p:strVal val="visible"/>
                                      </p:to>
                                    </p:set>
                                    <p:anim calcmode="lin" valueType="num">
                                      <p:cBhvr>
                                        <p:cTn id="112" dur="500" fill="hold"/>
                                        <p:tgtEl>
                                          <p:spTgt spid="56"/>
                                        </p:tgtEl>
                                        <p:attrNameLst>
                                          <p:attrName>ppt_w</p:attrName>
                                        </p:attrNameLst>
                                      </p:cBhvr>
                                      <p:tavLst>
                                        <p:tav tm="0">
                                          <p:val>
                                            <p:fltVal val="0"/>
                                          </p:val>
                                        </p:tav>
                                        <p:tav tm="100000">
                                          <p:val>
                                            <p:strVal val="#ppt_w"/>
                                          </p:val>
                                        </p:tav>
                                      </p:tavLst>
                                    </p:anim>
                                    <p:anim calcmode="lin" valueType="num">
                                      <p:cBhvr>
                                        <p:cTn id="113" dur="500" fill="hold"/>
                                        <p:tgtEl>
                                          <p:spTgt spid="56"/>
                                        </p:tgtEl>
                                        <p:attrNameLst>
                                          <p:attrName>ppt_h</p:attrName>
                                        </p:attrNameLst>
                                      </p:cBhvr>
                                      <p:tavLst>
                                        <p:tav tm="0">
                                          <p:val>
                                            <p:fltVal val="0"/>
                                          </p:val>
                                        </p:tav>
                                        <p:tav tm="100000">
                                          <p:val>
                                            <p:strVal val="#ppt_h"/>
                                          </p:val>
                                        </p:tav>
                                      </p:tavLst>
                                    </p:anim>
                                    <p:anim calcmode="lin" valueType="num">
                                      <p:cBhvr>
                                        <p:cTn id="114" dur="500" fill="hold"/>
                                        <p:tgtEl>
                                          <p:spTgt spid="56"/>
                                        </p:tgtEl>
                                        <p:attrNameLst>
                                          <p:attrName>style.rotation</p:attrName>
                                        </p:attrNameLst>
                                      </p:cBhvr>
                                      <p:tavLst>
                                        <p:tav tm="0">
                                          <p:val>
                                            <p:fltVal val="90"/>
                                          </p:val>
                                        </p:tav>
                                        <p:tav tm="100000">
                                          <p:val>
                                            <p:fltVal val="0"/>
                                          </p:val>
                                        </p:tav>
                                      </p:tavLst>
                                    </p:anim>
                                    <p:animEffect transition="in" filter="fade">
                                      <p:cBhvr>
                                        <p:cTn id="115" dur="500"/>
                                        <p:tgtEl>
                                          <p:spTgt spid="56"/>
                                        </p:tgtEl>
                                      </p:cBhvr>
                                    </p:animEffect>
                                  </p:childTnLst>
                                </p:cTn>
                              </p:par>
                              <p:par>
                                <p:cTn id="116" presetID="32" presetClass="emph" presetSubtype="0" fill="hold" grpId="1" nodeType="withEffect">
                                  <p:stCondLst>
                                    <p:cond delay="1500"/>
                                  </p:stCondLst>
                                  <p:childTnLst>
                                    <p:animRot by="120000">
                                      <p:cBhvr>
                                        <p:cTn id="117" dur="50" fill="hold">
                                          <p:stCondLst>
                                            <p:cond delay="0"/>
                                          </p:stCondLst>
                                        </p:cTn>
                                        <p:tgtEl>
                                          <p:spTgt spid="5"/>
                                        </p:tgtEl>
                                        <p:attrNameLst>
                                          <p:attrName>r</p:attrName>
                                        </p:attrNameLst>
                                      </p:cBhvr>
                                    </p:animRot>
                                    <p:animRot by="-240000">
                                      <p:cBhvr>
                                        <p:cTn id="118" dur="100" fill="hold">
                                          <p:stCondLst>
                                            <p:cond delay="100"/>
                                          </p:stCondLst>
                                        </p:cTn>
                                        <p:tgtEl>
                                          <p:spTgt spid="5"/>
                                        </p:tgtEl>
                                        <p:attrNameLst>
                                          <p:attrName>r</p:attrName>
                                        </p:attrNameLst>
                                      </p:cBhvr>
                                    </p:animRot>
                                    <p:animRot by="240000">
                                      <p:cBhvr>
                                        <p:cTn id="119" dur="100" fill="hold">
                                          <p:stCondLst>
                                            <p:cond delay="200"/>
                                          </p:stCondLst>
                                        </p:cTn>
                                        <p:tgtEl>
                                          <p:spTgt spid="5"/>
                                        </p:tgtEl>
                                        <p:attrNameLst>
                                          <p:attrName>r</p:attrName>
                                        </p:attrNameLst>
                                      </p:cBhvr>
                                    </p:animRot>
                                    <p:animRot by="-240000">
                                      <p:cBhvr>
                                        <p:cTn id="120" dur="100" fill="hold">
                                          <p:stCondLst>
                                            <p:cond delay="300"/>
                                          </p:stCondLst>
                                        </p:cTn>
                                        <p:tgtEl>
                                          <p:spTgt spid="5"/>
                                        </p:tgtEl>
                                        <p:attrNameLst>
                                          <p:attrName>r</p:attrName>
                                        </p:attrNameLst>
                                      </p:cBhvr>
                                    </p:animRot>
                                    <p:animRot by="120000">
                                      <p:cBhvr>
                                        <p:cTn id="121" dur="100" fill="hold">
                                          <p:stCondLst>
                                            <p:cond delay="400"/>
                                          </p:stCondLst>
                                        </p:cTn>
                                        <p:tgtEl>
                                          <p:spTgt spid="5"/>
                                        </p:tgtEl>
                                        <p:attrNameLst>
                                          <p:attrName>r</p:attrName>
                                        </p:attrNameLst>
                                      </p:cBhvr>
                                    </p:animRot>
                                  </p:childTnLst>
                                </p:cTn>
                              </p:par>
                              <p:par>
                                <p:cTn id="122" presetID="32" presetClass="emph" presetSubtype="0" fill="hold" nodeType="withEffect">
                                  <p:stCondLst>
                                    <p:cond delay="1500"/>
                                  </p:stCondLst>
                                  <p:childTnLst>
                                    <p:animRot by="120000">
                                      <p:cBhvr>
                                        <p:cTn id="123" dur="50" fill="hold">
                                          <p:stCondLst>
                                            <p:cond delay="0"/>
                                          </p:stCondLst>
                                        </p:cTn>
                                        <p:tgtEl>
                                          <p:spTgt spid="11"/>
                                        </p:tgtEl>
                                        <p:attrNameLst>
                                          <p:attrName>r</p:attrName>
                                        </p:attrNameLst>
                                      </p:cBhvr>
                                    </p:animRot>
                                    <p:animRot by="-240000">
                                      <p:cBhvr>
                                        <p:cTn id="124" dur="100" fill="hold">
                                          <p:stCondLst>
                                            <p:cond delay="100"/>
                                          </p:stCondLst>
                                        </p:cTn>
                                        <p:tgtEl>
                                          <p:spTgt spid="11"/>
                                        </p:tgtEl>
                                        <p:attrNameLst>
                                          <p:attrName>r</p:attrName>
                                        </p:attrNameLst>
                                      </p:cBhvr>
                                    </p:animRot>
                                    <p:animRot by="240000">
                                      <p:cBhvr>
                                        <p:cTn id="125" dur="100" fill="hold">
                                          <p:stCondLst>
                                            <p:cond delay="200"/>
                                          </p:stCondLst>
                                        </p:cTn>
                                        <p:tgtEl>
                                          <p:spTgt spid="11"/>
                                        </p:tgtEl>
                                        <p:attrNameLst>
                                          <p:attrName>r</p:attrName>
                                        </p:attrNameLst>
                                      </p:cBhvr>
                                    </p:animRot>
                                    <p:animRot by="-240000">
                                      <p:cBhvr>
                                        <p:cTn id="126" dur="100" fill="hold">
                                          <p:stCondLst>
                                            <p:cond delay="300"/>
                                          </p:stCondLst>
                                        </p:cTn>
                                        <p:tgtEl>
                                          <p:spTgt spid="11"/>
                                        </p:tgtEl>
                                        <p:attrNameLst>
                                          <p:attrName>r</p:attrName>
                                        </p:attrNameLst>
                                      </p:cBhvr>
                                    </p:animRot>
                                    <p:animRot by="120000">
                                      <p:cBhvr>
                                        <p:cTn id="127" dur="100" fill="hold">
                                          <p:stCondLst>
                                            <p:cond delay="400"/>
                                          </p:stCondLst>
                                        </p:cTn>
                                        <p:tgtEl>
                                          <p:spTgt spid="11"/>
                                        </p:tgtEl>
                                        <p:attrNameLst>
                                          <p:attrName>r</p:attrName>
                                        </p:attrNameLst>
                                      </p:cBhvr>
                                    </p:animRot>
                                  </p:childTnLst>
                                </p:cTn>
                              </p:par>
                              <p:par>
                                <p:cTn id="128" presetID="32" presetClass="emph" presetSubtype="0" fill="hold" grpId="1" nodeType="withEffect">
                                  <p:stCondLst>
                                    <p:cond delay="1500"/>
                                  </p:stCondLst>
                                  <p:childTnLst>
                                    <p:animRot by="120000">
                                      <p:cBhvr>
                                        <p:cTn id="129" dur="50" fill="hold">
                                          <p:stCondLst>
                                            <p:cond delay="0"/>
                                          </p:stCondLst>
                                        </p:cTn>
                                        <p:tgtEl>
                                          <p:spTgt spid="44"/>
                                        </p:tgtEl>
                                        <p:attrNameLst>
                                          <p:attrName>r</p:attrName>
                                        </p:attrNameLst>
                                      </p:cBhvr>
                                    </p:animRot>
                                    <p:animRot by="-240000">
                                      <p:cBhvr>
                                        <p:cTn id="130" dur="100" fill="hold">
                                          <p:stCondLst>
                                            <p:cond delay="100"/>
                                          </p:stCondLst>
                                        </p:cTn>
                                        <p:tgtEl>
                                          <p:spTgt spid="44"/>
                                        </p:tgtEl>
                                        <p:attrNameLst>
                                          <p:attrName>r</p:attrName>
                                        </p:attrNameLst>
                                      </p:cBhvr>
                                    </p:animRot>
                                    <p:animRot by="240000">
                                      <p:cBhvr>
                                        <p:cTn id="131" dur="100" fill="hold">
                                          <p:stCondLst>
                                            <p:cond delay="200"/>
                                          </p:stCondLst>
                                        </p:cTn>
                                        <p:tgtEl>
                                          <p:spTgt spid="44"/>
                                        </p:tgtEl>
                                        <p:attrNameLst>
                                          <p:attrName>r</p:attrName>
                                        </p:attrNameLst>
                                      </p:cBhvr>
                                    </p:animRot>
                                    <p:animRot by="-240000">
                                      <p:cBhvr>
                                        <p:cTn id="132" dur="100" fill="hold">
                                          <p:stCondLst>
                                            <p:cond delay="300"/>
                                          </p:stCondLst>
                                        </p:cTn>
                                        <p:tgtEl>
                                          <p:spTgt spid="44"/>
                                        </p:tgtEl>
                                        <p:attrNameLst>
                                          <p:attrName>r</p:attrName>
                                        </p:attrNameLst>
                                      </p:cBhvr>
                                    </p:animRot>
                                    <p:animRot by="120000">
                                      <p:cBhvr>
                                        <p:cTn id="133" dur="100" fill="hold">
                                          <p:stCondLst>
                                            <p:cond delay="400"/>
                                          </p:stCondLst>
                                        </p:cTn>
                                        <p:tgtEl>
                                          <p:spTgt spid="44"/>
                                        </p:tgtEl>
                                        <p:attrNameLst>
                                          <p:attrName>r</p:attrName>
                                        </p:attrNameLst>
                                      </p:cBhvr>
                                    </p:animRot>
                                  </p:childTnLst>
                                </p:cTn>
                              </p:par>
                              <p:par>
                                <p:cTn id="134" presetID="32" presetClass="emph" presetSubtype="0" fill="hold" nodeType="withEffect">
                                  <p:stCondLst>
                                    <p:cond delay="1500"/>
                                  </p:stCondLst>
                                  <p:childTnLst>
                                    <p:animRot by="120000">
                                      <p:cBhvr>
                                        <p:cTn id="135" dur="50" fill="hold">
                                          <p:stCondLst>
                                            <p:cond delay="0"/>
                                          </p:stCondLst>
                                        </p:cTn>
                                        <p:tgtEl>
                                          <p:spTgt spid="28"/>
                                        </p:tgtEl>
                                        <p:attrNameLst>
                                          <p:attrName>r</p:attrName>
                                        </p:attrNameLst>
                                      </p:cBhvr>
                                    </p:animRot>
                                    <p:animRot by="-240000">
                                      <p:cBhvr>
                                        <p:cTn id="136" dur="100" fill="hold">
                                          <p:stCondLst>
                                            <p:cond delay="100"/>
                                          </p:stCondLst>
                                        </p:cTn>
                                        <p:tgtEl>
                                          <p:spTgt spid="28"/>
                                        </p:tgtEl>
                                        <p:attrNameLst>
                                          <p:attrName>r</p:attrName>
                                        </p:attrNameLst>
                                      </p:cBhvr>
                                    </p:animRot>
                                    <p:animRot by="240000">
                                      <p:cBhvr>
                                        <p:cTn id="137" dur="100" fill="hold">
                                          <p:stCondLst>
                                            <p:cond delay="200"/>
                                          </p:stCondLst>
                                        </p:cTn>
                                        <p:tgtEl>
                                          <p:spTgt spid="28"/>
                                        </p:tgtEl>
                                        <p:attrNameLst>
                                          <p:attrName>r</p:attrName>
                                        </p:attrNameLst>
                                      </p:cBhvr>
                                    </p:animRot>
                                    <p:animRot by="-240000">
                                      <p:cBhvr>
                                        <p:cTn id="138" dur="100" fill="hold">
                                          <p:stCondLst>
                                            <p:cond delay="300"/>
                                          </p:stCondLst>
                                        </p:cTn>
                                        <p:tgtEl>
                                          <p:spTgt spid="28"/>
                                        </p:tgtEl>
                                        <p:attrNameLst>
                                          <p:attrName>r</p:attrName>
                                        </p:attrNameLst>
                                      </p:cBhvr>
                                    </p:animRot>
                                    <p:animRot by="120000">
                                      <p:cBhvr>
                                        <p:cTn id="139" dur="100" fill="hold">
                                          <p:stCondLst>
                                            <p:cond delay="400"/>
                                          </p:stCondLst>
                                        </p:cTn>
                                        <p:tgtEl>
                                          <p:spTgt spid="28"/>
                                        </p:tgtEl>
                                        <p:attrNameLst>
                                          <p:attrName>r</p:attrName>
                                        </p:attrNameLst>
                                      </p:cBhvr>
                                    </p:animRot>
                                  </p:childTnLst>
                                </p:cTn>
                              </p:par>
                              <p:par>
                                <p:cTn id="140" presetID="32" presetClass="emph" presetSubtype="0" fill="hold" nodeType="withEffect">
                                  <p:stCondLst>
                                    <p:cond delay="1500"/>
                                  </p:stCondLst>
                                  <p:childTnLst>
                                    <p:animRot by="120000">
                                      <p:cBhvr>
                                        <p:cTn id="141" dur="50" fill="hold">
                                          <p:stCondLst>
                                            <p:cond delay="0"/>
                                          </p:stCondLst>
                                        </p:cTn>
                                        <p:tgtEl>
                                          <p:spTgt spid="36"/>
                                        </p:tgtEl>
                                        <p:attrNameLst>
                                          <p:attrName>r</p:attrName>
                                        </p:attrNameLst>
                                      </p:cBhvr>
                                    </p:animRot>
                                    <p:animRot by="-240000">
                                      <p:cBhvr>
                                        <p:cTn id="142" dur="100" fill="hold">
                                          <p:stCondLst>
                                            <p:cond delay="100"/>
                                          </p:stCondLst>
                                        </p:cTn>
                                        <p:tgtEl>
                                          <p:spTgt spid="36"/>
                                        </p:tgtEl>
                                        <p:attrNameLst>
                                          <p:attrName>r</p:attrName>
                                        </p:attrNameLst>
                                      </p:cBhvr>
                                    </p:animRot>
                                    <p:animRot by="240000">
                                      <p:cBhvr>
                                        <p:cTn id="143" dur="100" fill="hold">
                                          <p:stCondLst>
                                            <p:cond delay="200"/>
                                          </p:stCondLst>
                                        </p:cTn>
                                        <p:tgtEl>
                                          <p:spTgt spid="36"/>
                                        </p:tgtEl>
                                        <p:attrNameLst>
                                          <p:attrName>r</p:attrName>
                                        </p:attrNameLst>
                                      </p:cBhvr>
                                    </p:animRot>
                                    <p:animRot by="-240000">
                                      <p:cBhvr>
                                        <p:cTn id="144" dur="100" fill="hold">
                                          <p:stCondLst>
                                            <p:cond delay="300"/>
                                          </p:stCondLst>
                                        </p:cTn>
                                        <p:tgtEl>
                                          <p:spTgt spid="36"/>
                                        </p:tgtEl>
                                        <p:attrNameLst>
                                          <p:attrName>r</p:attrName>
                                        </p:attrNameLst>
                                      </p:cBhvr>
                                    </p:animRot>
                                    <p:animRot by="120000">
                                      <p:cBhvr>
                                        <p:cTn id="145" dur="100" fill="hold">
                                          <p:stCondLst>
                                            <p:cond delay="400"/>
                                          </p:stCondLst>
                                        </p:cTn>
                                        <p:tgtEl>
                                          <p:spTgt spid="36"/>
                                        </p:tgtEl>
                                        <p:attrNameLst>
                                          <p:attrName>r</p:attrName>
                                        </p:attrNameLst>
                                      </p:cBhvr>
                                    </p:animRot>
                                  </p:childTnLst>
                                </p:cTn>
                              </p:par>
                              <p:par>
                                <p:cTn id="146" presetID="32" presetClass="emph" presetSubtype="0" fill="hold" nodeType="withEffect">
                                  <p:stCondLst>
                                    <p:cond delay="1500"/>
                                  </p:stCondLst>
                                  <p:childTnLst>
                                    <p:animRot by="120000">
                                      <p:cBhvr>
                                        <p:cTn id="147" dur="50" fill="hold">
                                          <p:stCondLst>
                                            <p:cond delay="0"/>
                                          </p:stCondLst>
                                        </p:cTn>
                                        <p:tgtEl>
                                          <p:spTgt spid="39"/>
                                        </p:tgtEl>
                                        <p:attrNameLst>
                                          <p:attrName>r</p:attrName>
                                        </p:attrNameLst>
                                      </p:cBhvr>
                                    </p:animRot>
                                    <p:animRot by="-240000">
                                      <p:cBhvr>
                                        <p:cTn id="148" dur="100" fill="hold">
                                          <p:stCondLst>
                                            <p:cond delay="100"/>
                                          </p:stCondLst>
                                        </p:cTn>
                                        <p:tgtEl>
                                          <p:spTgt spid="39"/>
                                        </p:tgtEl>
                                        <p:attrNameLst>
                                          <p:attrName>r</p:attrName>
                                        </p:attrNameLst>
                                      </p:cBhvr>
                                    </p:animRot>
                                    <p:animRot by="240000">
                                      <p:cBhvr>
                                        <p:cTn id="149" dur="100" fill="hold">
                                          <p:stCondLst>
                                            <p:cond delay="200"/>
                                          </p:stCondLst>
                                        </p:cTn>
                                        <p:tgtEl>
                                          <p:spTgt spid="39"/>
                                        </p:tgtEl>
                                        <p:attrNameLst>
                                          <p:attrName>r</p:attrName>
                                        </p:attrNameLst>
                                      </p:cBhvr>
                                    </p:animRot>
                                    <p:animRot by="-240000">
                                      <p:cBhvr>
                                        <p:cTn id="150" dur="100" fill="hold">
                                          <p:stCondLst>
                                            <p:cond delay="300"/>
                                          </p:stCondLst>
                                        </p:cTn>
                                        <p:tgtEl>
                                          <p:spTgt spid="39"/>
                                        </p:tgtEl>
                                        <p:attrNameLst>
                                          <p:attrName>r</p:attrName>
                                        </p:attrNameLst>
                                      </p:cBhvr>
                                    </p:animRot>
                                    <p:animRot by="120000">
                                      <p:cBhvr>
                                        <p:cTn id="151" dur="100" fill="hold">
                                          <p:stCondLst>
                                            <p:cond delay="400"/>
                                          </p:stCondLst>
                                        </p:cTn>
                                        <p:tgtEl>
                                          <p:spTgt spid="39"/>
                                        </p:tgtEl>
                                        <p:attrNameLst>
                                          <p:attrName>r</p:attrName>
                                        </p:attrNameLst>
                                      </p:cBhvr>
                                    </p:animRot>
                                  </p:childTnLst>
                                </p:cTn>
                              </p:par>
                              <p:par>
                                <p:cTn id="152" presetID="32" presetClass="emph" presetSubtype="0" fill="hold" nodeType="withEffect">
                                  <p:stCondLst>
                                    <p:cond delay="1500"/>
                                  </p:stCondLst>
                                  <p:childTnLst>
                                    <p:animRot by="120000">
                                      <p:cBhvr>
                                        <p:cTn id="153" dur="50" fill="hold">
                                          <p:stCondLst>
                                            <p:cond delay="0"/>
                                          </p:stCondLst>
                                        </p:cTn>
                                        <p:tgtEl>
                                          <p:spTgt spid="2052"/>
                                        </p:tgtEl>
                                        <p:attrNameLst>
                                          <p:attrName>r</p:attrName>
                                        </p:attrNameLst>
                                      </p:cBhvr>
                                    </p:animRot>
                                    <p:animRot by="-240000">
                                      <p:cBhvr>
                                        <p:cTn id="154" dur="100" fill="hold">
                                          <p:stCondLst>
                                            <p:cond delay="100"/>
                                          </p:stCondLst>
                                        </p:cTn>
                                        <p:tgtEl>
                                          <p:spTgt spid="2052"/>
                                        </p:tgtEl>
                                        <p:attrNameLst>
                                          <p:attrName>r</p:attrName>
                                        </p:attrNameLst>
                                      </p:cBhvr>
                                    </p:animRot>
                                    <p:animRot by="240000">
                                      <p:cBhvr>
                                        <p:cTn id="155" dur="100" fill="hold">
                                          <p:stCondLst>
                                            <p:cond delay="200"/>
                                          </p:stCondLst>
                                        </p:cTn>
                                        <p:tgtEl>
                                          <p:spTgt spid="2052"/>
                                        </p:tgtEl>
                                        <p:attrNameLst>
                                          <p:attrName>r</p:attrName>
                                        </p:attrNameLst>
                                      </p:cBhvr>
                                    </p:animRot>
                                    <p:animRot by="-240000">
                                      <p:cBhvr>
                                        <p:cTn id="156" dur="100" fill="hold">
                                          <p:stCondLst>
                                            <p:cond delay="300"/>
                                          </p:stCondLst>
                                        </p:cTn>
                                        <p:tgtEl>
                                          <p:spTgt spid="2052"/>
                                        </p:tgtEl>
                                        <p:attrNameLst>
                                          <p:attrName>r</p:attrName>
                                        </p:attrNameLst>
                                      </p:cBhvr>
                                    </p:animRot>
                                    <p:animRot by="120000">
                                      <p:cBhvr>
                                        <p:cTn id="157" dur="100" fill="hold">
                                          <p:stCondLst>
                                            <p:cond delay="400"/>
                                          </p:stCondLst>
                                        </p:cTn>
                                        <p:tgtEl>
                                          <p:spTgt spid="2052"/>
                                        </p:tgtEl>
                                        <p:attrNameLst>
                                          <p:attrName>r</p:attrName>
                                        </p:attrNameLst>
                                      </p:cBhvr>
                                    </p:animRot>
                                  </p:childTnLst>
                                </p:cTn>
                              </p:par>
                              <p:par>
                                <p:cTn id="158" presetID="32" presetClass="emph" presetSubtype="0" fill="hold" grpId="1" nodeType="withEffect">
                                  <p:stCondLst>
                                    <p:cond delay="1500"/>
                                  </p:stCondLst>
                                  <p:childTnLst>
                                    <p:animRot by="120000">
                                      <p:cBhvr>
                                        <p:cTn id="159" dur="50" fill="hold">
                                          <p:stCondLst>
                                            <p:cond delay="0"/>
                                          </p:stCondLst>
                                        </p:cTn>
                                        <p:tgtEl>
                                          <p:spTgt spid="43"/>
                                        </p:tgtEl>
                                        <p:attrNameLst>
                                          <p:attrName>r</p:attrName>
                                        </p:attrNameLst>
                                      </p:cBhvr>
                                    </p:animRot>
                                    <p:animRot by="-240000">
                                      <p:cBhvr>
                                        <p:cTn id="160" dur="100" fill="hold">
                                          <p:stCondLst>
                                            <p:cond delay="100"/>
                                          </p:stCondLst>
                                        </p:cTn>
                                        <p:tgtEl>
                                          <p:spTgt spid="43"/>
                                        </p:tgtEl>
                                        <p:attrNameLst>
                                          <p:attrName>r</p:attrName>
                                        </p:attrNameLst>
                                      </p:cBhvr>
                                    </p:animRot>
                                    <p:animRot by="240000">
                                      <p:cBhvr>
                                        <p:cTn id="161" dur="100" fill="hold">
                                          <p:stCondLst>
                                            <p:cond delay="200"/>
                                          </p:stCondLst>
                                        </p:cTn>
                                        <p:tgtEl>
                                          <p:spTgt spid="43"/>
                                        </p:tgtEl>
                                        <p:attrNameLst>
                                          <p:attrName>r</p:attrName>
                                        </p:attrNameLst>
                                      </p:cBhvr>
                                    </p:animRot>
                                    <p:animRot by="-240000">
                                      <p:cBhvr>
                                        <p:cTn id="162" dur="100" fill="hold">
                                          <p:stCondLst>
                                            <p:cond delay="300"/>
                                          </p:stCondLst>
                                        </p:cTn>
                                        <p:tgtEl>
                                          <p:spTgt spid="43"/>
                                        </p:tgtEl>
                                        <p:attrNameLst>
                                          <p:attrName>r</p:attrName>
                                        </p:attrNameLst>
                                      </p:cBhvr>
                                    </p:animRot>
                                    <p:animRot by="120000">
                                      <p:cBhvr>
                                        <p:cTn id="163" dur="100" fill="hold">
                                          <p:stCondLst>
                                            <p:cond delay="400"/>
                                          </p:stCondLst>
                                        </p:cTn>
                                        <p:tgtEl>
                                          <p:spTgt spid="43"/>
                                        </p:tgtEl>
                                        <p:attrNameLst>
                                          <p:attrName>r</p:attrName>
                                        </p:attrNameLst>
                                      </p:cBhvr>
                                    </p:animRot>
                                  </p:childTnLst>
                                </p:cTn>
                              </p:par>
                              <p:par>
                                <p:cTn id="164" presetID="32" presetClass="emph" presetSubtype="0" fill="hold" grpId="1" nodeType="withEffect">
                                  <p:stCondLst>
                                    <p:cond delay="1500"/>
                                  </p:stCondLst>
                                  <p:childTnLst>
                                    <p:animRot by="120000">
                                      <p:cBhvr>
                                        <p:cTn id="165" dur="50" fill="hold">
                                          <p:stCondLst>
                                            <p:cond delay="0"/>
                                          </p:stCondLst>
                                        </p:cTn>
                                        <p:tgtEl>
                                          <p:spTgt spid="2"/>
                                        </p:tgtEl>
                                        <p:attrNameLst>
                                          <p:attrName>r</p:attrName>
                                        </p:attrNameLst>
                                      </p:cBhvr>
                                    </p:animRot>
                                    <p:animRot by="-240000">
                                      <p:cBhvr>
                                        <p:cTn id="166" dur="100" fill="hold">
                                          <p:stCondLst>
                                            <p:cond delay="100"/>
                                          </p:stCondLst>
                                        </p:cTn>
                                        <p:tgtEl>
                                          <p:spTgt spid="2"/>
                                        </p:tgtEl>
                                        <p:attrNameLst>
                                          <p:attrName>r</p:attrName>
                                        </p:attrNameLst>
                                      </p:cBhvr>
                                    </p:animRot>
                                    <p:animRot by="240000">
                                      <p:cBhvr>
                                        <p:cTn id="167" dur="100" fill="hold">
                                          <p:stCondLst>
                                            <p:cond delay="200"/>
                                          </p:stCondLst>
                                        </p:cTn>
                                        <p:tgtEl>
                                          <p:spTgt spid="2"/>
                                        </p:tgtEl>
                                        <p:attrNameLst>
                                          <p:attrName>r</p:attrName>
                                        </p:attrNameLst>
                                      </p:cBhvr>
                                    </p:animRot>
                                    <p:animRot by="-240000">
                                      <p:cBhvr>
                                        <p:cTn id="168" dur="100" fill="hold">
                                          <p:stCondLst>
                                            <p:cond delay="300"/>
                                          </p:stCondLst>
                                        </p:cTn>
                                        <p:tgtEl>
                                          <p:spTgt spid="2"/>
                                        </p:tgtEl>
                                        <p:attrNameLst>
                                          <p:attrName>r</p:attrName>
                                        </p:attrNameLst>
                                      </p:cBhvr>
                                    </p:animRot>
                                    <p:animRot by="120000">
                                      <p:cBhvr>
                                        <p:cTn id="169" dur="100" fill="hold">
                                          <p:stCondLst>
                                            <p:cond delay="400"/>
                                          </p:stCondLst>
                                        </p:cTn>
                                        <p:tgtEl>
                                          <p:spTgt spid="2"/>
                                        </p:tgtEl>
                                        <p:attrNameLst>
                                          <p:attrName>r</p:attrName>
                                        </p:attrNameLst>
                                      </p:cBhvr>
                                    </p:animRot>
                                  </p:childTnLst>
                                </p:cTn>
                              </p:par>
                              <p:par>
                                <p:cTn id="170" presetID="32" presetClass="emph" presetSubtype="0" fill="hold" grpId="1" nodeType="withEffect">
                                  <p:stCondLst>
                                    <p:cond delay="1500"/>
                                  </p:stCondLst>
                                  <p:childTnLst>
                                    <p:animRot by="120000">
                                      <p:cBhvr>
                                        <p:cTn id="171" dur="50" fill="hold">
                                          <p:stCondLst>
                                            <p:cond delay="0"/>
                                          </p:stCondLst>
                                        </p:cTn>
                                        <p:tgtEl>
                                          <p:spTgt spid="55"/>
                                        </p:tgtEl>
                                        <p:attrNameLst>
                                          <p:attrName>r</p:attrName>
                                        </p:attrNameLst>
                                      </p:cBhvr>
                                    </p:animRot>
                                    <p:animRot by="-240000">
                                      <p:cBhvr>
                                        <p:cTn id="172" dur="100" fill="hold">
                                          <p:stCondLst>
                                            <p:cond delay="100"/>
                                          </p:stCondLst>
                                        </p:cTn>
                                        <p:tgtEl>
                                          <p:spTgt spid="55"/>
                                        </p:tgtEl>
                                        <p:attrNameLst>
                                          <p:attrName>r</p:attrName>
                                        </p:attrNameLst>
                                      </p:cBhvr>
                                    </p:animRot>
                                    <p:animRot by="240000">
                                      <p:cBhvr>
                                        <p:cTn id="173" dur="100" fill="hold">
                                          <p:stCondLst>
                                            <p:cond delay="200"/>
                                          </p:stCondLst>
                                        </p:cTn>
                                        <p:tgtEl>
                                          <p:spTgt spid="55"/>
                                        </p:tgtEl>
                                        <p:attrNameLst>
                                          <p:attrName>r</p:attrName>
                                        </p:attrNameLst>
                                      </p:cBhvr>
                                    </p:animRot>
                                    <p:animRot by="-240000">
                                      <p:cBhvr>
                                        <p:cTn id="174" dur="100" fill="hold">
                                          <p:stCondLst>
                                            <p:cond delay="300"/>
                                          </p:stCondLst>
                                        </p:cTn>
                                        <p:tgtEl>
                                          <p:spTgt spid="55"/>
                                        </p:tgtEl>
                                        <p:attrNameLst>
                                          <p:attrName>r</p:attrName>
                                        </p:attrNameLst>
                                      </p:cBhvr>
                                    </p:animRot>
                                    <p:animRot by="120000">
                                      <p:cBhvr>
                                        <p:cTn id="175" dur="100" fill="hold">
                                          <p:stCondLst>
                                            <p:cond delay="400"/>
                                          </p:stCondLst>
                                        </p:cTn>
                                        <p:tgtEl>
                                          <p:spTgt spid="55"/>
                                        </p:tgtEl>
                                        <p:attrNameLst>
                                          <p:attrName>r</p:attrName>
                                        </p:attrNameLst>
                                      </p:cBhvr>
                                    </p:animRot>
                                  </p:childTnLst>
                                </p:cTn>
                              </p:par>
                              <p:par>
                                <p:cTn id="176" presetID="32" presetClass="emph" presetSubtype="0" fill="hold" grpId="1" nodeType="withEffect">
                                  <p:stCondLst>
                                    <p:cond delay="1500"/>
                                  </p:stCondLst>
                                  <p:childTnLst>
                                    <p:animRot by="120000">
                                      <p:cBhvr>
                                        <p:cTn id="177" dur="50" fill="hold">
                                          <p:stCondLst>
                                            <p:cond delay="0"/>
                                          </p:stCondLst>
                                        </p:cTn>
                                        <p:tgtEl>
                                          <p:spTgt spid="16"/>
                                        </p:tgtEl>
                                        <p:attrNameLst>
                                          <p:attrName>r</p:attrName>
                                        </p:attrNameLst>
                                      </p:cBhvr>
                                    </p:animRot>
                                    <p:animRot by="-240000">
                                      <p:cBhvr>
                                        <p:cTn id="178" dur="100" fill="hold">
                                          <p:stCondLst>
                                            <p:cond delay="100"/>
                                          </p:stCondLst>
                                        </p:cTn>
                                        <p:tgtEl>
                                          <p:spTgt spid="16"/>
                                        </p:tgtEl>
                                        <p:attrNameLst>
                                          <p:attrName>r</p:attrName>
                                        </p:attrNameLst>
                                      </p:cBhvr>
                                    </p:animRot>
                                    <p:animRot by="240000">
                                      <p:cBhvr>
                                        <p:cTn id="179" dur="100" fill="hold">
                                          <p:stCondLst>
                                            <p:cond delay="200"/>
                                          </p:stCondLst>
                                        </p:cTn>
                                        <p:tgtEl>
                                          <p:spTgt spid="16"/>
                                        </p:tgtEl>
                                        <p:attrNameLst>
                                          <p:attrName>r</p:attrName>
                                        </p:attrNameLst>
                                      </p:cBhvr>
                                    </p:animRot>
                                    <p:animRot by="-240000">
                                      <p:cBhvr>
                                        <p:cTn id="180" dur="100" fill="hold">
                                          <p:stCondLst>
                                            <p:cond delay="300"/>
                                          </p:stCondLst>
                                        </p:cTn>
                                        <p:tgtEl>
                                          <p:spTgt spid="16"/>
                                        </p:tgtEl>
                                        <p:attrNameLst>
                                          <p:attrName>r</p:attrName>
                                        </p:attrNameLst>
                                      </p:cBhvr>
                                    </p:animRot>
                                    <p:animRot by="120000">
                                      <p:cBhvr>
                                        <p:cTn id="181" dur="100" fill="hold">
                                          <p:stCondLst>
                                            <p:cond delay="400"/>
                                          </p:stCondLst>
                                        </p:cTn>
                                        <p:tgtEl>
                                          <p:spTgt spid="16"/>
                                        </p:tgtEl>
                                        <p:attrNameLst>
                                          <p:attrName>r</p:attrName>
                                        </p:attrNameLst>
                                      </p:cBhvr>
                                    </p:animRot>
                                  </p:childTnLst>
                                </p:cTn>
                              </p:par>
                              <p:par>
                                <p:cTn id="182" presetID="32" presetClass="emph" presetSubtype="0" fill="hold" grpId="1" nodeType="withEffect">
                                  <p:stCondLst>
                                    <p:cond delay="1500"/>
                                  </p:stCondLst>
                                  <p:childTnLst>
                                    <p:animRot by="120000">
                                      <p:cBhvr>
                                        <p:cTn id="183" dur="50" fill="hold">
                                          <p:stCondLst>
                                            <p:cond delay="0"/>
                                          </p:stCondLst>
                                        </p:cTn>
                                        <p:tgtEl>
                                          <p:spTgt spid="53"/>
                                        </p:tgtEl>
                                        <p:attrNameLst>
                                          <p:attrName>r</p:attrName>
                                        </p:attrNameLst>
                                      </p:cBhvr>
                                    </p:animRot>
                                    <p:animRot by="-240000">
                                      <p:cBhvr>
                                        <p:cTn id="184" dur="100" fill="hold">
                                          <p:stCondLst>
                                            <p:cond delay="100"/>
                                          </p:stCondLst>
                                        </p:cTn>
                                        <p:tgtEl>
                                          <p:spTgt spid="53"/>
                                        </p:tgtEl>
                                        <p:attrNameLst>
                                          <p:attrName>r</p:attrName>
                                        </p:attrNameLst>
                                      </p:cBhvr>
                                    </p:animRot>
                                    <p:animRot by="240000">
                                      <p:cBhvr>
                                        <p:cTn id="185" dur="100" fill="hold">
                                          <p:stCondLst>
                                            <p:cond delay="200"/>
                                          </p:stCondLst>
                                        </p:cTn>
                                        <p:tgtEl>
                                          <p:spTgt spid="53"/>
                                        </p:tgtEl>
                                        <p:attrNameLst>
                                          <p:attrName>r</p:attrName>
                                        </p:attrNameLst>
                                      </p:cBhvr>
                                    </p:animRot>
                                    <p:animRot by="-240000">
                                      <p:cBhvr>
                                        <p:cTn id="186" dur="100" fill="hold">
                                          <p:stCondLst>
                                            <p:cond delay="300"/>
                                          </p:stCondLst>
                                        </p:cTn>
                                        <p:tgtEl>
                                          <p:spTgt spid="53"/>
                                        </p:tgtEl>
                                        <p:attrNameLst>
                                          <p:attrName>r</p:attrName>
                                        </p:attrNameLst>
                                      </p:cBhvr>
                                    </p:animRot>
                                    <p:animRot by="120000">
                                      <p:cBhvr>
                                        <p:cTn id="187" dur="100" fill="hold">
                                          <p:stCondLst>
                                            <p:cond delay="400"/>
                                          </p:stCondLst>
                                        </p:cTn>
                                        <p:tgtEl>
                                          <p:spTgt spid="53"/>
                                        </p:tgtEl>
                                        <p:attrNameLst>
                                          <p:attrName>r</p:attrName>
                                        </p:attrNameLst>
                                      </p:cBhvr>
                                    </p:animRot>
                                  </p:childTnLst>
                                </p:cTn>
                              </p:par>
                              <p:par>
                                <p:cTn id="188" presetID="32" presetClass="emph" presetSubtype="0" fill="hold" nodeType="withEffect">
                                  <p:stCondLst>
                                    <p:cond delay="1500"/>
                                  </p:stCondLst>
                                  <p:childTnLst>
                                    <p:animRot by="120000">
                                      <p:cBhvr>
                                        <p:cTn id="189" dur="50" fill="hold">
                                          <p:stCondLst>
                                            <p:cond delay="0"/>
                                          </p:stCondLst>
                                        </p:cTn>
                                        <p:tgtEl>
                                          <p:spTgt spid="45"/>
                                        </p:tgtEl>
                                        <p:attrNameLst>
                                          <p:attrName>r</p:attrName>
                                        </p:attrNameLst>
                                      </p:cBhvr>
                                    </p:animRot>
                                    <p:animRot by="-240000">
                                      <p:cBhvr>
                                        <p:cTn id="190" dur="100" fill="hold">
                                          <p:stCondLst>
                                            <p:cond delay="100"/>
                                          </p:stCondLst>
                                        </p:cTn>
                                        <p:tgtEl>
                                          <p:spTgt spid="45"/>
                                        </p:tgtEl>
                                        <p:attrNameLst>
                                          <p:attrName>r</p:attrName>
                                        </p:attrNameLst>
                                      </p:cBhvr>
                                    </p:animRot>
                                    <p:animRot by="240000">
                                      <p:cBhvr>
                                        <p:cTn id="191" dur="100" fill="hold">
                                          <p:stCondLst>
                                            <p:cond delay="200"/>
                                          </p:stCondLst>
                                        </p:cTn>
                                        <p:tgtEl>
                                          <p:spTgt spid="45"/>
                                        </p:tgtEl>
                                        <p:attrNameLst>
                                          <p:attrName>r</p:attrName>
                                        </p:attrNameLst>
                                      </p:cBhvr>
                                    </p:animRot>
                                    <p:animRot by="-240000">
                                      <p:cBhvr>
                                        <p:cTn id="192" dur="100" fill="hold">
                                          <p:stCondLst>
                                            <p:cond delay="300"/>
                                          </p:stCondLst>
                                        </p:cTn>
                                        <p:tgtEl>
                                          <p:spTgt spid="45"/>
                                        </p:tgtEl>
                                        <p:attrNameLst>
                                          <p:attrName>r</p:attrName>
                                        </p:attrNameLst>
                                      </p:cBhvr>
                                    </p:animRot>
                                    <p:animRot by="120000">
                                      <p:cBhvr>
                                        <p:cTn id="193" dur="100" fill="hold">
                                          <p:stCondLst>
                                            <p:cond delay="400"/>
                                          </p:stCondLst>
                                        </p:cTn>
                                        <p:tgtEl>
                                          <p:spTgt spid="45"/>
                                        </p:tgtEl>
                                        <p:attrNameLst>
                                          <p:attrName>r</p:attrName>
                                        </p:attrNameLst>
                                      </p:cBhvr>
                                    </p:animRot>
                                  </p:childTnLst>
                                </p:cTn>
                              </p:par>
                              <p:par>
                                <p:cTn id="194" presetID="32" presetClass="emph" presetSubtype="0" fill="hold" grpId="1" nodeType="withEffect">
                                  <p:stCondLst>
                                    <p:cond delay="1500"/>
                                  </p:stCondLst>
                                  <p:childTnLst>
                                    <p:animRot by="120000">
                                      <p:cBhvr>
                                        <p:cTn id="195" dur="50" fill="hold">
                                          <p:stCondLst>
                                            <p:cond delay="0"/>
                                          </p:stCondLst>
                                        </p:cTn>
                                        <p:tgtEl>
                                          <p:spTgt spid="56"/>
                                        </p:tgtEl>
                                        <p:attrNameLst>
                                          <p:attrName>r</p:attrName>
                                        </p:attrNameLst>
                                      </p:cBhvr>
                                    </p:animRot>
                                    <p:animRot by="-240000">
                                      <p:cBhvr>
                                        <p:cTn id="196" dur="100" fill="hold">
                                          <p:stCondLst>
                                            <p:cond delay="100"/>
                                          </p:stCondLst>
                                        </p:cTn>
                                        <p:tgtEl>
                                          <p:spTgt spid="56"/>
                                        </p:tgtEl>
                                        <p:attrNameLst>
                                          <p:attrName>r</p:attrName>
                                        </p:attrNameLst>
                                      </p:cBhvr>
                                    </p:animRot>
                                    <p:animRot by="240000">
                                      <p:cBhvr>
                                        <p:cTn id="197" dur="100" fill="hold">
                                          <p:stCondLst>
                                            <p:cond delay="200"/>
                                          </p:stCondLst>
                                        </p:cTn>
                                        <p:tgtEl>
                                          <p:spTgt spid="56"/>
                                        </p:tgtEl>
                                        <p:attrNameLst>
                                          <p:attrName>r</p:attrName>
                                        </p:attrNameLst>
                                      </p:cBhvr>
                                    </p:animRot>
                                    <p:animRot by="-240000">
                                      <p:cBhvr>
                                        <p:cTn id="198" dur="100" fill="hold">
                                          <p:stCondLst>
                                            <p:cond delay="300"/>
                                          </p:stCondLst>
                                        </p:cTn>
                                        <p:tgtEl>
                                          <p:spTgt spid="56"/>
                                        </p:tgtEl>
                                        <p:attrNameLst>
                                          <p:attrName>r</p:attrName>
                                        </p:attrNameLst>
                                      </p:cBhvr>
                                    </p:animRot>
                                    <p:animRot by="120000">
                                      <p:cBhvr>
                                        <p:cTn id="199" dur="100" fill="hold">
                                          <p:stCondLst>
                                            <p:cond delay="400"/>
                                          </p:stCondLst>
                                        </p:cTn>
                                        <p:tgtEl>
                                          <p:spTgt spid="56"/>
                                        </p:tgtEl>
                                        <p:attrNameLst>
                                          <p:attrName>r</p:attrName>
                                        </p:attrNameLst>
                                      </p:cBhvr>
                                    </p:animRot>
                                  </p:childTnLst>
                                </p:cTn>
                              </p:par>
                              <p:par>
                                <p:cTn id="200" presetID="21" presetClass="entr" presetSubtype="1" fill="hold" grpId="0" nodeType="withEffect">
                                  <p:stCondLst>
                                    <p:cond delay="2250"/>
                                  </p:stCondLst>
                                  <p:childTnLst>
                                    <p:set>
                                      <p:cBhvr>
                                        <p:cTn id="201" dur="1" fill="hold">
                                          <p:stCondLst>
                                            <p:cond delay="0"/>
                                          </p:stCondLst>
                                        </p:cTn>
                                        <p:tgtEl>
                                          <p:spTgt spid="3"/>
                                        </p:tgtEl>
                                        <p:attrNameLst>
                                          <p:attrName>style.visibility</p:attrName>
                                        </p:attrNameLst>
                                      </p:cBhvr>
                                      <p:to>
                                        <p:strVal val="visible"/>
                                      </p:to>
                                    </p:set>
                                    <p:animEffect transition="in" filter="wheel(1)">
                                      <p:cBhvr>
                                        <p:cTn id="202"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29" grpId="0"/>
      <p:bldP spid="44" grpId="0"/>
      <p:bldP spid="44" grpId="1"/>
      <p:bldP spid="22" grpId="0"/>
      <p:bldP spid="43" grpId="0"/>
      <p:bldP spid="43" grpId="1"/>
      <p:bldP spid="2" grpId="0" animBg="1"/>
      <p:bldP spid="2" grpId="1" animBg="1"/>
      <p:bldP spid="55" grpId="0" animBg="1"/>
      <p:bldP spid="55" grpId="1" animBg="1"/>
      <p:bldP spid="16" grpId="0" animBg="1"/>
      <p:bldP spid="16" grpId="1" animBg="1"/>
      <p:bldP spid="53" grpId="0" animBg="1"/>
      <p:bldP spid="53" grpId="1" animBg="1"/>
      <p:bldP spid="49" grpId="0"/>
      <p:bldP spid="56" grpId="0"/>
      <p:bldP spid="56" grpId="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858" y="518583"/>
            <a:ext cx="1426034" cy="1869422"/>
          </a:xfrm>
          <a:prstGeom prst="rect">
            <a:avLst/>
          </a:prstGeom>
          <a:solidFill>
            <a:srgbClr val="FFFFFF"/>
          </a:solidFill>
          <a:ln w="19050" cmpd="sng">
            <a:solidFill>
              <a:srgbClr val="7F7F7F"/>
            </a:solidFill>
          </a:ln>
          <a:effectLst/>
        </p:spPr>
        <p:style>
          <a:lnRef idx="1">
            <a:schemeClr val="accent1"/>
          </a:lnRef>
          <a:fillRef idx="3">
            <a:schemeClr val="accent1"/>
          </a:fillRef>
          <a:effectRef idx="2">
            <a:schemeClr val="accent1"/>
          </a:effectRef>
          <a:fontRef idx="minor">
            <a:schemeClr val="lt1"/>
          </a:fontRef>
        </p:style>
        <p:txBody>
          <a:bodyPr lIns="76194" tIns="38097" rIns="76194" bIns="38097" rtlCol="0" anchor="ctr"/>
          <a:lstStyle/>
          <a:p>
            <a:pPr algn="ctr" defTabSz="457163" fontAlgn="auto">
              <a:spcBef>
                <a:spcPts val="0"/>
              </a:spcBef>
              <a:spcAft>
                <a:spcPts val="0"/>
              </a:spcAft>
            </a:pPr>
            <a:endParaRPr lang="en-US">
              <a:solidFill>
                <a:prstClr val="white"/>
              </a:solidFill>
            </a:endParaRPr>
          </a:p>
        </p:txBody>
      </p:sp>
      <p:sp>
        <p:nvSpPr>
          <p:cNvPr id="3" name="Text Placeholder 2"/>
          <p:cNvSpPr txBox="1">
            <a:spLocks/>
          </p:cNvSpPr>
          <p:nvPr/>
        </p:nvSpPr>
        <p:spPr>
          <a:xfrm>
            <a:off x="3672417" y="296333"/>
            <a:ext cx="3735917" cy="444500"/>
          </a:xfrm>
          <a:prstGeom prst="rect">
            <a:avLst/>
          </a:prstGeom>
        </p:spPr>
        <p:txBody>
          <a:bodyPr vert="horz" lIns="76194" tIns="38097" rIns="76194" bIns="38097"/>
          <a:lstStyle>
            <a:lvl1pPr marL="0" indent="0" algn="l" defTabSz="548640" rtl="0" eaLnBrk="1" latinLnBrk="0" hangingPunct="1">
              <a:spcBef>
                <a:spcPct val="20000"/>
              </a:spcBef>
              <a:buFont typeface="Arial"/>
              <a:buNone/>
              <a:defRPr sz="2400" kern="1200">
                <a:solidFill>
                  <a:schemeClr val="tx1"/>
                </a:solidFill>
                <a:latin typeface="Arial"/>
                <a:ea typeface="+mn-ea"/>
                <a:cs typeface="Arial"/>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fontAlgn="auto">
              <a:spcAft>
                <a:spcPts val="0"/>
              </a:spcAft>
            </a:pPr>
            <a:r>
              <a:rPr lang="en-US" dirty="0" smtClean="0">
                <a:solidFill>
                  <a:prstClr val="black"/>
                </a:solidFill>
              </a:rPr>
              <a:t>Mark Easley</a:t>
            </a:r>
            <a:endParaRPr lang="en-US" dirty="0">
              <a:solidFill>
                <a:prstClr val="black"/>
              </a:solidFill>
            </a:endParaRPr>
          </a:p>
        </p:txBody>
      </p:sp>
      <p:sp>
        <p:nvSpPr>
          <p:cNvPr id="4" name="Text Placeholder 2"/>
          <p:cNvSpPr txBox="1">
            <a:spLocks/>
          </p:cNvSpPr>
          <p:nvPr/>
        </p:nvSpPr>
        <p:spPr>
          <a:xfrm>
            <a:off x="3672417" y="783167"/>
            <a:ext cx="4652433" cy="444500"/>
          </a:xfrm>
          <a:prstGeom prst="rect">
            <a:avLst/>
          </a:prstGeom>
        </p:spPr>
        <p:txBody>
          <a:bodyPr vert="horz" lIns="76194" tIns="38097" rIns="76194" bIns="38097"/>
          <a:lstStyle>
            <a:lvl1pPr marL="0" indent="0" algn="l" defTabSz="548640" rtl="0" eaLnBrk="1" latinLnBrk="0" hangingPunct="1">
              <a:spcBef>
                <a:spcPct val="20000"/>
              </a:spcBef>
              <a:buFont typeface="Arial"/>
              <a:buNone/>
              <a:defRPr sz="2400" kern="1200">
                <a:solidFill>
                  <a:schemeClr val="tx1"/>
                </a:solidFill>
                <a:latin typeface="Arial"/>
                <a:ea typeface="+mn-ea"/>
                <a:cs typeface="Arial"/>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fontAlgn="auto">
              <a:spcAft>
                <a:spcPts val="0"/>
              </a:spcAft>
            </a:pPr>
            <a:r>
              <a:rPr lang="en-US" dirty="0" smtClean="0">
                <a:solidFill>
                  <a:prstClr val="black"/>
                </a:solidFill>
              </a:rPr>
              <a:t>University Marketing Manager</a:t>
            </a:r>
            <a:endParaRPr lang="en-US" dirty="0">
              <a:solidFill>
                <a:prstClr val="black"/>
              </a:solidFill>
            </a:endParaRPr>
          </a:p>
        </p:txBody>
      </p:sp>
      <p:sp>
        <p:nvSpPr>
          <p:cNvPr id="5" name="Text Placeholder 2"/>
          <p:cNvSpPr txBox="1">
            <a:spLocks/>
          </p:cNvSpPr>
          <p:nvPr/>
        </p:nvSpPr>
        <p:spPr>
          <a:xfrm>
            <a:off x="2741083" y="2328333"/>
            <a:ext cx="3735917" cy="444500"/>
          </a:xfrm>
          <a:prstGeom prst="rect">
            <a:avLst/>
          </a:prstGeom>
        </p:spPr>
        <p:txBody>
          <a:bodyPr vert="horz" lIns="76194" tIns="38097" rIns="76194" bIns="38097"/>
          <a:lstStyle>
            <a:lvl1pPr marL="0" indent="0" algn="l" defTabSz="548640" rtl="0" eaLnBrk="1" latinLnBrk="0" hangingPunct="1">
              <a:spcBef>
                <a:spcPct val="20000"/>
              </a:spcBef>
              <a:buFont typeface="Arial"/>
              <a:buNone/>
              <a:defRPr sz="2400" kern="1200">
                <a:solidFill>
                  <a:schemeClr val="tx1"/>
                </a:solidFill>
                <a:latin typeface="Arial"/>
                <a:ea typeface="+mn-ea"/>
                <a:cs typeface="Arial"/>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fontAlgn="auto">
              <a:spcAft>
                <a:spcPts val="0"/>
              </a:spcAft>
            </a:pPr>
            <a:r>
              <a:rPr lang="en-US" dirty="0" smtClean="0">
                <a:solidFill>
                  <a:prstClr val="black"/>
                </a:solidFill>
              </a:rPr>
              <a:t>Software Engineer</a:t>
            </a:r>
          </a:p>
          <a:p>
            <a:pPr fontAlgn="auto">
              <a:spcAft>
                <a:spcPts val="0"/>
              </a:spcAft>
            </a:pPr>
            <a:r>
              <a:rPr lang="en-US" dirty="0" smtClean="0">
                <a:solidFill>
                  <a:prstClr val="black"/>
                </a:solidFill>
              </a:rPr>
              <a:t>Over 7 years at TI</a:t>
            </a:r>
          </a:p>
          <a:p>
            <a:pPr fontAlgn="auto">
              <a:spcAft>
                <a:spcPts val="0"/>
              </a:spcAft>
            </a:pPr>
            <a:r>
              <a:rPr lang="en-US" dirty="0" smtClean="0">
                <a:solidFill>
                  <a:prstClr val="black"/>
                </a:solidFill>
              </a:rPr>
              <a:t>Embedded Systems </a:t>
            </a:r>
          </a:p>
          <a:p>
            <a:pPr fontAlgn="auto">
              <a:spcAft>
                <a:spcPts val="0"/>
              </a:spcAft>
            </a:pPr>
            <a:r>
              <a:rPr lang="en-US" dirty="0" smtClean="0">
                <a:solidFill>
                  <a:prstClr val="black"/>
                </a:solidFill>
              </a:rPr>
              <a:t>&amp; </a:t>
            </a:r>
            <a:r>
              <a:rPr lang="en-US" dirty="0" err="1" smtClean="0">
                <a:solidFill>
                  <a:prstClr val="black"/>
                </a:solidFill>
              </a:rPr>
              <a:t>IoT</a:t>
            </a:r>
            <a:r>
              <a:rPr lang="en-US" dirty="0" smtClean="0">
                <a:solidFill>
                  <a:prstClr val="black"/>
                </a:solidFill>
              </a:rPr>
              <a:t> experience</a:t>
            </a:r>
          </a:p>
          <a:p>
            <a:pPr fontAlgn="auto">
              <a:spcAft>
                <a:spcPts val="0"/>
              </a:spcAft>
            </a:pPr>
            <a:endParaRPr lang="en-US" dirty="0">
              <a:solidFill>
                <a:prstClr val="black"/>
              </a:solidFill>
            </a:endParaRPr>
          </a:p>
        </p:txBody>
      </p:sp>
      <p:sp>
        <p:nvSpPr>
          <p:cNvPr id="6" name="Text Placeholder 2"/>
          <p:cNvSpPr txBox="1">
            <a:spLocks/>
          </p:cNvSpPr>
          <p:nvPr/>
        </p:nvSpPr>
        <p:spPr>
          <a:xfrm>
            <a:off x="3672417" y="1278467"/>
            <a:ext cx="3735917" cy="444500"/>
          </a:xfrm>
          <a:prstGeom prst="rect">
            <a:avLst/>
          </a:prstGeom>
        </p:spPr>
        <p:txBody>
          <a:bodyPr vert="horz" lIns="76194" tIns="38097" rIns="76194" bIns="38097"/>
          <a:lstStyle>
            <a:lvl1pPr marL="0" indent="0" algn="l" defTabSz="548640" rtl="0" eaLnBrk="1" latinLnBrk="0" hangingPunct="1">
              <a:spcBef>
                <a:spcPct val="20000"/>
              </a:spcBef>
              <a:buFont typeface="Arial"/>
              <a:buNone/>
              <a:defRPr sz="2400" kern="1200">
                <a:solidFill>
                  <a:schemeClr val="tx1"/>
                </a:solidFill>
                <a:latin typeface="Arial"/>
                <a:ea typeface="+mn-ea"/>
                <a:cs typeface="Arial"/>
              </a:defRPr>
            </a:lvl1pPr>
            <a:lvl2pPr marL="891540" indent="-342900" algn="l" defTabSz="548640" rtl="0" eaLnBrk="1" latinLnBrk="0" hangingPunct="1">
              <a:spcBef>
                <a:spcPct val="20000"/>
              </a:spcBef>
              <a:buFont typeface="Arial"/>
              <a:buChar char="–"/>
              <a:defRPr sz="3400" kern="1200">
                <a:solidFill>
                  <a:schemeClr val="tx1"/>
                </a:solidFill>
                <a:latin typeface="+mn-lt"/>
                <a:ea typeface="+mn-ea"/>
                <a:cs typeface="+mn-cs"/>
              </a:defRPr>
            </a:lvl2pPr>
            <a:lvl3pPr marL="1371600" indent="-274320" algn="l" defTabSz="548640" rtl="0" eaLnBrk="1" latinLnBrk="0" hangingPunct="1">
              <a:spcBef>
                <a:spcPct val="20000"/>
              </a:spcBef>
              <a:buFont typeface="Arial"/>
              <a:buChar char="•"/>
              <a:defRPr sz="2900" kern="1200">
                <a:solidFill>
                  <a:schemeClr val="tx1"/>
                </a:solidFill>
                <a:latin typeface="+mn-lt"/>
                <a:ea typeface="+mn-ea"/>
                <a:cs typeface="+mn-cs"/>
              </a:defRPr>
            </a:lvl3pPr>
            <a:lvl4pPr marL="1920240" indent="-274320" algn="l" defTabSz="548640" rtl="0" eaLnBrk="1" latinLnBrk="0" hangingPunct="1">
              <a:spcBef>
                <a:spcPct val="20000"/>
              </a:spcBef>
              <a:buFont typeface="Arial"/>
              <a:buChar char="–"/>
              <a:defRPr sz="2400" kern="1200">
                <a:solidFill>
                  <a:schemeClr val="tx1"/>
                </a:solidFill>
                <a:latin typeface="+mn-lt"/>
                <a:ea typeface="+mn-ea"/>
                <a:cs typeface="+mn-cs"/>
              </a:defRPr>
            </a:lvl4pPr>
            <a:lvl5pPr marL="2468880" indent="-274320" algn="l" defTabSz="548640" rtl="0" eaLnBrk="1" latinLnBrk="0" hangingPunct="1">
              <a:spcBef>
                <a:spcPct val="20000"/>
              </a:spcBef>
              <a:buFont typeface="Arial"/>
              <a:buChar char="»"/>
              <a:defRPr sz="2400" kern="1200">
                <a:solidFill>
                  <a:schemeClr val="tx1"/>
                </a:solidFill>
                <a:latin typeface="+mn-lt"/>
                <a:ea typeface="+mn-ea"/>
                <a:cs typeface="+mn-cs"/>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a:lstStyle>
          <a:p>
            <a:pPr fontAlgn="auto">
              <a:spcAft>
                <a:spcPts val="0"/>
              </a:spcAft>
            </a:pPr>
            <a:r>
              <a:rPr lang="en-US" dirty="0" smtClean="0">
                <a:solidFill>
                  <a:prstClr val="black"/>
                </a:solidFill>
              </a:rPr>
              <a:t>Raleigh, NC</a:t>
            </a:r>
            <a:endParaRPr lang="en-US" dirty="0">
              <a:solidFill>
                <a:prstClr val="black"/>
              </a:solidFill>
            </a:endParaRPr>
          </a:p>
        </p:txBody>
      </p:sp>
      <p:pic>
        <p:nvPicPr>
          <p:cNvPr id="8" name="Picture 2" descr="C:\Jobs in Work\3700-3799\3705\delt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99084">
            <a:off x="6668704" y="1820565"/>
            <a:ext cx="2036985" cy="2247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0273029\Downloads\EasleyProfi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58" y="518583"/>
            <a:ext cx="1426034" cy="1869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75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Cloud 4"/>
          <p:cNvSpPr/>
          <p:nvPr/>
        </p:nvSpPr>
        <p:spPr>
          <a:xfrm>
            <a:off x="7106290" y="1954809"/>
            <a:ext cx="1850218" cy="1090308"/>
          </a:xfrm>
          <a:prstGeom prst="cloud">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6" name="Title 4"/>
          <p:cNvSpPr>
            <a:spLocks noGrp="1"/>
          </p:cNvSpPr>
          <p:nvPr>
            <p:ph type="title"/>
          </p:nvPr>
        </p:nvSpPr>
        <p:spPr>
          <a:xfrm>
            <a:off x="0" y="-33335"/>
            <a:ext cx="8458200" cy="814388"/>
          </a:xfrm>
        </p:spPr>
        <p:txBody>
          <a:bodyPr/>
          <a:lstStyle/>
          <a:p>
            <a:r>
              <a:rPr lang="en-US" sz="2000" dirty="0" smtClean="0"/>
              <a:t>The Internet of Things</a:t>
            </a:r>
            <a:br>
              <a:rPr lang="en-US" sz="2000" dirty="0" smtClean="0"/>
            </a:br>
            <a:r>
              <a:rPr lang="en-US" sz="2000" b="0" dirty="0" smtClean="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grpSp>
        <p:nvGrpSpPr>
          <p:cNvPr id="11" name="Group 13"/>
          <p:cNvGrpSpPr>
            <a:grpSpLocks/>
          </p:cNvGrpSpPr>
          <p:nvPr/>
        </p:nvGrpSpPr>
        <p:grpSpPr bwMode="auto">
          <a:xfrm rot="8871117">
            <a:off x="5843971" y="2202922"/>
            <a:ext cx="1012825" cy="604838"/>
            <a:chOff x="3427923" y="3680402"/>
            <a:chExt cx="1420672" cy="985765"/>
          </a:xfrm>
        </p:grpSpPr>
        <p:sp>
          <p:nvSpPr>
            <p:cNvPr id="12" name="Right Arrow 11"/>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13" name="Right Arrow 12"/>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sp>
        <p:nvSpPr>
          <p:cNvPr id="29" name="TextBox 26"/>
          <p:cNvSpPr txBox="1">
            <a:spLocks noChangeArrowheads="1"/>
          </p:cNvSpPr>
          <p:nvPr/>
        </p:nvSpPr>
        <p:spPr bwMode="auto">
          <a:xfrm>
            <a:off x="7086620" y="3519149"/>
            <a:ext cx="20244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Think services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Google, Amazon, Facebook, etc.</a:t>
            </a:r>
          </a:p>
          <a:p>
            <a:pPr eaLnBrk="1" hangingPunct="1"/>
            <a:r>
              <a:rPr lang="en-US" sz="1600" b="1" dirty="0">
                <a:solidFill>
                  <a:srgbClr val="000000"/>
                </a:solidFill>
                <a:latin typeface="HelveticaNeueLT Std Thin" pitchFamily="34" charset="0"/>
              </a:rPr>
              <a:t>Think </a:t>
            </a:r>
            <a:r>
              <a:rPr lang="en-US" sz="1600" b="1" dirty="0" smtClean="0">
                <a:solidFill>
                  <a:srgbClr val="000000"/>
                </a:solidFill>
                <a:latin typeface="HelveticaNeueLT Std Thin" pitchFamily="34" charset="0"/>
              </a:rPr>
              <a:t>servers</a:t>
            </a:r>
            <a:endParaRPr lang="en-US" sz="16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Server farms </a:t>
            </a:r>
            <a:br>
              <a:rPr lang="en-US" sz="1400" dirty="0" smtClean="0">
                <a:solidFill>
                  <a:srgbClr val="000000"/>
                </a:solidFill>
                <a:latin typeface="HelveticaNeueLT Std Thin" pitchFamily="34" charset="0"/>
              </a:rPr>
            </a:br>
            <a:r>
              <a:rPr lang="en-US" sz="1400" dirty="0" smtClean="0">
                <a:solidFill>
                  <a:srgbClr val="000000"/>
                </a:solidFill>
                <a:latin typeface="HelveticaNeueLT Std Thin" pitchFamily="34" charset="0"/>
              </a:rPr>
              <a:t>&amp; data centers</a:t>
            </a:r>
          </a:p>
        </p:txBody>
      </p:sp>
      <p:sp>
        <p:nvSpPr>
          <p:cNvPr id="32" name="TextBox 33"/>
          <p:cNvSpPr txBox="1">
            <a:spLocks noChangeArrowheads="1"/>
          </p:cNvSpPr>
          <p:nvPr/>
        </p:nvSpPr>
        <p:spPr bwMode="auto">
          <a:xfrm>
            <a:off x="2966072" y="76211"/>
            <a:ext cx="6177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IoT Data passes from physical hardware layers to software layers back and forth, connecting the real and digital worlds</a:t>
            </a:r>
            <a:endParaRPr lang="en-US" sz="1600" b="1" dirty="0">
              <a:solidFill>
                <a:srgbClr val="000000"/>
              </a:solidFill>
              <a:latin typeface="HelveticaNeueLT Std Thin" pitchFamily="34" charset="0"/>
            </a:endParaRPr>
          </a:p>
        </p:txBody>
      </p:sp>
      <p:pic>
        <p:nvPicPr>
          <p:cNvPr id="4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6711616" y="3609728"/>
            <a:ext cx="374984" cy="1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19"/>
          <p:cNvSpPr txBox="1">
            <a:spLocks noChangeArrowheads="1"/>
          </p:cNvSpPr>
          <p:nvPr/>
        </p:nvSpPr>
        <p:spPr bwMode="auto">
          <a:xfrm>
            <a:off x="7603461" y="2315308"/>
            <a:ext cx="889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latin typeface="HelveticaNeueLT Std Thin" pitchFamily="34" charset="0"/>
              </a:rPr>
              <a:t>Cloud</a:t>
            </a:r>
            <a:endParaRPr lang="en-US" dirty="0">
              <a:latin typeface="HelveticaNeueLT Std Thin" pitchFamily="34" charset="0"/>
            </a:endParaRPr>
          </a:p>
        </p:txBody>
      </p:sp>
      <p:pic>
        <p:nvPicPr>
          <p:cNvPr id="7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769016" y="3609729"/>
            <a:ext cx="374984" cy="132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6"/>
          <p:cNvSpPr txBox="1">
            <a:spLocks noChangeArrowheads="1"/>
          </p:cNvSpPr>
          <p:nvPr/>
        </p:nvSpPr>
        <p:spPr bwMode="auto">
          <a:xfrm>
            <a:off x="3724457" y="3756934"/>
            <a:ext cx="2296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Think infrastructure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Routers, switches, cell towers, fiber optic cable, satellite transmitters, phone lines</a:t>
            </a:r>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349453" y="3613970"/>
            <a:ext cx="374984" cy="1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5840251" y="3609729"/>
            <a:ext cx="374984" cy="132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8" name="Group 13"/>
          <p:cNvGrpSpPr>
            <a:grpSpLocks/>
          </p:cNvGrpSpPr>
          <p:nvPr/>
        </p:nvGrpSpPr>
        <p:grpSpPr bwMode="auto">
          <a:xfrm rot="8871117">
            <a:off x="2815065" y="2128093"/>
            <a:ext cx="1012825" cy="604838"/>
            <a:chOff x="3427923" y="3680402"/>
            <a:chExt cx="1420672" cy="985765"/>
          </a:xfrm>
        </p:grpSpPr>
        <p:sp>
          <p:nvSpPr>
            <p:cNvPr id="30" name="Right Arrow 29"/>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31" name="Right Arrow 30"/>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grpSp>
        <p:nvGrpSpPr>
          <p:cNvPr id="36" name="Group 13"/>
          <p:cNvGrpSpPr>
            <a:grpSpLocks/>
          </p:cNvGrpSpPr>
          <p:nvPr/>
        </p:nvGrpSpPr>
        <p:grpSpPr bwMode="auto">
          <a:xfrm rot="1500832">
            <a:off x="1767081" y="1931614"/>
            <a:ext cx="654336" cy="565655"/>
            <a:chOff x="3427923" y="3680402"/>
            <a:chExt cx="1420672" cy="985765"/>
          </a:xfrm>
        </p:grpSpPr>
        <p:sp>
          <p:nvSpPr>
            <p:cNvPr id="37" name="Right Arrow 36"/>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38" name="Right Arrow 37"/>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grpSp>
        <p:nvGrpSpPr>
          <p:cNvPr id="39" name="Group 13"/>
          <p:cNvGrpSpPr>
            <a:grpSpLocks/>
          </p:cNvGrpSpPr>
          <p:nvPr/>
        </p:nvGrpSpPr>
        <p:grpSpPr bwMode="auto">
          <a:xfrm rot="4708063">
            <a:off x="324075" y="1988698"/>
            <a:ext cx="654336" cy="565655"/>
            <a:chOff x="3427923" y="3680402"/>
            <a:chExt cx="1420672" cy="985765"/>
          </a:xfrm>
        </p:grpSpPr>
        <p:sp>
          <p:nvSpPr>
            <p:cNvPr id="40" name="Right Arrow 39"/>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42" name="Right Arrow 41"/>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pic>
        <p:nvPicPr>
          <p:cNvPr id="2052" name="Picture 4" descr="C:\Users\a0273029\AppData\Local\Microsoft\Windows\Temporary Internet Files\Content.IE5\9KKUNA2W\16897-illustration-of-a-globe-pv[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530" y="1671431"/>
            <a:ext cx="1518179" cy="15181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19"/>
          <p:cNvSpPr txBox="1">
            <a:spLocks noChangeArrowheads="1"/>
          </p:cNvSpPr>
          <p:nvPr/>
        </p:nvSpPr>
        <p:spPr bwMode="auto">
          <a:xfrm>
            <a:off x="4242919" y="2120142"/>
            <a:ext cx="131677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solidFill>
                  <a:schemeClr val="bg1"/>
                </a:solidFill>
                <a:latin typeface="HelveticaNeueLT Std Thin" pitchFamily="34" charset="0"/>
              </a:rPr>
              <a:t>The</a:t>
            </a:r>
          </a:p>
          <a:p>
            <a:pPr eaLnBrk="1" hangingPunct="1"/>
            <a:r>
              <a:rPr lang="en-US" b="1" dirty="0" smtClean="0">
                <a:solidFill>
                  <a:schemeClr val="bg1"/>
                </a:solidFill>
                <a:latin typeface="HelveticaNeueLT Std Thin" pitchFamily="34" charset="0"/>
              </a:rPr>
              <a:t>Internet</a:t>
            </a:r>
            <a:endParaRPr lang="en-US" dirty="0">
              <a:solidFill>
                <a:schemeClr val="bg1"/>
              </a:solidFill>
              <a:latin typeface="HelveticaNeueLT Std Thin" pitchFamily="34" charset="0"/>
            </a:endParaRPr>
          </a:p>
        </p:txBody>
      </p:sp>
      <p:sp>
        <p:nvSpPr>
          <p:cNvPr id="2" name="Oval 1"/>
          <p:cNvSpPr/>
          <p:nvPr/>
        </p:nvSpPr>
        <p:spPr>
          <a:xfrm>
            <a:off x="246146" y="1320348"/>
            <a:ext cx="2264179" cy="224929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21905" y="2861548"/>
            <a:ext cx="990597" cy="656108"/>
          </a:xfrm>
          <a:prstGeom prst="rect">
            <a:avLst/>
          </a:prstGeom>
          <a:solidFill>
            <a:schemeClr val="accent2">
              <a:lumMod val="75000"/>
            </a:schemeClr>
          </a:solidFill>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200" b="1" dirty="0" smtClean="0">
                <a:solidFill>
                  <a:srgbClr val="FFFFFF"/>
                </a:solidFill>
                <a:latin typeface="HelveticaNeueLT Std Thin" pitchFamily="34" charset="0"/>
              </a:rPr>
              <a:t>Connected </a:t>
            </a:r>
            <a:br>
              <a:rPr lang="en-US" sz="1200" b="1" dirty="0" smtClean="0">
                <a:solidFill>
                  <a:srgbClr val="FFFFFF"/>
                </a:solidFill>
                <a:latin typeface="HelveticaNeueLT Std Thin" pitchFamily="34" charset="0"/>
              </a:rPr>
            </a:br>
            <a:r>
              <a:rPr lang="en-US" sz="1200" b="1" dirty="0" smtClean="0">
                <a:solidFill>
                  <a:srgbClr val="FFFFFF"/>
                </a:solidFill>
                <a:latin typeface="HelveticaNeueLT Std Thin" pitchFamily="34" charset="0"/>
              </a:rPr>
              <a:t>Things</a:t>
            </a:r>
            <a:endParaRPr lang="en-US" sz="1200" b="1" dirty="0">
              <a:solidFill>
                <a:srgbClr val="FFFFFF"/>
              </a:solidFill>
              <a:latin typeface="HelveticaNeueLT Std Thin" pitchFamily="34" charset="0"/>
            </a:endParaRPr>
          </a:p>
        </p:txBody>
      </p:sp>
      <p:sp>
        <p:nvSpPr>
          <p:cNvPr id="16" name="Rectangle 15"/>
          <p:cNvSpPr/>
          <p:nvPr/>
        </p:nvSpPr>
        <p:spPr>
          <a:xfrm>
            <a:off x="914932" y="1073524"/>
            <a:ext cx="990598" cy="656108"/>
          </a:xfrm>
          <a:prstGeom prst="rect">
            <a:avLst/>
          </a:prstGeom>
          <a:solidFill>
            <a:schemeClr val="accent4">
              <a:lumMod val="60000"/>
              <a:lumOff val="40000"/>
            </a:schemeClr>
          </a:solidFill>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200" b="1" dirty="0" smtClean="0">
                <a:solidFill>
                  <a:srgbClr val="FFFFFF"/>
                </a:solidFill>
                <a:latin typeface="HelveticaNeueLT Std Thin" pitchFamily="34" charset="0"/>
              </a:rPr>
              <a:t>Computers</a:t>
            </a:r>
            <a:endParaRPr lang="en-US" sz="1200" b="1" dirty="0">
              <a:solidFill>
                <a:srgbClr val="FFFFFF"/>
              </a:solidFill>
              <a:latin typeface="HelveticaNeueLT Std Thin" pitchFamily="34" charset="0"/>
            </a:endParaRPr>
          </a:p>
        </p:txBody>
      </p:sp>
      <p:sp>
        <p:nvSpPr>
          <p:cNvPr id="53" name="Rectangle 52"/>
          <p:cNvSpPr/>
          <p:nvPr/>
        </p:nvSpPr>
        <p:spPr>
          <a:xfrm>
            <a:off x="1811998" y="2835322"/>
            <a:ext cx="990598" cy="656108"/>
          </a:xfrm>
          <a:prstGeom prst="rect">
            <a:avLst/>
          </a:prstGeom>
          <a:solidFill>
            <a:schemeClr val="accent2">
              <a:lumMod val="75000"/>
            </a:schemeClr>
          </a:solidFill>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200" b="1" dirty="0" smtClean="0">
                <a:solidFill>
                  <a:srgbClr val="FFFFFF"/>
                </a:solidFill>
                <a:latin typeface="HelveticaNeueLT Std Thin" pitchFamily="34" charset="0"/>
              </a:rPr>
              <a:t>Phones</a:t>
            </a:r>
            <a:endParaRPr lang="en-US" sz="1200" b="1" dirty="0">
              <a:solidFill>
                <a:srgbClr val="FFFFFF"/>
              </a:solidFill>
              <a:latin typeface="HelveticaNeueLT Std Thin" pitchFamily="34" charset="0"/>
            </a:endParaRPr>
          </a:p>
        </p:txBody>
      </p:sp>
      <p:grpSp>
        <p:nvGrpSpPr>
          <p:cNvPr id="45" name="Group 13"/>
          <p:cNvGrpSpPr>
            <a:grpSpLocks/>
          </p:cNvGrpSpPr>
          <p:nvPr/>
        </p:nvGrpSpPr>
        <p:grpSpPr bwMode="auto">
          <a:xfrm rot="19637549">
            <a:off x="1202793" y="2881413"/>
            <a:ext cx="414876" cy="616374"/>
            <a:chOff x="3427923" y="3680402"/>
            <a:chExt cx="1420672" cy="985765"/>
          </a:xfrm>
        </p:grpSpPr>
        <p:sp>
          <p:nvSpPr>
            <p:cNvPr id="47" name="Right Arrow 46"/>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48" name="Right Arrow 47"/>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sp>
        <p:nvSpPr>
          <p:cNvPr id="49" name="TextBox 26"/>
          <p:cNvSpPr txBox="1">
            <a:spLocks noChangeArrowheads="1"/>
          </p:cNvSpPr>
          <p:nvPr/>
        </p:nvSpPr>
        <p:spPr bwMode="auto">
          <a:xfrm>
            <a:off x="356825" y="3732430"/>
            <a:ext cx="22963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Think products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Anything that can talk to the internet or connect to something else that can talk to the internet</a:t>
            </a:r>
          </a:p>
        </p:txBody>
      </p:sp>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18179" y="3589466"/>
            <a:ext cx="374984" cy="1325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2472619" y="3585225"/>
            <a:ext cx="374984" cy="1325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TextBox 19"/>
          <p:cNvSpPr txBox="1">
            <a:spLocks noChangeArrowheads="1"/>
          </p:cNvSpPr>
          <p:nvPr/>
        </p:nvSpPr>
        <p:spPr bwMode="auto">
          <a:xfrm>
            <a:off x="965535" y="2245844"/>
            <a:ext cx="889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latin typeface="HelveticaNeueLT Std Thin" pitchFamily="34" charset="0"/>
              </a:rPr>
              <a:t>Edge</a:t>
            </a:r>
            <a:endParaRPr lang="en-US" dirty="0">
              <a:latin typeface="HelveticaNeueLT Std Thin" pitchFamily="34" charset="0"/>
            </a:endParaRPr>
          </a:p>
        </p:txBody>
      </p:sp>
      <p:sp>
        <p:nvSpPr>
          <p:cNvPr id="3" name="Rounded Rectangle 2"/>
          <p:cNvSpPr/>
          <p:nvPr/>
        </p:nvSpPr>
        <p:spPr>
          <a:xfrm>
            <a:off x="5673919" y="843382"/>
            <a:ext cx="1606676" cy="828049"/>
          </a:xfrm>
          <a:prstGeom prst="round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Hardware + Software at every stage</a:t>
            </a:r>
            <a:endParaRPr lang="en-US" dirty="0"/>
          </a:p>
        </p:txBody>
      </p:sp>
      <p:sp>
        <p:nvSpPr>
          <p:cNvPr id="4" name="Rectangle 3"/>
          <p:cNvSpPr/>
          <p:nvPr/>
        </p:nvSpPr>
        <p:spPr>
          <a:xfrm>
            <a:off x="1" y="750626"/>
            <a:ext cx="4572000" cy="4392873"/>
          </a:xfrm>
          <a:prstGeom prst="rect">
            <a:avLst/>
          </a:prstGeom>
          <a:solidFill>
            <a:schemeClr val="bg1">
              <a:lumMod val="50000"/>
              <a:alpha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OT</a:t>
            </a:r>
          </a:p>
          <a:p>
            <a:pPr algn="ctr"/>
            <a:endParaRPr lang="en-US" dirty="0"/>
          </a:p>
          <a:p>
            <a:pPr algn="ctr"/>
            <a:r>
              <a:rPr lang="en-US" sz="2400" dirty="0" smtClean="0"/>
              <a:t>Operational Technology</a:t>
            </a:r>
          </a:p>
          <a:p>
            <a:pPr algn="ctr"/>
            <a:endParaRPr lang="en-US" sz="2400" dirty="0"/>
          </a:p>
          <a:p>
            <a:pPr algn="ctr"/>
            <a:r>
              <a:rPr lang="en-US" sz="2000" dirty="0" smtClean="0"/>
              <a:t>Sensors, Actuators, Nodes</a:t>
            </a:r>
            <a:endParaRPr lang="en-US" sz="2000" dirty="0"/>
          </a:p>
        </p:txBody>
      </p:sp>
      <p:sp>
        <p:nvSpPr>
          <p:cNvPr id="52" name="Rectangle 51"/>
          <p:cNvSpPr/>
          <p:nvPr/>
        </p:nvSpPr>
        <p:spPr>
          <a:xfrm>
            <a:off x="4572000" y="750628"/>
            <a:ext cx="4572000" cy="4392873"/>
          </a:xfrm>
          <a:prstGeom prst="rect">
            <a:avLst/>
          </a:prstGeom>
          <a:solidFill>
            <a:schemeClr val="accent5">
              <a:lumMod val="75000"/>
              <a:alpha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IT</a:t>
            </a:r>
            <a:r>
              <a:rPr lang="en-US" sz="4000" dirty="0" smtClean="0"/>
              <a:t> </a:t>
            </a:r>
          </a:p>
          <a:p>
            <a:pPr algn="ctr"/>
            <a:endParaRPr lang="en-US" dirty="0" smtClean="0"/>
          </a:p>
          <a:p>
            <a:pPr algn="ctr"/>
            <a:r>
              <a:rPr lang="en-US" sz="2400" dirty="0" smtClean="0"/>
              <a:t>Information Technology</a:t>
            </a:r>
          </a:p>
          <a:p>
            <a:pPr algn="ctr"/>
            <a:endParaRPr lang="en-US" sz="2400" dirty="0"/>
          </a:p>
          <a:p>
            <a:pPr algn="ctr"/>
            <a:r>
              <a:rPr lang="en-US" sz="2000" dirty="0" smtClean="0"/>
              <a:t>Cloud, Servers, Routers</a:t>
            </a:r>
            <a:endParaRPr lang="en-US" sz="2000" dirty="0"/>
          </a:p>
        </p:txBody>
      </p:sp>
    </p:spTree>
    <p:extLst>
      <p:ext uri="{BB962C8B-B14F-4D97-AF65-F5344CB8AC3E}">
        <p14:creationId xmlns:p14="http://schemas.microsoft.com/office/powerpoint/2010/main" val="854805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6481"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Product Development</a:t>
            </a:r>
            <a:br>
              <a:rPr lang="en-US" sz="2000" dirty="0" smtClean="0"/>
            </a:br>
            <a:r>
              <a:rPr lang="en-US" sz="2000" b="0" dirty="0" smtClean="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2966071" y="76201"/>
            <a:ext cx="61779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Hardware is hard, so you need to have a plan and understand the product development cycle</a:t>
            </a:r>
            <a:endParaRPr lang="en-US" sz="1600" b="1" dirty="0">
              <a:solidFill>
                <a:srgbClr val="000000"/>
              </a:solidFill>
              <a:latin typeface="HelveticaNeueLT Std Thin" pitchFamily="34" charset="0"/>
            </a:endParaRPr>
          </a:p>
        </p:txBody>
      </p:sp>
      <p:sp>
        <p:nvSpPr>
          <p:cNvPr id="49" name="TextBox 26"/>
          <p:cNvSpPr txBox="1">
            <a:spLocks noChangeArrowheads="1"/>
          </p:cNvSpPr>
          <p:nvPr/>
        </p:nvSpPr>
        <p:spPr bwMode="auto">
          <a:xfrm>
            <a:off x="179062" y="3222976"/>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Concept</a:t>
            </a:r>
          </a:p>
        </p:txBody>
      </p:sp>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8211" y="3099952"/>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997898" y="3104524"/>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8" t="33067" r="1014" b="11257"/>
          <a:stretch/>
        </p:blipFill>
        <p:spPr bwMode="auto">
          <a:xfrm>
            <a:off x="16481" y="1349148"/>
            <a:ext cx="9111037" cy="137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26"/>
          <p:cNvSpPr txBox="1">
            <a:spLocks noChangeArrowheads="1"/>
          </p:cNvSpPr>
          <p:nvPr/>
        </p:nvSpPr>
        <p:spPr bwMode="auto">
          <a:xfrm>
            <a:off x="803384" y="4181504"/>
            <a:ext cx="1121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Research</a:t>
            </a:r>
          </a:p>
        </p:txBody>
      </p:sp>
      <p:pic>
        <p:nvPicPr>
          <p:cNvPr id="54"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586111" y="4058480"/>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1664554" y="4063052"/>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26"/>
          <p:cNvSpPr txBox="1">
            <a:spLocks noChangeArrowheads="1"/>
          </p:cNvSpPr>
          <p:nvPr/>
        </p:nvSpPr>
        <p:spPr bwMode="auto">
          <a:xfrm>
            <a:off x="1752217" y="3243538"/>
            <a:ext cx="13108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Evaluation</a:t>
            </a:r>
          </a:p>
        </p:txBody>
      </p:sp>
      <p:pic>
        <p:nvPicPr>
          <p:cNvPr id="59"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1534945" y="3120514"/>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2758546" y="3125086"/>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34635" y="1087538"/>
            <a:ext cx="1692883" cy="261610"/>
          </a:xfrm>
          <a:prstGeom prst="rect">
            <a:avLst/>
          </a:prstGeom>
          <a:noFill/>
        </p:spPr>
        <p:txBody>
          <a:bodyPr wrap="square" rtlCol="0">
            <a:spAutoFit/>
          </a:bodyPr>
          <a:lstStyle/>
          <a:p>
            <a:r>
              <a:rPr lang="en-US" sz="1100" dirty="0" smtClean="0"/>
              <a:t>Summary from Maker.io</a:t>
            </a:r>
            <a:endParaRPr lang="en-US" sz="1100" dirty="0"/>
          </a:p>
        </p:txBody>
      </p:sp>
      <p:sp>
        <p:nvSpPr>
          <p:cNvPr id="61" name="TextBox 26"/>
          <p:cNvSpPr txBox="1">
            <a:spLocks noChangeArrowheads="1"/>
          </p:cNvSpPr>
          <p:nvPr/>
        </p:nvSpPr>
        <p:spPr bwMode="auto">
          <a:xfrm>
            <a:off x="2767329" y="4198731"/>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Design</a:t>
            </a:r>
          </a:p>
        </p:txBody>
      </p:sp>
      <p:pic>
        <p:nvPicPr>
          <p:cNvPr id="6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2550056" y="4075707"/>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3459833" y="4080279"/>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26"/>
          <p:cNvSpPr txBox="1">
            <a:spLocks noChangeArrowheads="1"/>
          </p:cNvSpPr>
          <p:nvPr/>
        </p:nvSpPr>
        <p:spPr bwMode="auto">
          <a:xfrm>
            <a:off x="3562119" y="3255463"/>
            <a:ext cx="14428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Prototyping</a:t>
            </a:r>
          </a:p>
        </p:txBody>
      </p:sp>
      <p:pic>
        <p:nvPicPr>
          <p:cNvPr id="65"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344847" y="3132439"/>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4685756" y="3137011"/>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26"/>
          <p:cNvSpPr txBox="1">
            <a:spLocks noChangeArrowheads="1"/>
          </p:cNvSpPr>
          <p:nvPr/>
        </p:nvSpPr>
        <p:spPr bwMode="auto">
          <a:xfrm>
            <a:off x="4557576" y="4189179"/>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Funding</a:t>
            </a:r>
          </a:p>
        </p:txBody>
      </p:sp>
      <p:pic>
        <p:nvPicPr>
          <p:cNvPr id="6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4340303" y="4066155"/>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5376412" y="4070727"/>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26"/>
          <p:cNvSpPr txBox="1">
            <a:spLocks noChangeArrowheads="1"/>
          </p:cNvSpPr>
          <p:nvPr/>
        </p:nvSpPr>
        <p:spPr bwMode="auto">
          <a:xfrm>
            <a:off x="5488374" y="3255463"/>
            <a:ext cx="1146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Marketing</a:t>
            </a:r>
          </a:p>
        </p:txBody>
      </p:sp>
      <p:pic>
        <p:nvPicPr>
          <p:cNvPr id="7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5271101" y="3132439"/>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6447770" y="3137011"/>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26"/>
          <p:cNvSpPr txBox="1">
            <a:spLocks noChangeArrowheads="1"/>
          </p:cNvSpPr>
          <p:nvPr/>
        </p:nvSpPr>
        <p:spPr bwMode="auto">
          <a:xfrm>
            <a:off x="6281676" y="4194159"/>
            <a:ext cx="1381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Production</a:t>
            </a:r>
          </a:p>
        </p:txBody>
      </p:sp>
      <p:pic>
        <p:nvPicPr>
          <p:cNvPr id="75"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6064403" y="4071135"/>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7336507" y="4075707"/>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TextBox 26"/>
          <p:cNvSpPr txBox="1">
            <a:spLocks noChangeArrowheads="1"/>
          </p:cNvSpPr>
          <p:nvPr/>
        </p:nvSpPr>
        <p:spPr bwMode="auto">
          <a:xfrm>
            <a:off x="7254659" y="3291078"/>
            <a:ext cx="14459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Distribution</a:t>
            </a:r>
          </a:p>
        </p:txBody>
      </p:sp>
      <p:pic>
        <p:nvPicPr>
          <p:cNvPr id="7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7037387" y="3168054"/>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406823" y="3172626"/>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TextBox 26"/>
          <p:cNvSpPr txBox="1">
            <a:spLocks noChangeArrowheads="1"/>
          </p:cNvSpPr>
          <p:nvPr/>
        </p:nvSpPr>
        <p:spPr bwMode="auto">
          <a:xfrm>
            <a:off x="8026892" y="4189179"/>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Support</a:t>
            </a:r>
          </a:p>
        </p:txBody>
      </p:sp>
      <p:pic>
        <p:nvPicPr>
          <p:cNvPr id="8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7809619" y="4066155"/>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845728" y="4070727"/>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ghtning Bolt 6"/>
          <p:cNvSpPr/>
          <p:nvPr/>
        </p:nvSpPr>
        <p:spPr>
          <a:xfrm>
            <a:off x="353226" y="2844364"/>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5842" y="2732243"/>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3" name="Lightning Bolt 82"/>
          <p:cNvSpPr/>
          <p:nvPr/>
        </p:nvSpPr>
        <p:spPr>
          <a:xfrm>
            <a:off x="1025776" y="383797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1278392" y="3725855"/>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5" name="Lightning Bolt 84"/>
          <p:cNvSpPr/>
          <p:nvPr/>
        </p:nvSpPr>
        <p:spPr>
          <a:xfrm>
            <a:off x="2079375" y="2884811"/>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331991" y="2772690"/>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7" name="Lightning Bolt 86"/>
          <p:cNvSpPr/>
          <p:nvPr/>
        </p:nvSpPr>
        <p:spPr>
          <a:xfrm>
            <a:off x="2837450" y="384781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090066" y="3735695"/>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9" name="Lightning Bolt 88"/>
          <p:cNvSpPr/>
          <p:nvPr/>
        </p:nvSpPr>
        <p:spPr>
          <a:xfrm>
            <a:off x="3854123" y="2899422"/>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4106739" y="2787301"/>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1" name="Lightning Bolt 90"/>
          <p:cNvSpPr/>
          <p:nvPr/>
        </p:nvSpPr>
        <p:spPr>
          <a:xfrm>
            <a:off x="4643643" y="3817237"/>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4896259" y="3705116"/>
            <a:ext cx="436763" cy="523220"/>
          </a:xfrm>
          <a:prstGeom prst="rect">
            <a:avLst/>
          </a:prstGeom>
          <a:noFill/>
        </p:spPr>
        <p:txBody>
          <a:bodyPr wrap="square" rtlCol="0">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a:t>
            </a:r>
          </a:p>
        </p:txBody>
      </p:sp>
      <p:sp>
        <p:nvSpPr>
          <p:cNvPr id="93" name="Lightning Bolt 92"/>
          <p:cNvSpPr/>
          <p:nvPr/>
        </p:nvSpPr>
        <p:spPr>
          <a:xfrm>
            <a:off x="5727481" y="290556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5980097" y="2793445"/>
            <a:ext cx="436763" cy="523220"/>
          </a:xfrm>
          <a:prstGeom prst="rect">
            <a:avLst/>
          </a:prstGeom>
          <a:noFill/>
        </p:spPr>
        <p:txBody>
          <a:bodyPr wrap="square" rtlCol="0">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a:t>
            </a:r>
          </a:p>
        </p:txBody>
      </p:sp>
      <p:sp>
        <p:nvSpPr>
          <p:cNvPr id="95" name="Lightning Bolt 94"/>
          <p:cNvSpPr/>
          <p:nvPr/>
        </p:nvSpPr>
        <p:spPr>
          <a:xfrm>
            <a:off x="6501334" y="3830930"/>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6753950" y="3718809"/>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8</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7" name="Lightning Bolt 96"/>
          <p:cNvSpPr/>
          <p:nvPr/>
        </p:nvSpPr>
        <p:spPr>
          <a:xfrm>
            <a:off x="7526113" y="2950463"/>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7778729" y="2838342"/>
            <a:ext cx="436763" cy="523220"/>
          </a:xfrm>
          <a:prstGeom prst="rect">
            <a:avLst/>
          </a:prstGeom>
          <a:noFill/>
        </p:spPr>
        <p:txBody>
          <a:bodyPr wrap="square" rtlCol="0">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9</a:t>
            </a:r>
          </a:p>
        </p:txBody>
      </p:sp>
      <p:sp>
        <p:nvSpPr>
          <p:cNvPr id="99" name="Lightning Bolt 98"/>
          <p:cNvSpPr/>
          <p:nvPr/>
        </p:nvSpPr>
        <p:spPr>
          <a:xfrm>
            <a:off x="8092428" y="384781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8345044" y="3735695"/>
            <a:ext cx="688176"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10</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1505123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anim calcmode="lin" valueType="num">
                                      <p:cBhvr>
                                        <p:cTn id="23" dur="500" fill="hold"/>
                                        <p:tgtEl>
                                          <p:spTgt spid="52"/>
                                        </p:tgtEl>
                                        <p:attrNameLst>
                                          <p:attrName>ppt_x</p:attrName>
                                        </p:attrNameLst>
                                      </p:cBhvr>
                                      <p:tavLst>
                                        <p:tav tm="0">
                                          <p:val>
                                            <p:strVal val="#ppt_x"/>
                                          </p:val>
                                        </p:tav>
                                        <p:tav tm="100000">
                                          <p:val>
                                            <p:strVal val="#ppt_x"/>
                                          </p:val>
                                        </p:tav>
                                      </p:tavLst>
                                    </p:anim>
                                    <p:anim calcmode="lin" valueType="num">
                                      <p:cBhvr>
                                        <p:cTn id="24" dur="500" fill="hold"/>
                                        <p:tgtEl>
                                          <p:spTgt spid="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anim calcmode="lin" valueType="num">
                                      <p:cBhvr>
                                        <p:cTn id="33" dur="500" fill="hold"/>
                                        <p:tgtEl>
                                          <p:spTgt spid="57"/>
                                        </p:tgtEl>
                                        <p:attrNameLst>
                                          <p:attrName>ppt_x</p:attrName>
                                        </p:attrNameLst>
                                      </p:cBhvr>
                                      <p:tavLst>
                                        <p:tav tm="0">
                                          <p:val>
                                            <p:strVal val="#ppt_x"/>
                                          </p:val>
                                        </p:tav>
                                        <p:tav tm="100000">
                                          <p:val>
                                            <p:strVal val="#ppt_x"/>
                                          </p:val>
                                        </p:tav>
                                      </p:tavLst>
                                    </p:anim>
                                    <p:anim calcmode="lin" valueType="num">
                                      <p:cBhvr>
                                        <p:cTn id="34" dur="500" fill="hold"/>
                                        <p:tgtEl>
                                          <p:spTgt spid="5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5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anim calcmode="lin" valueType="num">
                                      <p:cBhvr>
                                        <p:cTn id="38" dur="500" fill="hold"/>
                                        <p:tgtEl>
                                          <p:spTgt spid="58"/>
                                        </p:tgtEl>
                                        <p:attrNameLst>
                                          <p:attrName>ppt_x</p:attrName>
                                        </p:attrNameLst>
                                      </p:cBhvr>
                                      <p:tavLst>
                                        <p:tav tm="0">
                                          <p:val>
                                            <p:strVal val="#ppt_x"/>
                                          </p:val>
                                        </p:tav>
                                        <p:tav tm="100000">
                                          <p:val>
                                            <p:strVal val="#ppt_x"/>
                                          </p:val>
                                        </p:tav>
                                      </p:tavLst>
                                    </p:anim>
                                    <p:anim calcmode="lin" valueType="num">
                                      <p:cBhvr>
                                        <p:cTn id="39" dur="500" fill="hold"/>
                                        <p:tgtEl>
                                          <p:spTgt spid="5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5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anim calcmode="lin" valueType="num">
                                      <p:cBhvr>
                                        <p:cTn id="43" dur="500" fill="hold"/>
                                        <p:tgtEl>
                                          <p:spTgt spid="59"/>
                                        </p:tgtEl>
                                        <p:attrNameLst>
                                          <p:attrName>ppt_x</p:attrName>
                                        </p:attrNameLst>
                                      </p:cBhvr>
                                      <p:tavLst>
                                        <p:tav tm="0">
                                          <p:val>
                                            <p:strVal val="#ppt_x"/>
                                          </p:val>
                                        </p:tav>
                                        <p:tav tm="100000">
                                          <p:val>
                                            <p:strVal val="#ppt_x"/>
                                          </p:val>
                                        </p:tav>
                                      </p:tavLst>
                                    </p:anim>
                                    <p:anim calcmode="lin" valueType="num">
                                      <p:cBhvr>
                                        <p:cTn id="44" dur="500" fill="hold"/>
                                        <p:tgtEl>
                                          <p:spTgt spid="59"/>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50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anim calcmode="lin" valueType="num">
                                      <p:cBhvr>
                                        <p:cTn id="48" dur="500" fill="hold"/>
                                        <p:tgtEl>
                                          <p:spTgt spid="60"/>
                                        </p:tgtEl>
                                        <p:attrNameLst>
                                          <p:attrName>ppt_x</p:attrName>
                                        </p:attrNameLst>
                                      </p:cBhvr>
                                      <p:tavLst>
                                        <p:tav tm="0">
                                          <p:val>
                                            <p:strVal val="#ppt_x"/>
                                          </p:val>
                                        </p:tav>
                                        <p:tav tm="100000">
                                          <p:val>
                                            <p:strVal val="#ppt_x"/>
                                          </p:val>
                                        </p:tav>
                                      </p:tavLst>
                                    </p:anim>
                                    <p:anim calcmode="lin" valueType="num">
                                      <p:cBhvr>
                                        <p:cTn id="49" dur="500" fill="hold"/>
                                        <p:tgtEl>
                                          <p:spTgt spid="6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anim calcmode="lin" valueType="num">
                                      <p:cBhvr>
                                        <p:cTn id="53" dur="500" fill="hold"/>
                                        <p:tgtEl>
                                          <p:spTgt spid="61"/>
                                        </p:tgtEl>
                                        <p:attrNameLst>
                                          <p:attrName>ppt_x</p:attrName>
                                        </p:attrNameLst>
                                      </p:cBhvr>
                                      <p:tavLst>
                                        <p:tav tm="0">
                                          <p:val>
                                            <p:strVal val="#ppt_x"/>
                                          </p:val>
                                        </p:tav>
                                        <p:tav tm="100000">
                                          <p:val>
                                            <p:strVal val="#ppt_x"/>
                                          </p:val>
                                        </p:tav>
                                      </p:tavLst>
                                    </p:anim>
                                    <p:anim calcmode="lin" valueType="num">
                                      <p:cBhvr>
                                        <p:cTn id="54" dur="5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5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anim calcmode="lin" valueType="num">
                                      <p:cBhvr>
                                        <p:cTn id="58" dur="500" fill="hold"/>
                                        <p:tgtEl>
                                          <p:spTgt spid="62"/>
                                        </p:tgtEl>
                                        <p:attrNameLst>
                                          <p:attrName>ppt_x</p:attrName>
                                        </p:attrNameLst>
                                      </p:cBhvr>
                                      <p:tavLst>
                                        <p:tav tm="0">
                                          <p:val>
                                            <p:strVal val="#ppt_x"/>
                                          </p:val>
                                        </p:tav>
                                        <p:tav tm="100000">
                                          <p:val>
                                            <p:strVal val="#ppt_x"/>
                                          </p:val>
                                        </p:tav>
                                      </p:tavLst>
                                    </p:anim>
                                    <p:anim calcmode="lin" valueType="num">
                                      <p:cBhvr>
                                        <p:cTn id="59" dur="5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50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anim calcmode="lin" valueType="num">
                                      <p:cBhvr>
                                        <p:cTn id="63" dur="500" fill="hold"/>
                                        <p:tgtEl>
                                          <p:spTgt spid="63"/>
                                        </p:tgtEl>
                                        <p:attrNameLst>
                                          <p:attrName>ppt_x</p:attrName>
                                        </p:attrNameLst>
                                      </p:cBhvr>
                                      <p:tavLst>
                                        <p:tav tm="0">
                                          <p:val>
                                            <p:strVal val="#ppt_x"/>
                                          </p:val>
                                        </p:tav>
                                        <p:tav tm="100000">
                                          <p:val>
                                            <p:strVal val="#ppt_x"/>
                                          </p:val>
                                        </p:tav>
                                      </p:tavLst>
                                    </p:anim>
                                    <p:anim calcmode="lin" valueType="num">
                                      <p:cBhvr>
                                        <p:cTn id="64" dur="500" fill="hold"/>
                                        <p:tgtEl>
                                          <p:spTgt spid="63"/>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5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50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anim calcmode="lin" valueType="num">
                                      <p:cBhvr>
                                        <p:cTn id="73" dur="500" fill="hold"/>
                                        <p:tgtEl>
                                          <p:spTgt spid="65"/>
                                        </p:tgtEl>
                                        <p:attrNameLst>
                                          <p:attrName>ppt_x</p:attrName>
                                        </p:attrNameLst>
                                      </p:cBhvr>
                                      <p:tavLst>
                                        <p:tav tm="0">
                                          <p:val>
                                            <p:strVal val="#ppt_x"/>
                                          </p:val>
                                        </p:tav>
                                        <p:tav tm="100000">
                                          <p:val>
                                            <p:strVal val="#ppt_x"/>
                                          </p:val>
                                        </p:tav>
                                      </p:tavLst>
                                    </p:anim>
                                    <p:anim calcmode="lin" valueType="num">
                                      <p:cBhvr>
                                        <p:cTn id="74" dur="500" fill="hold"/>
                                        <p:tgtEl>
                                          <p:spTgt spid="65"/>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50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anim calcmode="lin" valueType="num">
                                      <p:cBhvr>
                                        <p:cTn id="78" dur="500" fill="hold"/>
                                        <p:tgtEl>
                                          <p:spTgt spid="66"/>
                                        </p:tgtEl>
                                        <p:attrNameLst>
                                          <p:attrName>ppt_x</p:attrName>
                                        </p:attrNameLst>
                                      </p:cBhvr>
                                      <p:tavLst>
                                        <p:tav tm="0">
                                          <p:val>
                                            <p:strVal val="#ppt_x"/>
                                          </p:val>
                                        </p:tav>
                                        <p:tav tm="100000">
                                          <p:val>
                                            <p:strVal val="#ppt_x"/>
                                          </p:val>
                                        </p:tav>
                                      </p:tavLst>
                                    </p:anim>
                                    <p:anim calcmode="lin" valueType="num">
                                      <p:cBhvr>
                                        <p:cTn id="79" dur="500" fill="hold"/>
                                        <p:tgtEl>
                                          <p:spTgt spid="6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50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anim calcmode="lin" valueType="num">
                                      <p:cBhvr>
                                        <p:cTn id="83" dur="500" fill="hold"/>
                                        <p:tgtEl>
                                          <p:spTgt spid="67"/>
                                        </p:tgtEl>
                                        <p:attrNameLst>
                                          <p:attrName>ppt_x</p:attrName>
                                        </p:attrNameLst>
                                      </p:cBhvr>
                                      <p:tavLst>
                                        <p:tav tm="0">
                                          <p:val>
                                            <p:strVal val="#ppt_x"/>
                                          </p:val>
                                        </p:tav>
                                        <p:tav tm="100000">
                                          <p:val>
                                            <p:strVal val="#ppt_x"/>
                                          </p:val>
                                        </p:tav>
                                      </p:tavLst>
                                    </p:anim>
                                    <p:anim calcmode="lin" valueType="num">
                                      <p:cBhvr>
                                        <p:cTn id="84" dur="500" fill="hold"/>
                                        <p:tgtEl>
                                          <p:spTgt spid="6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50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500"/>
                                        <p:tgtEl>
                                          <p:spTgt spid="68"/>
                                        </p:tgtEl>
                                      </p:cBhvr>
                                    </p:animEffect>
                                    <p:anim calcmode="lin" valueType="num">
                                      <p:cBhvr>
                                        <p:cTn id="88" dur="500" fill="hold"/>
                                        <p:tgtEl>
                                          <p:spTgt spid="68"/>
                                        </p:tgtEl>
                                        <p:attrNameLst>
                                          <p:attrName>ppt_x</p:attrName>
                                        </p:attrNameLst>
                                      </p:cBhvr>
                                      <p:tavLst>
                                        <p:tav tm="0">
                                          <p:val>
                                            <p:strVal val="#ppt_x"/>
                                          </p:val>
                                        </p:tav>
                                        <p:tav tm="100000">
                                          <p:val>
                                            <p:strVal val="#ppt_x"/>
                                          </p:val>
                                        </p:tav>
                                      </p:tavLst>
                                    </p:anim>
                                    <p:anim calcmode="lin" valueType="num">
                                      <p:cBhvr>
                                        <p:cTn id="89" dur="500" fill="hold"/>
                                        <p:tgtEl>
                                          <p:spTgt spid="6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5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anim calcmode="lin" valueType="num">
                                      <p:cBhvr>
                                        <p:cTn id="93" dur="500" fill="hold"/>
                                        <p:tgtEl>
                                          <p:spTgt spid="69"/>
                                        </p:tgtEl>
                                        <p:attrNameLst>
                                          <p:attrName>ppt_x</p:attrName>
                                        </p:attrNameLst>
                                      </p:cBhvr>
                                      <p:tavLst>
                                        <p:tav tm="0">
                                          <p:val>
                                            <p:strVal val="#ppt_x"/>
                                          </p:val>
                                        </p:tav>
                                        <p:tav tm="100000">
                                          <p:val>
                                            <p:strVal val="#ppt_x"/>
                                          </p:val>
                                        </p:tav>
                                      </p:tavLst>
                                    </p:anim>
                                    <p:anim calcmode="lin" valueType="num">
                                      <p:cBhvr>
                                        <p:cTn id="94" dur="500" fill="hold"/>
                                        <p:tgtEl>
                                          <p:spTgt spid="69"/>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50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anim calcmode="lin" valueType="num">
                                      <p:cBhvr>
                                        <p:cTn id="98" dur="500" fill="hold"/>
                                        <p:tgtEl>
                                          <p:spTgt spid="70"/>
                                        </p:tgtEl>
                                        <p:attrNameLst>
                                          <p:attrName>ppt_x</p:attrName>
                                        </p:attrNameLst>
                                      </p:cBhvr>
                                      <p:tavLst>
                                        <p:tav tm="0">
                                          <p:val>
                                            <p:strVal val="#ppt_x"/>
                                          </p:val>
                                        </p:tav>
                                        <p:tav tm="100000">
                                          <p:val>
                                            <p:strVal val="#ppt_x"/>
                                          </p:val>
                                        </p:tav>
                                      </p:tavLst>
                                    </p:anim>
                                    <p:anim calcmode="lin" valueType="num">
                                      <p:cBhvr>
                                        <p:cTn id="99" dur="500" fill="hold"/>
                                        <p:tgtEl>
                                          <p:spTgt spid="70"/>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500"/>
                                  </p:stCondLst>
                                  <p:childTnLst>
                                    <p:set>
                                      <p:cBhvr>
                                        <p:cTn id="101" dur="1" fill="hold">
                                          <p:stCondLst>
                                            <p:cond delay="0"/>
                                          </p:stCondLst>
                                        </p:cTn>
                                        <p:tgtEl>
                                          <p:spTgt spid="71"/>
                                        </p:tgtEl>
                                        <p:attrNameLst>
                                          <p:attrName>style.visibility</p:attrName>
                                        </p:attrNameLst>
                                      </p:cBhvr>
                                      <p:to>
                                        <p:strVal val="visible"/>
                                      </p:to>
                                    </p:set>
                                    <p:animEffect transition="in" filter="fade">
                                      <p:cBhvr>
                                        <p:cTn id="102" dur="500"/>
                                        <p:tgtEl>
                                          <p:spTgt spid="71"/>
                                        </p:tgtEl>
                                      </p:cBhvr>
                                    </p:animEffect>
                                    <p:anim calcmode="lin" valueType="num">
                                      <p:cBhvr>
                                        <p:cTn id="103" dur="500" fill="hold"/>
                                        <p:tgtEl>
                                          <p:spTgt spid="71"/>
                                        </p:tgtEl>
                                        <p:attrNameLst>
                                          <p:attrName>ppt_x</p:attrName>
                                        </p:attrNameLst>
                                      </p:cBhvr>
                                      <p:tavLst>
                                        <p:tav tm="0">
                                          <p:val>
                                            <p:strVal val="#ppt_x"/>
                                          </p:val>
                                        </p:tav>
                                        <p:tav tm="100000">
                                          <p:val>
                                            <p:strVal val="#ppt_x"/>
                                          </p:val>
                                        </p:tav>
                                      </p:tavLst>
                                    </p:anim>
                                    <p:anim calcmode="lin" valueType="num">
                                      <p:cBhvr>
                                        <p:cTn id="104" dur="500" fill="hold"/>
                                        <p:tgtEl>
                                          <p:spTgt spid="7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50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anim calcmode="lin" valueType="num">
                                      <p:cBhvr>
                                        <p:cTn id="108" dur="500" fill="hold"/>
                                        <p:tgtEl>
                                          <p:spTgt spid="72"/>
                                        </p:tgtEl>
                                        <p:attrNameLst>
                                          <p:attrName>ppt_x</p:attrName>
                                        </p:attrNameLst>
                                      </p:cBhvr>
                                      <p:tavLst>
                                        <p:tav tm="0">
                                          <p:val>
                                            <p:strVal val="#ppt_x"/>
                                          </p:val>
                                        </p:tav>
                                        <p:tav tm="100000">
                                          <p:val>
                                            <p:strVal val="#ppt_x"/>
                                          </p:val>
                                        </p:tav>
                                      </p:tavLst>
                                    </p:anim>
                                    <p:anim calcmode="lin" valueType="num">
                                      <p:cBhvr>
                                        <p:cTn id="109" dur="500" fill="hold"/>
                                        <p:tgtEl>
                                          <p:spTgt spid="7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500"/>
                                  </p:stCondLst>
                                  <p:childTnLst>
                                    <p:set>
                                      <p:cBhvr>
                                        <p:cTn id="111" dur="1" fill="hold">
                                          <p:stCondLst>
                                            <p:cond delay="0"/>
                                          </p:stCondLst>
                                        </p:cTn>
                                        <p:tgtEl>
                                          <p:spTgt spid="74"/>
                                        </p:tgtEl>
                                        <p:attrNameLst>
                                          <p:attrName>style.visibility</p:attrName>
                                        </p:attrNameLst>
                                      </p:cBhvr>
                                      <p:to>
                                        <p:strVal val="visible"/>
                                      </p:to>
                                    </p:set>
                                    <p:animEffect transition="in" filter="fade">
                                      <p:cBhvr>
                                        <p:cTn id="112" dur="500"/>
                                        <p:tgtEl>
                                          <p:spTgt spid="74"/>
                                        </p:tgtEl>
                                      </p:cBhvr>
                                    </p:animEffect>
                                    <p:anim calcmode="lin" valueType="num">
                                      <p:cBhvr>
                                        <p:cTn id="113" dur="500" fill="hold"/>
                                        <p:tgtEl>
                                          <p:spTgt spid="74"/>
                                        </p:tgtEl>
                                        <p:attrNameLst>
                                          <p:attrName>ppt_x</p:attrName>
                                        </p:attrNameLst>
                                      </p:cBhvr>
                                      <p:tavLst>
                                        <p:tav tm="0">
                                          <p:val>
                                            <p:strVal val="#ppt_x"/>
                                          </p:val>
                                        </p:tav>
                                        <p:tav tm="100000">
                                          <p:val>
                                            <p:strVal val="#ppt_x"/>
                                          </p:val>
                                        </p:tav>
                                      </p:tavLst>
                                    </p:anim>
                                    <p:anim calcmode="lin" valueType="num">
                                      <p:cBhvr>
                                        <p:cTn id="114" dur="500" fill="hold"/>
                                        <p:tgtEl>
                                          <p:spTgt spid="74"/>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50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500"/>
                                        <p:tgtEl>
                                          <p:spTgt spid="75"/>
                                        </p:tgtEl>
                                      </p:cBhvr>
                                    </p:animEffect>
                                    <p:anim calcmode="lin" valueType="num">
                                      <p:cBhvr>
                                        <p:cTn id="118" dur="500" fill="hold"/>
                                        <p:tgtEl>
                                          <p:spTgt spid="75"/>
                                        </p:tgtEl>
                                        <p:attrNameLst>
                                          <p:attrName>ppt_x</p:attrName>
                                        </p:attrNameLst>
                                      </p:cBhvr>
                                      <p:tavLst>
                                        <p:tav tm="0">
                                          <p:val>
                                            <p:strVal val="#ppt_x"/>
                                          </p:val>
                                        </p:tav>
                                        <p:tav tm="100000">
                                          <p:val>
                                            <p:strVal val="#ppt_x"/>
                                          </p:val>
                                        </p:tav>
                                      </p:tavLst>
                                    </p:anim>
                                    <p:anim calcmode="lin" valueType="num">
                                      <p:cBhvr>
                                        <p:cTn id="119" dur="500" fill="hold"/>
                                        <p:tgtEl>
                                          <p:spTgt spid="75"/>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50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500"/>
                                        <p:tgtEl>
                                          <p:spTgt spid="76"/>
                                        </p:tgtEl>
                                      </p:cBhvr>
                                    </p:animEffect>
                                    <p:anim calcmode="lin" valueType="num">
                                      <p:cBhvr>
                                        <p:cTn id="123" dur="500" fill="hold"/>
                                        <p:tgtEl>
                                          <p:spTgt spid="76"/>
                                        </p:tgtEl>
                                        <p:attrNameLst>
                                          <p:attrName>ppt_x</p:attrName>
                                        </p:attrNameLst>
                                      </p:cBhvr>
                                      <p:tavLst>
                                        <p:tav tm="0">
                                          <p:val>
                                            <p:strVal val="#ppt_x"/>
                                          </p:val>
                                        </p:tav>
                                        <p:tav tm="100000">
                                          <p:val>
                                            <p:strVal val="#ppt_x"/>
                                          </p:val>
                                        </p:tav>
                                      </p:tavLst>
                                    </p:anim>
                                    <p:anim calcmode="lin" valueType="num">
                                      <p:cBhvr>
                                        <p:cTn id="124" dur="500" fill="hold"/>
                                        <p:tgtEl>
                                          <p:spTgt spid="76"/>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500"/>
                                  </p:stCondLst>
                                  <p:childTnLst>
                                    <p:set>
                                      <p:cBhvr>
                                        <p:cTn id="126" dur="1" fill="hold">
                                          <p:stCondLst>
                                            <p:cond delay="0"/>
                                          </p:stCondLst>
                                        </p:cTn>
                                        <p:tgtEl>
                                          <p:spTgt spid="77"/>
                                        </p:tgtEl>
                                        <p:attrNameLst>
                                          <p:attrName>style.visibility</p:attrName>
                                        </p:attrNameLst>
                                      </p:cBhvr>
                                      <p:to>
                                        <p:strVal val="visible"/>
                                      </p:to>
                                    </p:set>
                                    <p:animEffect transition="in" filter="fade">
                                      <p:cBhvr>
                                        <p:cTn id="127" dur="500"/>
                                        <p:tgtEl>
                                          <p:spTgt spid="77"/>
                                        </p:tgtEl>
                                      </p:cBhvr>
                                    </p:animEffect>
                                    <p:anim calcmode="lin" valueType="num">
                                      <p:cBhvr>
                                        <p:cTn id="128" dur="500" fill="hold"/>
                                        <p:tgtEl>
                                          <p:spTgt spid="77"/>
                                        </p:tgtEl>
                                        <p:attrNameLst>
                                          <p:attrName>ppt_x</p:attrName>
                                        </p:attrNameLst>
                                      </p:cBhvr>
                                      <p:tavLst>
                                        <p:tav tm="0">
                                          <p:val>
                                            <p:strVal val="#ppt_x"/>
                                          </p:val>
                                        </p:tav>
                                        <p:tav tm="100000">
                                          <p:val>
                                            <p:strVal val="#ppt_x"/>
                                          </p:val>
                                        </p:tav>
                                      </p:tavLst>
                                    </p:anim>
                                    <p:anim calcmode="lin" valueType="num">
                                      <p:cBhvr>
                                        <p:cTn id="129" dur="500" fill="hold"/>
                                        <p:tgtEl>
                                          <p:spTgt spid="77"/>
                                        </p:tgtEl>
                                        <p:attrNameLst>
                                          <p:attrName>ppt_y</p:attrName>
                                        </p:attrNameLst>
                                      </p:cBhvr>
                                      <p:tavLst>
                                        <p:tav tm="0">
                                          <p:val>
                                            <p:strVal val="#ppt_y-.1"/>
                                          </p:val>
                                        </p:tav>
                                        <p:tav tm="100000">
                                          <p:val>
                                            <p:strVal val="#ppt_y"/>
                                          </p:val>
                                        </p:tav>
                                      </p:tavLst>
                                    </p:anim>
                                  </p:childTnLst>
                                </p:cTn>
                              </p:par>
                              <p:par>
                                <p:cTn id="130" presetID="47" presetClass="entr" presetSubtype="0" fill="hold" nodeType="withEffect">
                                  <p:stCondLst>
                                    <p:cond delay="500"/>
                                  </p:stCondLst>
                                  <p:childTnLst>
                                    <p:set>
                                      <p:cBhvr>
                                        <p:cTn id="131" dur="1" fill="hold">
                                          <p:stCondLst>
                                            <p:cond delay="0"/>
                                          </p:stCondLst>
                                        </p:cTn>
                                        <p:tgtEl>
                                          <p:spTgt spid="78"/>
                                        </p:tgtEl>
                                        <p:attrNameLst>
                                          <p:attrName>style.visibility</p:attrName>
                                        </p:attrNameLst>
                                      </p:cBhvr>
                                      <p:to>
                                        <p:strVal val="visible"/>
                                      </p:to>
                                    </p:set>
                                    <p:animEffect transition="in" filter="fade">
                                      <p:cBhvr>
                                        <p:cTn id="132" dur="500"/>
                                        <p:tgtEl>
                                          <p:spTgt spid="78"/>
                                        </p:tgtEl>
                                      </p:cBhvr>
                                    </p:animEffect>
                                    <p:anim calcmode="lin" valueType="num">
                                      <p:cBhvr>
                                        <p:cTn id="133" dur="500" fill="hold"/>
                                        <p:tgtEl>
                                          <p:spTgt spid="78"/>
                                        </p:tgtEl>
                                        <p:attrNameLst>
                                          <p:attrName>ppt_x</p:attrName>
                                        </p:attrNameLst>
                                      </p:cBhvr>
                                      <p:tavLst>
                                        <p:tav tm="0">
                                          <p:val>
                                            <p:strVal val="#ppt_x"/>
                                          </p:val>
                                        </p:tav>
                                        <p:tav tm="100000">
                                          <p:val>
                                            <p:strVal val="#ppt_x"/>
                                          </p:val>
                                        </p:tav>
                                      </p:tavLst>
                                    </p:anim>
                                    <p:anim calcmode="lin" valueType="num">
                                      <p:cBhvr>
                                        <p:cTn id="134" dur="500" fill="hold"/>
                                        <p:tgtEl>
                                          <p:spTgt spid="78"/>
                                        </p:tgtEl>
                                        <p:attrNameLst>
                                          <p:attrName>ppt_y</p:attrName>
                                        </p:attrNameLst>
                                      </p:cBhvr>
                                      <p:tavLst>
                                        <p:tav tm="0">
                                          <p:val>
                                            <p:strVal val="#ppt_y-.1"/>
                                          </p:val>
                                        </p:tav>
                                        <p:tav tm="100000">
                                          <p:val>
                                            <p:strVal val="#ppt_y"/>
                                          </p:val>
                                        </p:tav>
                                      </p:tavLst>
                                    </p:anim>
                                  </p:childTnLst>
                                </p:cTn>
                              </p:par>
                              <p:par>
                                <p:cTn id="135" presetID="47" presetClass="entr" presetSubtype="0" fill="hold" nodeType="withEffect">
                                  <p:stCondLst>
                                    <p:cond delay="50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500"/>
                                        <p:tgtEl>
                                          <p:spTgt spid="79"/>
                                        </p:tgtEl>
                                      </p:cBhvr>
                                    </p:animEffect>
                                    <p:anim calcmode="lin" valueType="num">
                                      <p:cBhvr>
                                        <p:cTn id="138" dur="500" fill="hold"/>
                                        <p:tgtEl>
                                          <p:spTgt spid="79"/>
                                        </p:tgtEl>
                                        <p:attrNameLst>
                                          <p:attrName>ppt_x</p:attrName>
                                        </p:attrNameLst>
                                      </p:cBhvr>
                                      <p:tavLst>
                                        <p:tav tm="0">
                                          <p:val>
                                            <p:strVal val="#ppt_x"/>
                                          </p:val>
                                        </p:tav>
                                        <p:tav tm="100000">
                                          <p:val>
                                            <p:strVal val="#ppt_x"/>
                                          </p:val>
                                        </p:tav>
                                      </p:tavLst>
                                    </p:anim>
                                    <p:anim calcmode="lin" valueType="num">
                                      <p:cBhvr>
                                        <p:cTn id="139" dur="500" fill="hold"/>
                                        <p:tgtEl>
                                          <p:spTgt spid="79"/>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50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500"/>
                                        <p:tgtEl>
                                          <p:spTgt spid="80"/>
                                        </p:tgtEl>
                                      </p:cBhvr>
                                    </p:animEffect>
                                    <p:anim calcmode="lin" valueType="num">
                                      <p:cBhvr>
                                        <p:cTn id="143" dur="500" fill="hold"/>
                                        <p:tgtEl>
                                          <p:spTgt spid="80"/>
                                        </p:tgtEl>
                                        <p:attrNameLst>
                                          <p:attrName>ppt_x</p:attrName>
                                        </p:attrNameLst>
                                      </p:cBhvr>
                                      <p:tavLst>
                                        <p:tav tm="0">
                                          <p:val>
                                            <p:strVal val="#ppt_x"/>
                                          </p:val>
                                        </p:tav>
                                        <p:tav tm="100000">
                                          <p:val>
                                            <p:strVal val="#ppt_x"/>
                                          </p:val>
                                        </p:tav>
                                      </p:tavLst>
                                    </p:anim>
                                    <p:anim calcmode="lin" valueType="num">
                                      <p:cBhvr>
                                        <p:cTn id="144" dur="500" fill="hold"/>
                                        <p:tgtEl>
                                          <p:spTgt spid="80"/>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500"/>
                                  </p:stCondLst>
                                  <p:childTnLst>
                                    <p:set>
                                      <p:cBhvr>
                                        <p:cTn id="146" dur="1" fill="hold">
                                          <p:stCondLst>
                                            <p:cond delay="0"/>
                                          </p:stCondLst>
                                        </p:cTn>
                                        <p:tgtEl>
                                          <p:spTgt spid="81"/>
                                        </p:tgtEl>
                                        <p:attrNameLst>
                                          <p:attrName>style.visibility</p:attrName>
                                        </p:attrNameLst>
                                      </p:cBhvr>
                                      <p:to>
                                        <p:strVal val="visible"/>
                                      </p:to>
                                    </p:set>
                                    <p:animEffect transition="in" filter="fade">
                                      <p:cBhvr>
                                        <p:cTn id="147" dur="500"/>
                                        <p:tgtEl>
                                          <p:spTgt spid="81"/>
                                        </p:tgtEl>
                                      </p:cBhvr>
                                    </p:animEffect>
                                    <p:anim calcmode="lin" valueType="num">
                                      <p:cBhvr>
                                        <p:cTn id="148" dur="500" fill="hold"/>
                                        <p:tgtEl>
                                          <p:spTgt spid="81"/>
                                        </p:tgtEl>
                                        <p:attrNameLst>
                                          <p:attrName>ppt_x</p:attrName>
                                        </p:attrNameLst>
                                      </p:cBhvr>
                                      <p:tavLst>
                                        <p:tav tm="0">
                                          <p:val>
                                            <p:strVal val="#ppt_x"/>
                                          </p:val>
                                        </p:tav>
                                        <p:tav tm="100000">
                                          <p:val>
                                            <p:strVal val="#ppt_x"/>
                                          </p:val>
                                        </p:tav>
                                      </p:tavLst>
                                    </p:anim>
                                    <p:anim calcmode="lin" valueType="num">
                                      <p:cBhvr>
                                        <p:cTn id="149" dur="500" fill="hold"/>
                                        <p:tgtEl>
                                          <p:spTgt spid="81"/>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500"/>
                                  </p:stCondLst>
                                  <p:childTnLst>
                                    <p:set>
                                      <p:cBhvr>
                                        <p:cTn id="151" dur="1" fill="hold">
                                          <p:stCondLst>
                                            <p:cond delay="0"/>
                                          </p:stCondLst>
                                        </p:cTn>
                                        <p:tgtEl>
                                          <p:spTgt spid="82"/>
                                        </p:tgtEl>
                                        <p:attrNameLst>
                                          <p:attrName>style.visibility</p:attrName>
                                        </p:attrNameLst>
                                      </p:cBhvr>
                                      <p:to>
                                        <p:strVal val="visible"/>
                                      </p:to>
                                    </p:set>
                                    <p:animEffect transition="in" filter="fade">
                                      <p:cBhvr>
                                        <p:cTn id="152" dur="500"/>
                                        <p:tgtEl>
                                          <p:spTgt spid="82"/>
                                        </p:tgtEl>
                                      </p:cBhvr>
                                    </p:animEffect>
                                    <p:anim calcmode="lin" valueType="num">
                                      <p:cBhvr>
                                        <p:cTn id="153" dur="500" fill="hold"/>
                                        <p:tgtEl>
                                          <p:spTgt spid="82"/>
                                        </p:tgtEl>
                                        <p:attrNameLst>
                                          <p:attrName>ppt_x</p:attrName>
                                        </p:attrNameLst>
                                      </p:cBhvr>
                                      <p:tavLst>
                                        <p:tav tm="0">
                                          <p:val>
                                            <p:strVal val="#ppt_x"/>
                                          </p:val>
                                        </p:tav>
                                        <p:tav tm="100000">
                                          <p:val>
                                            <p:strVal val="#ppt_x"/>
                                          </p:val>
                                        </p:tav>
                                      </p:tavLst>
                                    </p:anim>
                                    <p:anim calcmode="lin" valueType="num">
                                      <p:cBhvr>
                                        <p:cTn id="154" dur="500" fill="hold"/>
                                        <p:tgtEl>
                                          <p:spTgt spid="82"/>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500"/>
                                  </p:stCondLst>
                                  <p:childTnLst>
                                    <p:set>
                                      <p:cBhvr>
                                        <p:cTn id="156" dur="1" fill="hold">
                                          <p:stCondLst>
                                            <p:cond delay="0"/>
                                          </p:stCondLst>
                                        </p:cTn>
                                        <p:tgtEl>
                                          <p:spTgt spid="7"/>
                                        </p:tgtEl>
                                        <p:attrNameLst>
                                          <p:attrName>style.visibility</p:attrName>
                                        </p:attrNameLst>
                                      </p:cBhvr>
                                      <p:to>
                                        <p:strVal val="visible"/>
                                      </p:to>
                                    </p:set>
                                    <p:animEffect transition="in" filter="fade">
                                      <p:cBhvr>
                                        <p:cTn id="157" dur="500"/>
                                        <p:tgtEl>
                                          <p:spTgt spid="7"/>
                                        </p:tgtEl>
                                      </p:cBhvr>
                                    </p:animEffect>
                                    <p:anim calcmode="lin" valueType="num">
                                      <p:cBhvr>
                                        <p:cTn id="158" dur="500" fill="hold"/>
                                        <p:tgtEl>
                                          <p:spTgt spid="7"/>
                                        </p:tgtEl>
                                        <p:attrNameLst>
                                          <p:attrName>ppt_x</p:attrName>
                                        </p:attrNameLst>
                                      </p:cBhvr>
                                      <p:tavLst>
                                        <p:tav tm="0">
                                          <p:val>
                                            <p:strVal val="#ppt_x"/>
                                          </p:val>
                                        </p:tav>
                                        <p:tav tm="100000">
                                          <p:val>
                                            <p:strVal val="#ppt_x"/>
                                          </p:val>
                                        </p:tav>
                                      </p:tavLst>
                                    </p:anim>
                                    <p:anim calcmode="lin" valueType="num">
                                      <p:cBhvr>
                                        <p:cTn id="159" dur="500" fill="hold"/>
                                        <p:tgtEl>
                                          <p:spTgt spid="7"/>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500"/>
                                  </p:stCondLst>
                                  <p:childTnLst>
                                    <p:set>
                                      <p:cBhvr>
                                        <p:cTn id="161" dur="1" fill="hold">
                                          <p:stCondLst>
                                            <p:cond delay="0"/>
                                          </p:stCondLst>
                                        </p:cTn>
                                        <p:tgtEl>
                                          <p:spTgt spid="9"/>
                                        </p:tgtEl>
                                        <p:attrNameLst>
                                          <p:attrName>style.visibility</p:attrName>
                                        </p:attrNameLst>
                                      </p:cBhvr>
                                      <p:to>
                                        <p:strVal val="visible"/>
                                      </p:to>
                                    </p:set>
                                    <p:animEffect transition="in" filter="fade">
                                      <p:cBhvr>
                                        <p:cTn id="162" dur="500"/>
                                        <p:tgtEl>
                                          <p:spTgt spid="9"/>
                                        </p:tgtEl>
                                      </p:cBhvr>
                                    </p:animEffect>
                                    <p:anim calcmode="lin" valueType="num">
                                      <p:cBhvr>
                                        <p:cTn id="163" dur="500" fill="hold"/>
                                        <p:tgtEl>
                                          <p:spTgt spid="9"/>
                                        </p:tgtEl>
                                        <p:attrNameLst>
                                          <p:attrName>ppt_x</p:attrName>
                                        </p:attrNameLst>
                                      </p:cBhvr>
                                      <p:tavLst>
                                        <p:tav tm="0">
                                          <p:val>
                                            <p:strVal val="#ppt_x"/>
                                          </p:val>
                                        </p:tav>
                                        <p:tav tm="100000">
                                          <p:val>
                                            <p:strVal val="#ppt_x"/>
                                          </p:val>
                                        </p:tav>
                                      </p:tavLst>
                                    </p:anim>
                                    <p:anim calcmode="lin" valueType="num">
                                      <p:cBhvr>
                                        <p:cTn id="164" dur="500" fill="hold"/>
                                        <p:tgtEl>
                                          <p:spTgt spid="9"/>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500"/>
                                  </p:stCondLst>
                                  <p:childTnLst>
                                    <p:set>
                                      <p:cBhvr>
                                        <p:cTn id="166" dur="1" fill="hold">
                                          <p:stCondLst>
                                            <p:cond delay="0"/>
                                          </p:stCondLst>
                                        </p:cTn>
                                        <p:tgtEl>
                                          <p:spTgt spid="85"/>
                                        </p:tgtEl>
                                        <p:attrNameLst>
                                          <p:attrName>style.visibility</p:attrName>
                                        </p:attrNameLst>
                                      </p:cBhvr>
                                      <p:to>
                                        <p:strVal val="visible"/>
                                      </p:to>
                                    </p:set>
                                    <p:animEffect transition="in" filter="fade">
                                      <p:cBhvr>
                                        <p:cTn id="167" dur="500"/>
                                        <p:tgtEl>
                                          <p:spTgt spid="85"/>
                                        </p:tgtEl>
                                      </p:cBhvr>
                                    </p:animEffect>
                                    <p:anim calcmode="lin" valueType="num">
                                      <p:cBhvr>
                                        <p:cTn id="168" dur="500" fill="hold"/>
                                        <p:tgtEl>
                                          <p:spTgt spid="85"/>
                                        </p:tgtEl>
                                        <p:attrNameLst>
                                          <p:attrName>ppt_x</p:attrName>
                                        </p:attrNameLst>
                                      </p:cBhvr>
                                      <p:tavLst>
                                        <p:tav tm="0">
                                          <p:val>
                                            <p:strVal val="#ppt_x"/>
                                          </p:val>
                                        </p:tav>
                                        <p:tav tm="100000">
                                          <p:val>
                                            <p:strVal val="#ppt_x"/>
                                          </p:val>
                                        </p:tav>
                                      </p:tavLst>
                                    </p:anim>
                                    <p:anim calcmode="lin" valueType="num">
                                      <p:cBhvr>
                                        <p:cTn id="169" dur="500" fill="hold"/>
                                        <p:tgtEl>
                                          <p:spTgt spid="85"/>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500"/>
                                  </p:stCondLst>
                                  <p:childTnLst>
                                    <p:set>
                                      <p:cBhvr>
                                        <p:cTn id="171" dur="1" fill="hold">
                                          <p:stCondLst>
                                            <p:cond delay="0"/>
                                          </p:stCondLst>
                                        </p:cTn>
                                        <p:tgtEl>
                                          <p:spTgt spid="86"/>
                                        </p:tgtEl>
                                        <p:attrNameLst>
                                          <p:attrName>style.visibility</p:attrName>
                                        </p:attrNameLst>
                                      </p:cBhvr>
                                      <p:to>
                                        <p:strVal val="visible"/>
                                      </p:to>
                                    </p:set>
                                    <p:animEffect transition="in" filter="fade">
                                      <p:cBhvr>
                                        <p:cTn id="172" dur="500"/>
                                        <p:tgtEl>
                                          <p:spTgt spid="86"/>
                                        </p:tgtEl>
                                      </p:cBhvr>
                                    </p:animEffect>
                                    <p:anim calcmode="lin" valueType="num">
                                      <p:cBhvr>
                                        <p:cTn id="173" dur="500" fill="hold"/>
                                        <p:tgtEl>
                                          <p:spTgt spid="86"/>
                                        </p:tgtEl>
                                        <p:attrNameLst>
                                          <p:attrName>ppt_x</p:attrName>
                                        </p:attrNameLst>
                                      </p:cBhvr>
                                      <p:tavLst>
                                        <p:tav tm="0">
                                          <p:val>
                                            <p:strVal val="#ppt_x"/>
                                          </p:val>
                                        </p:tav>
                                        <p:tav tm="100000">
                                          <p:val>
                                            <p:strVal val="#ppt_x"/>
                                          </p:val>
                                        </p:tav>
                                      </p:tavLst>
                                    </p:anim>
                                    <p:anim calcmode="lin" valueType="num">
                                      <p:cBhvr>
                                        <p:cTn id="174" dur="500" fill="hold"/>
                                        <p:tgtEl>
                                          <p:spTgt spid="86"/>
                                        </p:tgtEl>
                                        <p:attrNameLst>
                                          <p:attrName>ppt_y</p:attrName>
                                        </p:attrNameLst>
                                      </p:cBhvr>
                                      <p:tavLst>
                                        <p:tav tm="0">
                                          <p:val>
                                            <p:strVal val="#ppt_y-.1"/>
                                          </p:val>
                                        </p:tav>
                                        <p:tav tm="100000">
                                          <p:val>
                                            <p:strVal val="#ppt_y"/>
                                          </p:val>
                                        </p:tav>
                                      </p:tavLst>
                                    </p:anim>
                                  </p:childTnLst>
                                </p:cTn>
                              </p:par>
                              <p:par>
                                <p:cTn id="175" presetID="47" presetClass="entr" presetSubtype="0" fill="hold" grpId="0" nodeType="withEffect">
                                  <p:stCondLst>
                                    <p:cond delay="500"/>
                                  </p:stCondLst>
                                  <p:childTnLst>
                                    <p:set>
                                      <p:cBhvr>
                                        <p:cTn id="176" dur="1" fill="hold">
                                          <p:stCondLst>
                                            <p:cond delay="0"/>
                                          </p:stCondLst>
                                        </p:cTn>
                                        <p:tgtEl>
                                          <p:spTgt spid="90"/>
                                        </p:tgtEl>
                                        <p:attrNameLst>
                                          <p:attrName>style.visibility</p:attrName>
                                        </p:attrNameLst>
                                      </p:cBhvr>
                                      <p:to>
                                        <p:strVal val="visible"/>
                                      </p:to>
                                    </p:set>
                                    <p:animEffect transition="in" filter="fade">
                                      <p:cBhvr>
                                        <p:cTn id="177" dur="500"/>
                                        <p:tgtEl>
                                          <p:spTgt spid="90"/>
                                        </p:tgtEl>
                                      </p:cBhvr>
                                    </p:animEffect>
                                    <p:anim calcmode="lin" valueType="num">
                                      <p:cBhvr>
                                        <p:cTn id="178" dur="500" fill="hold"/>
                                        <p:tgtEl>
                                          <p:spTgt spid="90"/>
                                        </p:tgtEl>
                                        <p:attrNameLst>
                                          <p:attrName>ppt_x</p:attrName>
                                        </p:attrNameLst>
                                      </p:cBhvr>
                                      <p:tavLst>
                                        <p:tav tm="0">
                                          <p:val>
                                            <p:strVal val="#ppt_x"/>
                                          </p:val>
                                        </p:tav>
                                        <p:tav tm="100000">
                                          <p:val>
                                            <p:strVal val="#ppt_x"/>
                                          </p:val>
                                        </p:tav>
                                      </p:tavLst>
                                    </p:anim>
                                    <p:anim calcmode="lin" valueType="num">
                                      <p:cBhvr>
                                        <p:cTn id="179" dur="500" fill="hold"/>
                                        <p:tgtEl>
                                          <p:spTgt spid="90"/>
                                        </p:tgtEl>
                                        <p:attrNameLst>
                                          <p:attrName>ppt_y</p:attrName>
                                        </p:attrNameLst>
                                      </p:cBhvr>
                                      <p:tavLst>
                                        <p:tav tm="0">
                                          <p:val>
                                            <p:strVal val="#ppt_y-.1"/>
                                          </p:val>
                                        </p:tav>
                                        <p:tav tm="100000">
                                          <p:val>
                                            <p:strVal val="#ppt_y"/>
                                          </p:val>
                                        </p:tav>
                                      </p:tavLst>
                                    </p:anim>
                                  </p:childTnLst>
                                </p:cTn>
                              </p:par>
                              <p:par>
                                <p:cTn id="180" presetID="47" presetClass="entr" presetSubtype="0" fill="hold" grpId="0" nodeType="withEffect">
                                  <p:stCondLst>
                                    <p:cond delay="500"/>
                                  </p:stCondLst>
                                  <p:childTnLst>
                                    <p:set>
                                      <p:cBhvr>
                                        <p:cTn id="181" dur="1" fill="hold">
                                          <p:stCondLst>
                                            <p:cond delay="0"/>
                                          </p:stCondLst>
                                        </p:cTn>
                                        <p:tgtEl>
                                          <p:spTgt spid="89"/>
                                        </p:tgtEl>
                                        <p:attrNameLst>
                                          <p:attrName>style.visibility</p:attrName>
                                        </p:attrNameLst>
                                      </p:cBhvr>
                                      <p:to>
                                        <p:strVal val="visible"/>
                                      </p:to>
                                    </p:set>
                                    <p:animEffect transition="in" filter="fade">
                                      <p:cBhvr>
                                        <p:cTn id="182" dur="500"/>
                                        <p:tgtEl>
                                          <p:spTgt spid="89"/>
                                        </p:tgtEl>
                                      </p:cBhvr>
                                    </p:animEffect>
                                    <p:anim calcmode="lin" valueType="num">
                                      <p:cBhvr>
                                        <p:cTn id="183" dur="500" fill="hold"/>
                                        <p:tgtEl>
                                          <p:spTgt spid="89"/>
                                        </p:tgtEl>
                                        <p:attrNameLst>
                                          <p:attrName>ppt_x</p:attrName>
                                        </p:attrNameLst>
                                      </p:cBhvr>
                                      <p:tavLst>
                                        <p:tav tm="0">
                                          <p:val>
                                            <p:strVal val="#ppt_x"/>
                                          </p:val>
                                        </p:tav>
                                        <p:tav tm="100000">
                                          <p:val>
                                            <p:strVal val="#ppt_x"/>
                                          </p:val>
                                        </p:tav>
                                      </p:tavLst>
                                    </p:anim>
                                    <p:anim calcmode="lin" valueType="num">
                                      <p:cBhvr>
                                        <p:cTn id="184" dur="500" fill="hold"/>
                                        <p:tgtEl>
                                          <p:spTgt spid="89"/>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500"/>
                                  </p:stCondLst>
                                  <p:childTnLst>
                                    <p:set>
                                      <p:cBhvr>
                                        <p:cTn id="186" dur="1" fill="hold">
                                          <p:stCondLst>
                                            <p:cond delay="0"/>
                                          </p:stCondLst>
                                        </p:cTn>
                                        <p:tgtEl>
                                          <p:spTgt spid="93"/>
                                        </p:tgtEl>
                                        <p:attrNameLst>
                                          <p:attrName>style.visibility</p:attrName>
                                        </p:attrNameLst>
                                      </p:cBhvr>
                                      <p:to>
                                        <p:strVal val="visible"/>
                                      </p:to>
                                    </p:set>
                                    <p:animEffect transition="in" filter="fade">
                                      <p:cBhvr>
                                        <p:cTn id="187" dur="500"/>
                                        <p:tgtEl>
                                          <p:spTgt spid="93"/>
                                        </p:tgtEl>
                                      </p:cBhvr>
                                    </p:animEffect>
                                    <p:anim calcmode="lin" valueType="num">
                                      <p:cBhvr>
                                        <p:cTn id="188" dur="500" fill="hold"/>
                                        <p:tgtEl>
                                          <p:spTgt spid="93"/>
                                        </p:tgtEl>
                                        <p:attrNameLst>
                                          <p:attrName>ppt_x</p:attrName>
                                        </p:attrNameLst>
                                      </p:cBhvr>
                                      <p:tavLst>
                                        <p:tav tm="0">
                                          <p:val>
                                            <p:strVal val="#ppt_x"/>
                                          </p:val>
                                        </p:tav>
                                        <p:tav tm="100000">
                                          <p:val>
                                            <p:strVal val="#ppt_x"/>
                                          </p:val>
                                        </p:tav>
                                      </p:tavLst>
                                    </p:anim>
                                    <p:anim calcmode="lin" valueType="num">
                                      <p:cBhvr>
                                        <p:cTn id="189" dur="500" fill="hold"/>
                                        <p:tgtEl>
                                          <p:spTgt spid="93"/>
                                        </p:tgtEl>
                                        <p:attrNameLst>
                                          <p:attrName>ppt_y</p:attrName>
                                        </p:attrNameLst>
                                      </p:cBhvr>
                                      <p:tavLst>
                                        <p:tav tm="0">
                                          <p:val>
                                            <p:strVal val="#ppt_y-.1"/>
                                          </p:val>
                                        </p:tav>
                                        <p:tav tm="100000">
                                          <p:val>
                                            <p:strVal val="#ppt_y"/>
                                          </p:val>
                                        </p:tav>
                                      </p:tavLst>
                                    </p:anim>
                                  </p:childTnLst>
                                </p:cTn>
                              </p:par>
                              <p:par>
                                <p:cTn id="190" presetID="47" presetClass="entr" presetSubtype="0" fill="hold" grpId="0" nodeType="withEffect">
                                  <p:stCondLst>
                                    <p:cond delay="500"/>
                                  </p:stCondLst>
                                  <p:childTnLst>
                                    <p:set>
                                      <p:cBhvr>
                                        <p:cTn id="191" dur="1" fill="hold">
                                          <p:stCondLst>
                                            <p:cond delay="0"/>
                                          </p:stCondLst>
                                        </p:cTn>
                                        <p:tgtEl>
                                          <p:spTgt spid="94"/>
                                        </p:tgtEl>
                                        <p:attrNameLst>
                                          <p:attrName>style.visibility</p:attrName>
                                        </p:attrNameLst>
                                      </p:cBhvr>
                                      <p:to>
                                        <p:strVal val="visible"/>
                                      </p:to>
                                    </p:set>
                                    <p:animEffect transition="in" filter="fade">
                                      <p:cBhvr>
                                        <p:cTn id="192" dur="500"/>
                                        <p:tgtEl>
                                          <p:spTgt spid="94"/>
                                        </p:tgtEl>
                                      </p:cBhvr>
                                    </p:animEffect>
                                    <p:anim calcmode="lin" valueType="num">
                                      <p:cBhvr>
                                        <p:cTn id="193" dur="500" fill="hold"/>
                                        <p:tgtEl>
                                          <p:spTgt spid="94"/>
                                        </p:tgtEl>
                                        <p:attrNameLst>
                                          <p:attrName>ppt_x</p:attrName>
                                        </p:attrNameLst>
                                      </p:cBhvr>
                                      <p:tavLst>
                                        <p:tav tm="0">
                                          <p:val>
                                            <p:strVal val="#ppt_x"/>
                                          </p:val>
                                        </p:tav>
                                        <p:tav tm="100000">
                                          <p:val>
                                            <p:strVal val="#ppt_x"/>
                                          </p:val>
                                        </p:tav>
                                      </p:tavLst>
                                    </p:anim>
                                    <p:anim calcmode="lin" valueType="num">
                                      <p:cBhvr>
                                        <p:cTn id="194" dur="500" fill="hold"/>
                                        <p:tgtEl>
                                          <p:spTgt spid="94"/>
                                        </p:tgtEl>
                                        <p:attrNameLst>
                                          <p:attrName>ppt_y</p:attrName>
                                        </p:attrNameLst>
                                      </p:cBhvr>
                                      <p:tavLst>
                                        <p:tav tm="0">
                                          <p:val>
                                            <p:strVal val="#ppt_y-.1"/>
                                          </p:val>
                                        </p:tav>
                                        <p:tav tm="100000">
                                          <p:val>
                                            <p:strVal val="#ppt_y"/>
                                          </p:val>
                                        </p:tav>
                                      </p:tavLst>
                                    </p:anim>
                                  </p:childTnLst>
                                </p:cTn>
                              </p:par>
                              <p:par>
                                <p:cTn id="195" presetID="47" presetClass="entr" presetSubtype="0" fill="hold" grpId="0" nodeType="withEffect">
                                  <p:stCondLst>
                                    <p:cond delay="1000"/>
                                  </p:stCondLst>
                                  <p:childTnLst>
                                    <p:set>
                                      <p:cBhvr>
                                        <p:cTn id="196" dur="1" fill="hold">
                                          <p:stCondLst>
                                            <p:cond delay="0"/>
                                          </p:stCondLst>
                                        </p:cTn>
                                        <p:tgtEl>
                                          <p:spTgt spid="46"/>
                                        </p:tgtEl>
                                        <p:attrNameLst>
                                          <p:attrName>style.visibility</p:attrName>
                                        </p:attrNameLst>
                                      </p:cBhvr>
                                      <p:to>
                                        <p:strVal val="visible"/>
                                      </p:to>
                                    </p:set>
                                    <p:animEffect transition="in" filter="fade">
                                      <p:cBhvr>
                                        <p:cTn id="197" dur="500"/>
                                        <p:tgtEl>
                                          <p:spTgt spid="46"/>
                                        </p:tgtEl>
                                      </p:cBhvr>
                                    </p:animEffect>
                                    <p:anim calcmode="lin" valueType="num">
                                      <p:cBhvr>
                                        <p:cTn id="198" dur="500" fill="hold"/>
                                        <p:tgtEl>
                                          <p:spTgt spid="46"/>
                                        </p:tgtEl>
                                        <p:attrNameLst>
                                          <p:attrName>ppt_x</p:attrName>
                                        </p:attrNameLst>
                                      </p:cBhvr>
                                      <p:tavLst>
                                        <p:tav tm="0">
                                          <p:val>
                                            <p:strVal val="#ppt_x"/>
                                          </p:val>
                                        </p:tav>
                                        <p:tav tm="100000">
                                          <p:val>
                                            <p:strVal val="#ppt_x"/>
                                          </p:val>
                                        </p:tav>
                                      </p:tavLst>
                                    </p:anim>
                                    <p:anim calcmode="lin" valueType="num">
                                      <p:cBhvr>
                                        <p:cTn id="199" dur="500" fill="hold"/>
                                        <p:tgtEl>
                                          <p:spTgt spid="46"/>
                                        </p:tgtEl>
                                        <p:attrNameLst>
                                          <p:attrName>ppt_y</p:attrName>
                                        </p:attrNameLst>
                                      </p:cBhvr>
                                      <p:tavLst>
                                        <p:tav tm="0">
                                          <p:val>
                                            <p:strVal val="#ppt_y-.1"/>
                                          </p:val>
                                        </p:tav>
                                        <p:tav tm="100000">
                                          <p:val>
                                            <p:strVal val="#ppt_y"/>
                                          </p:val>
                                        </p:tav>
                                      </p:tavLst>
                                    </p:anim>
                                  </p:childTnLst>
                                </p:cTn>
                              </p:par>
                              <p:par>
                                <p:cTn id="200" presetID="47" presetClass="entr" presetSubtype="0" fill="hold" grpId="0" nodeType="withEffect">
                                  <p:stCondLst>
                                    <p:cond delay="500"/>
                                  </p:stCondLst>
                                  <p:childTnLst>
                                    <p:set>
                                      <p:cBhvr>
                                        <p:cTn id="201" dur="1" fill="hold">
                                          <p:stCondLst>
                                            <p:cond delay="0"/>
                                          </p:stCondLst>
                                        </p:cTn>
                                        <p:tgtEl>
                                          <p:spTgt spid="97"/>
                                        </p:tgtEl>
                                        <p:attrNameLst>
                                          <p:attrName>style.visibility</p:attrName>
                                        </p:attrNameLst>
                                      </p:cBhvr>
                                      <p:to>
                                        <p:strVal val="visible"/>
                                      </p:to>
                                    </p:set>
                                    <p:animEffect transition="in" filter="fade">
                                      <p:cBhvr>
                                        <p:cTn id="202" dur="500"/>
                                        <p:tgtEl>
                                          <p:spTgt spid="97"/>
                                        </p:tgtEl>
                                      </p:cBhvr>
                                    </p:animEffect>
                                    <p:anim calcmode="lin" valueType="num">
                                      <p:cBhvr>
                                        <p:cTn id="203" dur="500" fill="hold"/>
                                        <p:tgtEl>
                                          <p:spTgt spid="97"/>
                                        </p:tgtEl>
                                        <p:attrNameLst>
                                          <p:attrName>ppt_x</p:attrName>
                                        </p:attrNameLst>
                                      </p:cBhvr>
                                      <p:tavLst>
                                        <p:tav tm="0">
                                          <p:val>
                                            <p:strVal val="#ppt_x"/>
                                          </p:val>
                                        </p:tav>
                                        <p:tav tm="100000">
                                          <p:val>
                                            <p:strVal val="#ppt_x"/>
                                          </p:val>
                                        </p:tav>
                                      </p:tavLst>
                                    </p:anim>
                                    <p:anim calcmode="lin" valueType="num">
                                      <p:cBhvr>
                                        <p:cTn id="204" dur="500" fill="hold"/>
                                        <p:tgtEl>
                                          <p:spTgt spid="97"/>
                                        </p:tgtEl>
                                        <p:attrNameLst>
                                          <p:attrName>ppt_y</p:attrName>
                                        </p:attrNameLst>
                                      </p:cBhvr>
                                      <p:tavLst>
                                        <p:tav tm="0">
                                          <p:val>
                                            <p:strVal val="#ppt_y-.1"/>
                                          </p:val>
                                        </p:tav>
                                        <p:tav tm="100000">
                                          <p:val>
                                            <p:strVal val="#ppt_y"/>
                                          </p:val>
                                        </p:tav>
                                      </p:tavLst>
                                    </p:anim>
                                  </p:childTnLst>
                                </p:cTn>
                              </p:par>
                              <p:par>
                                <p:cTn id="205" presetID="47" presetClass="entr" presetSubtype="0" fill="hold" grpId="0" nodeType="withEffect">
                                  <p:stCondLst>
                                    <p:cond delay="500"/>
                                  </p:stCondLst>
                                  <p:childTnLst>
                                    <p:set>
                                      <p:cBhvr>
                                        <p:cTn id="206" dur="1" fill="hold">
                                          <p:stCondLst>
                                            <p:cond delay="0"/>
                                          </p:stCondLst>
                                        </p:cTn>
                                        <p:tgtEl>
                                          <p:spTgt spid="98"/>
                                        </p:tgtEl>
                                        <p:attrNameLst>
                                          <p:attrName>style.visibility</p:attrName>
                                        </p:attrNameLst>
                                      </p:cBhvr>
                                      <p:to>
                                        <p:strVal val="visible"/>
                                      </p:to>
                                    </p:set>
                                    <p:animEffect transition="in" filter="fade">
                                      <p:cBhvr>
                                        <p:cTn id="207" dur="500"/>
                                        <p:tgtEl>
                                          <p:spTgt spid="98"/>
                                        </p:tgtEl>
                                      </p:cBhvr>
                                    </p:animEffect>
                                    <p:anim calcmode="lin" valueType="num">
                                      <p:cBhvr>
                                        <p:cTn id="208" dur="500" fill="hold"/>
                                        <p:tgtEl>
                                          <p:spTgt spid="98"/>
                                        </p:tgtEl>
                                        <p:attrNameLst>
                                          <p:attrName>ppt_x</p:attrName>
                                        </p:attrNameLst>
                                      </p:cBhvr>
                                      <p:tavLst>
                                        <p:tav tm="0">
                                          <p:val>
                                            <p:strVal val="#ppt_x"/>
                                          </p:val>
                                        </p:tav>
                                        <p:tav tm="100000">
                                          <p:val>
                                            <p:strVal val="#ppt_x"/>
                                          </p:val>
                                        </p:tav>
                                      </p:tavLst>
                                    </p:anim>
                                    <p:anim calcmode="lin" valueType="num">
                                      <p:cBhvr>
                                        <p:cTn id="209" dur="500" fill="hold"/>
                                        <p:tgtEl>
                                          <p:spTgt spid="98"/>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5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500"/>
                                        <p:tgtEl>
                                          <p:spTgt spid="83"/>
                                        </p:tgtEl>
                                      </p:cBhvr>
                                    </p:animEffect>
                                    <p:anim calcmode="lin" valueType="num">
                                      <p:cBhvr>
                                        <p:cTn id="213" dur="500" fill="hold"/>
                                        <p:tgtEl>
                                          <p:spTgt spid="83"/>
                                        </p:tgtEl>
                                        <p:attrNameLst>
                                          <p:attrName>ppt_x</p:attrName>
                                        </p:attrNameLst>
                                      </p:cBhvr>
                                      <p:tavLst>
                                        <p:tav tm="0">
                                          <p:val>
                                            <p:strVal val="#ppt_x"/>
                                          </p:val>
                                        </p:tav>
                                        <p:tav tm="100000">
                                          <p:val>
                                            <p:strVal val="#ppt_x"/>
                                          </p:val>
                                        </p:tav>
                                      </p:tavLst>
                                    </p:anim>
                                    <p:anim calcmode="lin" valueType="num">
                                      <p:cBhvr>
                                        <p:cTn id="214" dur="500" fill="hold"/>
                                        <p:tgtEl>
                                          <p:spTgt spid="83"/>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500"/>
                                  </p:stCondLst>
                                  <p:childTnLst>
                                    <p:set>
                                      <p:cBhvr>
                                        <p:cTn id="216" dur="1" fill="hold">
                                          <p:stCondLst>
                                            <p:cond delay="0"/>
                                          </p:stCondLst>
                                        </p:cTn>
                                        <p:tgtEl>
                                          <p:spTgt spid="84"/>
                                        </p:tgtEl>
                                        <p:attrNameLst>
                                          <p:attrName>style.visibility</p:attrName>
                                        </p:attrNameLst>
                                      </p:cBhvr>
                                      <p:to>
                                        <p:strVal val="visible"/>
                                      </p:to>
                                    </p:set>
                                    <p:animEffect transition="in" filter="fade">
                                      <p:cBhvr>
                                        <p:cTn id="217" dur="500"/>
                                        <p:tgtEl>
                                          <p:spTgt spid="84"/>
                                        </p:tgtEl>
                                      </p:cBhvr>
                                    </p:animEffect>
                                    <p:anim calcmode="lin" valueType="num">
                                      <p:cBhvr>
                                        <p:cTn id="218" dur="500" fill="hold"/>
                                        <p:tgtEl>
                                          <p:spTgt spid="84"/>
                                        </p:tgtEl>
                                        <p:attrNameLst>
                                          <p:attrName>ppt_x</p:attrName>
                                        </p:attrNameLst>
                                      </p:cBhvr>
                                      <p:tavLst>
                                        <p:tav tm="0">
                                          <p:val>
                                            <p:strVal val="#ppt_x"/>
                                          </p:val>
                                        </p:tav>
                                        <p:tav tm="100000">
                                          <p:val>
                                            <p:strVal val="#ppt_x"/>
                                          </p:val>
                                        </p:tav>
                                      </p:tavLst>
                                    </p:anim>
                                    <p:anim calcmode="lin" valueType="num">
                                      <p:cBhvr>
                                        <p:cTn id="219" dur="500" fill="hold"/>
                                        <p:tgtEl>
                                          <p:spTgt spid="84"/>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500"/>
                                  </p:stCondLst>
                                  <p:childTnLst>
                                    <p:set>
                                      <p:cBhvr>
                                        <p:cTn id="221" dur="1" fill="hold">
                                          <p:stCondLst>
                                            <p:cond delay="0"/>
                                          </p:stCondLst>
                                        </p:cTn>
                                        <p:tgtEl>
                                          <p:spTgt spid="87"/>
                                        </p:tgtEl>
                                        <p:attrNameLst>
                                          <p:attrName>style.visibility</p:attrName>
                                        </p:attrNameLst>
                                      </p:cBhvr>
                                      <p:to>
                                        <p:strVal val="visible"/>
                                      </p:to>
                                    </p:set>
                                    <p:animEffect transition="in" filter="fade">
                                      <p:cBhvr>
                                        <p:cTn id="222" dur="500"/>
                                        <p:tgtEl>
                                          <p:spTgt spid="87"/>
                                        </p:tgtEl>
                                      </p:cBhvr>
                                    </p:animEffect>
                                    <p:anim calcmode="lin" valueType="num">
                                      <p:cBhvr>
                                        <p:cTn id="223" dur="500" fill="hold"/>
                                        <p:tgtEl>
                                          <p:spTgt spid="87"/>
                                        </p:tgtEl>
                                        <p:attrNameLst>
                                          <p:attrName>ppt_x</p:attrName>
                                        </p:attrNameLst>
                                      </p:cBhvr>
                                      <p:tavLst>
                                        <p:tav tm="0">
                                          <p:val>
                                            <p:strVal val="#ppt_x"/>
                                          </p:val>
                                        </p:tav>
                                        <p:tav tm="100000">
                                          <p:val>
                                            <p:strVal val="#ppt_x"/>
                                          </p:val>
                                        </p:tav>
                                      </p:tavLst>
                                    </p:anim>
                                    <p:anim calcmode="lin" valueType="num">
                                      <p:cBhvr>
                                        <p:cTn id="224" dur="500" fill="hold"/>
                                        <p:tgtEl>
                                          <p:spTgt spid="87"/>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500"/>
                                  </p:stCondLst>
                                  <p:childTnLst>
                                    <p:set>
                                      <p:cBhvr>
                                        <p:cTn id="226" dur="1" fill="hold">
                                          <p:stCondLst>
                                            <p:cond delay="0"/>
                                          </p:stCondLst>
                                        </p:cTn>
                                        <p:tgtEl>
                                          <p:spTgt spid="88"/>
                                        </p:tgtEl>
                                        <p:attrNameLst>
                                          <p:attrName>style.visibility</p:attrName>
                                        </p:attrNameLst>
                                      </p:cBhvr>
                                      <p:to>
                                        <p:strVal val="visible"/>
                                      </p:to>
                                    </p:set>
                                    <p:animEffect transition="in" filter="fade">
                                      <p:cBhvr>
                                        <p:cTn id="227" dur="500"/>
                                        <p:tgtEl>
                                          <p:spTgt spid="88"/>
                                        </p:tgtEl>
                                      </p:cBhvr>
                                    </p:animEffect>
                                    <p:anim calcmode="lin" valueType="num">
                                      <p:cBhvr>
                                        <p:cTn id="228" dur="500" fill="hold"/>
                                        <p:tgtEl>
                                          <p:spTgt spid="88"/>
                                        </p:tgtEl>
                                        <p:attrNameLst>
                                          <p:attrName>ppt_x</p:attrName>
                                        </p:attrNameLst>
                                      </p:cBhvr>
                                      <p:tavLst>
                                        <p:tav tm="0">
                                          <p:val>
                                            <p:strVal val="#ppt_x"/>
                                          </p:val>
                                        </p:tav>
                                        <p:tav tm="100000">
                                          <p:val>
                                            <p:strVal val="#ppt_x"/>
                                          </p:val>
                                        </p:tav>
                                      </p:tavLst>
                                    </p:anim>
                                    <p:anim calcmode="lin" valueType="num">
                                      <p:cBhvr>
                                        <p:cTn id="229" dur="500" fill="hold"/>
                                        <p:tgtEl>
                                          <p:spTgt spid="88"/>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500"/>
                                  </p:stCondLst>
                                  <p:childTnLst>
                                    <p:set>
                                      <p:cBhvr>
                                        <p:cTn id="231" dur="1" fill="hold">
                                          <p:stCondLst>
                                            <p:cond delay="0"/>
                                          </p:stCondLst>
                                        </p:cTn>
                                        <p:tgtEl>
                                          <p:spTgt spid="91"/>
                                        </p:tgtEl>
                                        <p:attrNameLst>
                                          <p:attrName>style.visibility</p:attrName>
                                        </p:attrNameLst>
                                      </p:cBhvr>
                                      <p:to>
                                        <p:strVal val="visible"/>
                                      </p:to>
                                    </p:set>
                                    <p:animEffect transition="in" filter="fade">
                                      <p:cBhvr>
                                        <p:cTn id="232" dur="500"/>
                                        <p:tgtEl>
                                          <p:spTgt spid="91"/>
                                        </p:tgtEl>
                                      </p:cBhvr>
                                    </p:animEffect>
                                    <p:anim calcmode="lin" valueType="num">
                                      <p:cBhvr>
                                        <p:cTn id="233" dur="500" fill="hold"/>
                                        <p:tgtEl>
                                          <p:spTgt spid="91"/>
                                        </p:tgtEl>
                                        <p:attrNameLst>
                                          <p:attrName>ppt_x</p:attrName>
                                        </p:attrNameLst>
                                      </p:cBhvr>
                                      <p:tavLst>
                                        <p:tav tm="0">
                                          <p:val>
                                            <p:strVal val="#ppt_x"/>
                                          </p:val>
                                        </p:tav>
                                        <p:tav tm="100000">
                                          <p:val>
                                            <p:strVal val="#ppt_x"/>
                                          </p:val>
                                        </p:tav>
                                      </p:tavLst>
                                    </p:anim>
                                    <p:anim calcmode="lin" valueType="num">
                                      <p:cBhvr>
                                        <p:cTn id="234" dur="500" fill="hold"/>
                                        <p:tgtEl>
                                          <p:spTgt spid="91"/>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500"/>
                                  </p:stCondLst>
                                  <p:childTnLst>
                                    <p:set>
                                      <p:cBhvr>
                                        <p:cTn id="236" dur="1" fill="hold">
                                          <p:stCondLst>
                                            <p:cond delay="0"/>
                                          </p:stCondLst>
                                        </p:cTn>
                                        <p:tgtEl>
                                          <p:spTgt spid="92"/>
                                        </p:tgtEl>
                                        <p:attrNameLst>
                                          <p:attrName>style.visibility</p:attrName>
                                        </p:attrNameLst>
                                      </p:cBhvr>
                                      <p:to>
                                        <p:strVal val="visible"/>
                                      </p:to>
                                    </p:set>
                                    <p:animEffect transition="in" filter="fade">
                                      <p:cBhvr>
                                        <p:cTn id="237" dur="500"/>
                                        <p:tgtEl>
                                          <p:spTgt spid="92"/>
                                        </p:tgtEl>
                                      </p:cBhvr>
                                    </p:animEffect>
                                    <p:anim calcmode="lin" valueType="num">
                                      <p:cBhvr>
                                        <p:cTn id="238" dur="500" fill="hold"/>
                                        <p:tgtEl>
                                          <p:spTgt spid="92"/>
                                        </p:tgtEl>
                                        <p:attrNameLst>
                                          <p:attrName>ppt_x</p:attrName>
                                        </p:attrNameLst>
                                      </p:cBhvr>
                                      <p:tavLst>
                                        <p:tav tm="0">
                                          <p:val>
                                            <p:strVal val="#ppt_x"/>
                                          </p:val>
                                        </p:tav>
                                        <p:tav tm="100000">
                                          <p:val>
                                            <p:strVal val="#ppt_x"/>
                                          </p:val>
                                        </p:tav>
                                      </p:tavLst>
                                    </p:anim>
                                    <p:anim calcmode="lin" valueType="num">
                                      <p:cBhvr>
                                        <p:cTn id="239" dur="500" fill="hold"/>
                                        <p:tgtEl>
                                          <p:spTgt spid="92"/>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500"/>
                                  </p:stCondLst>
                                  <p:childTnLst>
                                    <p:set>
                                      <p:cBhvr>
                                        <p:cTn id="241" dur="1" fill="hold">
                                          <p:stCondLst>
                                            <p:cond delay="0"/>
                                          </p:stCondLst>
                                        </p:cTn>
                                        <p:tgtEl>
                                          <p:spTgt spid="95"/>
                                        </p:tgtEl>
                                        <p:attrNameLst>
                                          <p:attrName>style.visibility</p:attrName>
                                        </p:attrNameLst>
                                      </p:cBhvr>
                                      <p:to>
                                        <p:strVal val="visible"/>
                                      </p:to>
                                    </p:set>
                                    <p:animEffect transition="in" filter="fade">
                                      <p:cBhvr>
                                        <p:cTn id="242" dur="500"/>
                                        <p:tgtEl>
                                          <p:spTgt spid="95"/>
                                        </p:tgtEl>
                                      </p:cBhvr>
                                    </p:animEffect>
                                    <p:anim calcmode="lin" valueType="num">
                                      <p:cBhvr>
                                        <p:cTn id="243" dur="500" fill="hold"/>
                                        <p:tgtEl>
                                          <p:spTgt spid="95"/>
                                        </p:tgtEl>
                                        <p:attrNameLst>
                                          <p:attrName>ppt_x</p:attrName>
                                        </p:attrNameLst>
                                      </p:cBhvr>
                                      <p:tavLst>
                                        <p:tav tm="0">
                                          <p:val>
                                            <p:strVal val="#ppt_x"/>
                                          </p:val>
                                        </p:tav>
                                        <p:tav tm="100000">
                                          <p:val>
                                            <p:strVal val="#ppt_x"/>
                                          </p:val>
                                        </p:tav>
                                      </p:tavLst>
                                    </p:anim>
                                    <p:anim calcmode="lin" valueType="num">
                                      <p:cBhvr>
                                        <p:cTn id="244" dur="500" fill="hold"/>
                                        <p:tgtEl>
                                          <p:spTgt spid="95"/>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500"/>
                                  </p:stCondLst>
                                  <p:childTnLst>
                                    <p:set>
                                      <p:cBhvr>
                                        <p:cTn id="246" dur="1" fill="hold">
                                          <p:stCondLst>
                                            <p:cond delay="0"/>
                                          </p:stCondLst>
                                        </p:cTn>
                                        <p:tgtEl>
                                          <p:spTgt spid="96"/>
                                        </p:tgtEl>
                                        <p:attrNameLst>
                                          <p:attrName>style.visibility</p:attrName>
                                        </p:attrNameLst>
                                      </p:cBhvr>
                                      <p:to>
                                        <p:strVal val="visible"/>
                                      </p:to>
                                    </p:set>
                                    <p:animEffect transition="in" filter="fade">
                                      <p:cBhvr>
                                        <p:cTn id="247" dur="500"/>
                                        <p:tgtEl>
                                          <p:spTgt spid="96"/>
                                        </p:tgtEl>
                                      </p:cBhvr>
                                    </p:animEffect>
                                    <p:anim calcmode="lin" valueType="num">
                                      <p:cBhvr>
                                        <p:cTn id="248" dur="500" fill="hold"/>
                                        <p:tgtEl>
                                          <p:spTgt spid="96"/>
                                        </p:tgtEl>
                                        <p:attrNameLst>
                                          <p:attrName>ppt_x</p:attrName>
                                        </p:attrNameLst>
                                      </p:cBhvr>
                                      <p:tavLst>
                                        <p:tav tm="0">
                                          <p:val>
                                            <p:strVal val="#ppt_x"/>
                                          </p:val>
                                        </p:tav>
                                        <p:tav tm="100000">
                                          <p:val>
                                            <p:strVal val="#ppt_x"/>
                                          </p:val>
                                        </p:tav>
                                      </p:tavLst>
                                    </p:anim>
                                    <p:anim calcmode="lin" valueType="num">
                                      <p:cBhvr>
                                        <p:cTn id="249" dur="500" fill="hold"/>
                                        <p:tgtEl>
                                          <p:spTgt spid="96"/>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500"/>
                                  </p:stCondLst>
                                  <p:childTnLst>
                                    <p:set>
                                      <p:cBhvr>
                                        <p:cTn id="251" dur="1" fill="hold">
                                          <p:stCondLst>
                                            <p:cond delay="0"/>
                                          </p:stCondLst>
                                        </p:cTn>
                                        <p:tgtEl>
                                          <p:spTgt spid="99"/>
                                        </p:tgtEl>
                                        <p:attrNameLst>
                                          <p:attrName>style.visibility</p:attrName>
                                        </p:attrNameLst>
                                      </p:cBhvr>
                                      <p:to>
                                        <p:strVal val="visible"/>
                                      </p:to>
                                    </p:set>
                                    <p:animEffect transition="in" filter="fade">
                                      <p:cBhvr>
                                        <p:cTn id="252" dur="500"/>
                                        <p:tgtEl>
                                          <p:spTgt spid="99"/>
                                        </p:tgtEl>
                                      </p:cBhvr>
                                    </p:animEffect>
                                    <p:anim calcmode="lin" valueType="num">
                                      <p:cBhvr>
                                        <p:cTn id="253" dur="500" fill="hold"/>
                                        <p:tgtEl>
                                          <p:spTgt spid="99"/>
                                        </p:tgtEl>
                                        <p:attrNameLst>
                                          <p:attrName>ppt_x</p:attrName>
                                        </p:attrNameLst>
                                      </p:cBhvr>
                                      <p:tavLst>
                                        <p:tav tm="0">
                                          <p:val>
                                            <p:strVal val="#ppt_x"/>
                                          </p:val>
                                        </p:tav>
                                        <p:tav tm="100000">
                                          <p:val>
                                            <p:strVal val="#ppt_x"/>
                                          </p:val>
                                        </p:tav>
                                      </p:tavLst>
                                    </p:anim>
                                    <p:anim calcmode="lin" valueType="num">
                                      <p:cBhvr>
                                        <p:cTn id="254" dur="500" fill="hold"/>
                                        <p:tgtEl>
                                          <p:spTgt spid="99"/>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500"/>
                                  </p:stCondLst>
                                  <p:childTnLst>
                                    <p:set>
                                      <p:cBhvr>
                                        <p:cTn id="256" dur="1" fill="hold">
                                          <p:stCondLst>
                                            <p:cond delay="0"/>
                                          </p:stCondLst>
                                        </p:cTn>
                                        <p:tgtEl>
                                          <p:spTgt spid="100"/>
                                        </p:tgtEl>
                                        <p:attrNameLst>
                                          <p:attrName>style.visibility</p:attrName>
                                        </p:attrNameLst>
                                      </p:cBhvr>
                                      <p:to>
                                        <p:strVal val="visible"/>
                                      </p:to>
                                    </p:set>
                                    <p:animEffect transition="in" filter="fade">
                                      <p:cBhvr>
                                        <p:cTn id="257" dur="500"/>
                                        <p:tgtEl>
                                          <p:spTgt spid="100"/>
                                        </p:tgtEl>
                                      </p:cBhvr>
                                    </p:animEffect>
                                    <p:anim calcmode="lin" valueType="num">
                                      <p:cBhvr>
                                        <p:cTn id="258" dur="500" fill="hold"/>
                                        <p:tgtEl>
                                          <p:spTgt spid="100"/>
                                        </p:tgtEl>
                                        <p:attrNameLst>
                                          <p:attrName>ppt_x</p:attrName>
                                        </p:attrNameLst>
                                      </p:cBhvr>
                                      <p:tavLst>
                                        <p:tav tm="0">
                                          <p:val>
                                            <p:strVal val="#ppt_x"/>
                                          </p:val>
                                        </p:tav>
                                        <p:tav tm="100000">
                                          <p:val>
                                            <p:strVal val="#ppt_x"/>
                                          </p:val>
                                        </p:tav>
                                      </p:tavLst>
                                    </p:anim>
                                    <p:anim calcmode="lin" valueType="num">
                                      <p:cBhvr>
                                        <p:cTn id="259"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p:bldP spid="52" grpId="0"/>
      <p:bldP spid="58" grpId="0"/>
      <p:bldP spid="61" grpId="0"/>
      <p:bldP spid="64" grpId="0"/>
      <p:bldP spid="67" grpId="0"/>
      <p:bldP spid="70" grpId="0"/>
      <p:bldP spid="74" grpId="0"/>
      <p:bldP spid="77" grpId="0"/>
      <p:bldP spid="80" grpId="0"/>
      <p:bldP spid="7" grpId="0" animBg="1"/>
      <p:bldP spid="9" grpId="0"/>
      <p:bldP spid="83" grpId="0" animBg="1"/>
      <p:bldP spid="84" grpId="0"/>
      <p:bldP spid="85" grpId="0" animBg="1"/>
      <p:bldP spid="86" grpId="0"/>
      <p:bldP spid="87" grpId="0" animBg="1"/>
      <p:bldP spid="88" grpId="0"/>
      <p:bldP spid="89" grpId="0" animBg="1"/>
      <p:bldP spid="90" grpId="0"/>
      <p:bldP spid="91" grpId="0" animBg="1"/>
      <p:bldP spid="92" grpId="0"/>
      <p:bldP spid="93" grpId="0" animBg="1"/>
      <p:bldP spid="94" grpId="0"/>
      <p:bldP spid="95" grpId="0" animBg="1"/>
      <p:bldP spid="96" grpId="0"/>
      <p:bldP spid="97" grpId="0" animBg="1"/>
      <p:bldP spid="98" grpId="0"/>
      <p:bldP spid="99" grpId="0" animBg="1"/>
      <p:bldP spid="10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16481"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Product Development</a:t>
            </a:r>
            <a:br>
              <a:rPr lang="en-US" sz="2000" dirty="0" smtClean="0"/>
            </a:br>
            <a:r>
              <a:rPr lang="en-US" sz="2000" b="0" dirty="0" smtClean="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2966071" y="76201"/>
            <a:ext cx="61779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Two major tasks in design and engineering – both have value!</a:t>
            </a:r>
            <a:endParaRPr lang="en-US" sz="1600" b="1" dirty="0">
              <a:solidFill>
                <a:srgbClr val="000000"/>
              </a:solidFill>
              <a:latin typeface="HelveticaNeueLT Std Thin" pitchFamily="34" charset="0"/>
            </a:endParaRPr>
          </a:p>
        </p:txBody>
      </p:sp>
      <p:sp>
        <p:nvSpPr>
          <p:cNvPr id="49" name="TextBox 26"/>
          <p:cNvSpPr txBox="1">
            <a:spLocks noChangeArrowheads="1"/>
          </p:cNvSpPr>
          <p:nvPr/>
        </p:nvSpPr>
        <p:spPr bwMode="auto">
          <a:xfrm>
            <a:off x="179062" y="3222976"/>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Concept</a:t>
            </a:r>
          </a:p>
        </p:txBody>
      </p:sp>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8211" y="3099952"/>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997898" y="3104524"/>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68" t="33067" r="1014" b="11257"/>
          <a:stretch/>
        </p:blipFill>
        <p:spPr bwMode="auto">
          <a:xfrm>
            <a:off x="16481" y="1349148"/>
            <a:ext cx="9111037" cy="1376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 name="TextBox 26"/>
          <p:cNvSpPr txBox="1">
            <a:spLocks noChangeArrowheads="1"/>
          </p:cNvSpPr>
          <p:nvPr/>
        </p:nvSpPr>
        <p:spPr bwMode="auto">
          <a:xfrm>
            <a:off x="803384" y="4181504"/>
            <a:ext cx="112170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Research</a:t>
            </a:r>
          </a:p>
        </p:txBody>
      </p:sp>
      <p:pic>
        <p:nvPicPr>
          <p:cNvPr id="54"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586111" y="4058480"/>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1664554" y="4063052"/>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TextBox 26"/>
          <p:cNvSpPr txBox="1">
            <a:spLocks noChangeArrowheads="1"/>
          </p:cNvSpPr>
          <p:nvPr/>
        </p:nvSpPr>
        <p:spPr bwMode="auto">
          <a:xfrm>
            <a:off x="1752217" y="3243538"/>
            <a:ext cx="13108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Evaluation</a:t>
            </a:r>
          </a:p>
        </p:txBody>
      </p:sp>
      <p:pic>
        <p:nvPicPr>
          <p:cNvPr id="59"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1534945" y="3120514"/>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2758546" y="3125086"/>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434635" y="1087538"/>
            <a:ext cx="1692883" cy="261610"/>
          </a:xfrm>
          <a:prstGeom prst="rect">
            <a:avLst/>
          </a:prstGeom>
          <a:noFill/>
        </p:spPr>
        <p:txBody>
          <a:bodyPr wrap="square" rtlCol="0">
            <a:spAutoFit/>
          </a:bodyPr>
          <a:lstStyle/>
          <a:p>
            <a:r>
              <a:rPr lang="en-US" sz="1100" dirty="0" smtClean="0"/>
              <a:t>Summary from Maker.io</a:t>
            </a:r>
            <a:endParaRPr lang="en-US" sz="1100" dirty="0"/>
          </a:p>
        </p:txBody>
      </p:sp>
      <p:sp>
        <p:nvSpPr>
          <p:cNvPr id="61" name="TextBox 26"/>
          <p:cNvSpPr txBox="1">
            <a:spLocks noChangeArrowheads="1"/>
          </p:cNvSpPr>
          <p:nvPr/>
        </p:nvSpPr>
        <p:spPr bwMode="auto">
          <a:xfrm>
            <a:off x="2767329" y="4198731"/>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Design</a:t>
            </a:r>
          </a:p>
        </p:txBody>
      </p:sp>
      <p:pic>
        <p:nvPicPr>
          <p:cNvPr id="6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2550056" y="4075707"/>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3459833" y="4080279"/>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26"/>
          <p:cNvSpPr txBox="1">
            <a:spLocks noChangeArrowheads="1"/>
          </p:cNvSpPr>
          <p:nvPr/>
        </p:nvSpPr>
        <p:spPr bwMode="auto">
          <a:xfrm>
            <a:off x="3562119" y="3255463"/>
            <a:ext cx="14428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Prototyping</a:t>
            </a:r>
          </a:p>
        </p:txBody>
      </p:sp>
      <p:pic>
        <p:nvPicPr>
          <p:cNvPr id="65"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3344847" y="3132439"/>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4685756" y="3137011"/>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 name="TextBox 26"/>
          <p:cNvSpPr txBox="1">
            <a:spLocks noChangeArrowheads="1"/>
          </p:cNvSpPr>
          <p:nvPr/>
        </p:nvSpPr>
        <p:spPr bwMode="auto">
          <a:xfrm>
            <a:off x="4557576" y="4189179"/>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Funding</a:t>
            </a:r>
          </a:p>
        </p:txBody>
      </p:sp>
      <p:pic>
        <p:nvPicPr>
          <p:cNvPr id="6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4340303" y="4066155"/>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5376412" y="4070727"/>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TextBox 26"/>
          <p:cNvSpPr txBox="1">
            <a:spLocks noChangeArrowheads="1"/>
          </p:cNvSpPr>
          <p:nvPr/>
        </p:nvSpPr>
        <p:spPr bwMode="auto">
          <a:xfrm>
            <a:off x="5488374" y="3255463"/>
            <a:ext cx="1146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Marketing</a:t>
            </a:r>
          </a:p>
        </p:txBody>
      </p:sp>
      <p:pic>
        <p:nvPicPr>
          <p:cNvPr id="7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5271101" y="3132439"/>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6447770" y="3137011"/>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26"/>
          <p:cNvSpPr txBox="1">
            <a:spLocks noChangeArrowheads="1"/>
          </p:cNvSpPr>
          <p:nvPr/>
        </p:nvSpPr>
        <p:spPr bwMode="auto">
          <a:xfrm>
            <a:off x="6281676" y="4194159"/>
            <a:ext cx="13813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Production</a:t>
            </a:r>
          </a:p>
        </p:txBody>
      </p:sp>
      <p:pic>
        <p:nvPicPr>
          <p:cNvPr id="75"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6064403" y="4071135"/>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7336507" y="4075707"/>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 name="TextBox 26"/>
          <p:cNvSpPr txBox="1">
            <a:spLocks noChangeArrowheads="1"/>
          </p:cNvSpPr>
          <p:nvPr/>
        </p:nvSpPr>
        <p:spPr bwMode="auto">
          <a:xfrm>
            <a:off x="7254659" y="3291078"/>
            <a:ext cx="14459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Distribution</a:t>
            </a:r>
          </a:p>
        </p:txBody>
      </p:sp>
      <p:pic>
        <p:nvPicPr>
          <p:cNvPr id="78"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7037387" y="3168054"/>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406823" y="3172626"/>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TextBox 26"/>
          <p:cNvSpPr txBox="1">
            <a:spLocks noChangeArrowheads="1"/>
          </p:cNvSpPr>
          <p:nvPr/>
        </p:nvSpPr>
        <p:spPr bwMode="auto">
          <a:xfrm>
            <a:off x="8026892" y="4189179"/>
            <a:ext cx="100632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Support</a:t>
            </a:r>
          </a:p>
        </p:txBody>
      </p:sp>
      <p:pic>
        <p:nvPicPr>
          <p:cNvPr id="81"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a:off x="7809619" y="4066155"/>
            <a:ext cx="374984" cy="584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 name="Picture 2"/>
          <p:cNvPicPr>
            <a:picLocks noChangeAspect="1" noChangeArrowheads="1"/>
          </p:cNvPicPr>
          <p:nvPr/>
        </p:nvPicPr>
        <p:blipFill>
          <a:blip r:embed="rId2">
            <a:extLst>
              <a:ext uri="{28A0092B-C50C-407E-A947-70E740481C1C}">
                <a14:useLocalDpi xmlns:a14="http://schemas.microsoft.com/office/drawing/2010/main" val="0"/>
              </a:ext>
            </a:extLst>
          </a:blip>
          <a:srcRect l="38522" t="25388" r="34853" b="26958"/>
          <a:stretch>
            <a:fillRect/>
          </a:stretch>
        </p:blipFill>
        <p:spPr bwMode="auto">
          <a:xfrm flipH="1">
            <a:off x="8845728" y="4070727"/>
            <a:ext cx="374984" cy="588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Lightning Bolt 6"/>
          <p:cNvSpPr/>
          <p:nvPr/>
        </p:nvSpPr>
        <p:spPr>
          <a:xfrm>
            <a:off x="353226" y="2844364"/>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05842" y="2732243"/>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3" name="Lightning Bolt 82"/>
          <p:cNvSpPr/>
          <p:nvPr/>
        </p:nvSpPr>
        <p:spPr>
          <a:xfrm>
            <a:off x="1025776" y="383797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p:cNvSpPr txBox="1"/>
          <p:nvPr/>
        </p:nvSpPr>
        <p:spPr>
          <a:xfrm>
            <a:off x="1278392" y="3725855"/>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2</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5" name="Lightning Bolt 84"/>
          <p:cNvSpPr/>
          <p:nvPr/>
        </p:nvSpPr>
        <p:spPr>
          <a:xfrm>
            <a:off x="2079375" y="2884811"/>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p:cNvSpPr txBox="1"/>
          <p:nvPr/>
        </p:nvSpPr>
        <p:spPr>
          <a:xfrm>
            <a:off x="2331991" y="2772690"/>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3</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7" name="Lightning Bolt 86"/>
          <p:cNvSpPr/>
          <p:nvPr/>
        </p:nvSpPr>
        <p:spPr>
          <a:xfrm>
            <a:off x="2837450" y="384781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TextBox 87"/>
          <p:cNvSpPr txBox="1"/>
          <p:nvPr/>
        </p:nvSpPr>
        <p:spPr>
          <a:xfrm>
            <a:off x="3090066" y="3735695"/>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4</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9" name="Lightning Bolt 88"/>
          <p:cNvSpPr/>
          <p:nvPr/>
        </p:nvSpPr>
        <p:spPr>
          <a:xfrm>
            <a:off x="3854123" y="2899422"/>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4106739" y="2787301"/>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5</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1" name="Lightning Bolt 90"/>
          <p:cNvSpPr/>
          <p:nvPr/>
        </p:nvSpPr>
        <p:spPr>
          <a:xfrm>
            <a:off x="4643643" y="3817237"/>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TextBox 91"/>
          <p:cNvSpPr txBox="1"/>
          <p:nvPr/>
        </p:nvSpPr>
        <p:spPr>
          <a:xfrm>
            <a:off x="4896259" y="3705116"/>
            <a:ext cx="436763" cy="523220"/>
          </a:xfrm>
          <a:prstGeom prst="rect">
            <a:avLst/>
          </a:prstGeom>
          <a:noFill/>
        </p:spPr>
        <p:txBody>
          <a:bodyPr wrap="square" rtlCol="0">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6</a:t>
            </a:r>
          </a:p>
        </p:txBody>
      </p:sp>
      <p:sp>
        <p:nvSpPr>
          <p:cNvPr id="93" name="Lightning Bolt 92"/>
          <p:cNvSpPr/>
          <p:nvPr/>
        </p:nvSpPr>
        <p:spPr>
          <a:xfrm>
            <a:off x="5727481" y="290556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p:cNvSpPr txBox="1"/>
          <p:nvPr/>
        </p:nvSpPr>
        <p:spPr>
          <a:xfrm>
            <a:off x="5980097" y="2793445"/>
            <a:ext cx="436763" cy="523220"/>
          </a:xfrm>
          <a:prstGeom prst="rect">
            <a:avLst/>
          </a:prstGeom>
          <a:noFill/>
        </p:spPr>
        <p:txBody>
          <a:bodyPr wrap="square" rtlCol="0">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7</a:t>
            </a:r>
          </a:p>
        </p:txBody>
      </p:sp>
      <p:sp>
        <p:nvSpPr>
          <p:cNvPr id="95" name="Lightning Bolt 94"/>
          <p:cNvSpPr/>
          <p:nvPr/>
        </p:nvSpPr>
        <p:spPr>
          <a:xfrm>
            <a:off x="6501334" y="3830930"/>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6753950" y="3718809"/>
            <a:ext cx="436763"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8</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7" name="Lightning Bolt 96"/>
          <p:cNvSpPr/>
          <p:nvPr/>
        </p:nvSpPr>
        <p:spPr>
          <a:xfrm>
            <a:off x="7526113" y="2950463"/>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7778729" y="2838342"/>
            <a:ext cx="436763" cy="523220"/>
          </a:xfrm>
          <a:prstGeom prst="rect">
            <a:avLst/>
          </a:prstGeom>
          <a:noFill/>
        </p:spPr>
        <p:txBody>
          <a:bodyPr wrap="square" rtlCol="0">
            <a:spAutoFit/>
          </a:bodyPr>
          <a:lstStyle/>
          <a:p>
            <a:r>
              <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9</a:t>
            </a:r>
          </a:p>
        </p:txBody>
      </p:sp>
      <p:sp>
        <p:nvSpPr>
          <p:cNvPr id="99" name="Lightning Bolt 98"/>
          <p:cNvSpPr/>
          <p:nvPr/>
        </p:nvSpPr>
        <p:spPr>
          <a:xfrm>
            <a:off x="8092428" y="3847816"/>
            <a:ext cx="352464" cy="373842"/>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8345044" y="3735695"/>
            <a:ext cx="688176" cy="523220"/>
          </a:xfrm>
          <a:prstGeom prst="rect">
            <a:avLst/>
          </a:prstGeom>
          <a:noFill/>
        </p:spPr>
        <p:txBody>
          <a:bodyPr wrap="square" rtlCol="0">
            <a:spAutoFit/>
          </a:bodyPr>
          <a:lstStyle/>
          <a:p>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10</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73" name="Rectangle 72"/>
          <p:cNvSpPr/>
          <p:nvPr/>
        </p:nvSpPr>
        <p:spPr>
          <a:xfrm>
            <a:off x="1" y="750626"/>
            <a:ext cx="4572000" cy="4392873"/>
          </a:xfrm>
          <a:prstGeom prst="rect">
            <a:avLst/>
          </a:prstGeom>
          <a:solidFill>
            <a:schemeClr val="tx2">
              <a:lumMod val="50000"/>
              <a:alpha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Optimize</a:t>
            </a:r>
          </a:p>
          <a:p>
            <a:pPr algn="ctr"/>
            <a:endParaRPr lang="en-US" dirty="0"/>
          </a:p>
          <a:p>
            <a:pPr algn="ctr"/>
            <a:r>
              <a:rPr lang="en-US" sz="2400" dirty="0" smtClean="0"/>
              <a:t>Make a process, product, or service incrementally better than previous iterations</a:t>
            </a:r>
          </a:p>
          <a:p>
            <a:pPr algn="ctr"/>
            <a:endParaRPr lang="en-US" sz="2400" dirty="0"/>
          </a:p>
        </p:txBody>
      </p:sp>
      <p:sp>
        <p:nvSpPr>
          <p:cNvPr id="101" name="Rectangle 100"/>
          <p:cNvSpPr/>
          <p:nvPr/>
        </p:nvSpPr>
        <p:spPr>
          <a:xfrm>
            <a:off x="4572000" y="750628"/>
            <a:ext cx="4572000" cy="4392873"/>
          </a:xfrm>
          <a:prstGeom prst="rect">
            <a:avLst/>
          </a:prstGeom>
          <a:solidFill>
            <a:schemeClr val="tx1">
              <a:alpha val="9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Innovate</a:t>
            </a:r>
            <a:endParaRPr lang="en-US" sz="4000" dirty="0" smtClean="0"/>
          </a:p>
          <a:p>
            <a:pPr algn="ctr"/>
            <a:endParaRPr lang="en-US" dirty="0" smtClean="0"/>
          </a:p>
          <a:p>
            <a:pPr algn="ctr"/>
            <a:r>
              <a:rPr lang="en-US" sz="2400" dirty="0" smtClean="0"/>
              <a:t>Attempt a new process, product, or service to radically disrupt previous methods or solutions</a:t>
            </a:r>
          </a:p>
          <a:p>
            <a:pPr algn="ctr"/>
            <a:endParaRPr lang="en-US" sz="2400" dirty="0"/>
          </a:p>
        </p:txBody>
      </p:sp>
    </p:spTree>
    <p:extLst>
      <p:ext uri="{BB962C8B-B14F-4D97-AF65-F5344CB8AC3E}">
        <p14:creationId xmlns:p14="http://schemas.microsoft.com/office/powerpoint/2010/main" val="1489000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50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anim calcmode="lin" valueType="num">
                                      <p:cBhvr>
                                        <p:cTn id="8" dur="500" fill="hold"/>
                                        <p:tgtEl>
                                          <p:spTgt spid="49"/>
                                        </p:tgtEl>
                                        <p:attrNameLst>
                                          <p:attrName>ppt_x</p:attrName>
                                        </p:attrNameLst>
                                      </p:cBhvr>
                                      <p:tavLst>
                                        <p:tav tm="0">
                                          <p:val>
                                            <p:strVal val="#ppt_x"/>
                                          </p:val>
                                        </p:tav>
                                        <p:tav tm="100000">
                                          <p:val>
                                            <p:strVal val="#ppt_x"/>
                                          </p:val>
                                        </p:tav>
                                      </p:tavLst>
                                    </p:anim>
                                    <p:anim calcmode="lin" valueType="num">
                                      <p:cBhvr>
                                        <p:cTn id="9" dur="500" fill="hold"/>
                                        <p:tgtEl>
                                          <p:spTgt spid="4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50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anim calcmode="lin" valueType="num">
                                      <p:cBhvr>
                                        <p:cTn id="13" dur="500" fill="hold"/>
                                        <p:tgtEl>
                                          <p:spTgt spid="50"/>
                                        </p:tgtEl>
                                        <p:attrNameLst>
                                          <p:attrName>ppt_x</p:attrName>
                                        </p:attrNameLst>
                                      </p:cBhvr>
                                      <p:tavLst>
                                        <p:tav tm="0">
                                          <p:val>
                                            <p:strVal val="#ppt_x"/>
                                          </p:val>
                                        </p:tav>
                                        <p:tav tm="100000">
                                          <p:val>
                                            <p:strVal val="#ppt_x"/>
                                          </p:val>
                                        </p:tav>
                                      </p:tavLst>
                                    </p:anim>
                                    <p:anim calcmode="lin" valueType="num">
                                      <p:cBhvr>
                                        <p:cTn id="14" dur="500" fill="hold"/>
                                        <p:tgtEl>
                                          <p:spTgt spid="50"/>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50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anim calcmode="lin" valueType="num">
                                      <p:cBhvr>
                                        <p:cTn id="23" dur="500" fill="hold"/>
                                        <p:tgtEl>
                                          <p:spTgt spid="52"/>
                                        </p:tgtEl>
                                        <p:attrNameLst>
                                          <p:attrName>ppt_x</p:attrName>
                                        </p:attrNameLst>
                                      </p:cBhvr>
                                      <p:tavLst>
                                        <p:tav tm="0">
                                          <p:val>
                                            <p:strVal val="#ppt_x"/>
                                          </p:val>
                                        </p:tav>
                                        <p:tav tm="100000">
                                          <p:val>
                                            <p:strVal val="#ppt_x"/>
                                          </p:val>
                                        </p:tav>
                                      </p:tavLst>
                                    </p:anim>
                                    <p:anim calcmode="lin" valueType="num">
                                      <p:cBhvr>
                                        <p:cTn id="24" dur="500" fill="hold"/>
                                        <p:tgtEl>
                                          <p:spTgt spid="5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5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anim calcmode="lin" valueType="num">
                                      <p:cBhvr>
                                        <p:cTn id="28" dur="500" fill="hold"/>
                                        <p:tgtEl>
                                          <p:spTgt spid="54"/>
                                        </p:tgtEl>
                                        <p:attrNameLst>
                                          <p:attrName>ppt_x</p:attrName>
                                        </p:attrNameLst>
                                      </p:cBhvr>
                                      <p:tavLst>
                                        <p:tav tm="0">
                                          <p:val>
                                            <p:strVal val="#ppt_x"/>
                                          </p:val>
                                        </p:tav>
                                        <p:tav tm="100000">
                                          <p:val>
                                            <p:strVal val="#ppt_x"/>
                                          </p:val>
                                        </p:tav>
                                      </p:tavLst>
                                    </p:anim>
                                    <p:anim calcmode="lin" valueType="num">
                                      <p:cBhvr>
                                        <p:cTn id="29" dur="500" fill="hold"/>
                                        <p:tgtEl>
                                          <p:spTgt spid="54"/>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50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500"/>
                                        <p:tgtEl>
                                          <p:spTgt spid="57"/>
                                        </p:tgtEl>
                                      </p:cBhvr>
                                    </p:animEffect>
                                    <p:anim calcmode="lin" valueType="num">
                                      <p:cBhvr>
                                        <p:cTn id="33" dur="500" fill="hold"/>
                                        <p:tgtEl>
                                          <p:spTgt spid="57"/>
                                        </p:tgtEl>
                                        <p:attrNameLst>
                                          <p:attrName>ppt_x</p:attrName>
                                        </p:attrNameLst>
                                      </p:cBhvr>
                                      <p:tavLst>
                                        <p:tav tm="0">
                                          <p:val>
                                            <p:strVal val="#ppt_x"/>
                                          </p:val>
                                        </p:tav>
                                        <p:tav tm="100000">
                                          <p:val>
                                            <p:strVal val="#ppt_x"/>
                                          </p:val>
                                        </p:tav>
                                      </p:tavLst>
                                    </p:anim>
                                    <p:anim calcmode="lin" valueType="num">
                                      <p:cBhvr>
                                        <p:cTn id="34" dur="500" fill="hold"/>
                                        <p:tgtEl>
                                          <p:spTgt spid="57"/>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500"/>
                                  </p:stCondLst>
                                  <p:childTnLst>
                                    <p:set>
                                      <p:cBhvr>
                                        <p:cTn id="36" dur="1" fill="hold">
                                          <p:stCondLst>
                                            <p:cond delay="0"/>
                                          </p:stCondLst>
                                        </p:cTn>
                                        <p:tgtEl>
                                          <p:spTgt spid="58"/>
                                        </p:tgtEl>
                                        <p:attrNameLst>
                                          <p:attrName>style.visibility</p:attrName>
                                        </p:attrNameLst>
                                      </p:cBhvr>
                                      <p:to>
                                        <p:strVal val="visible"/>
                                      </p:to>
                                    </p:set>
                                    <p:animEffect transition="in" filter="fade">
                                      <p:cBhvr>
                                        <p:cTn id="37" dur="500"/>
                                        <p:tgtEl>
                                          <p:spTgt spid="58"/>
                                        </p:tgtEl>
                                      </p:cBhvr>
                                    </p:animEffect>
                                    <p:anim calcmode="lin" valueType="num">
                                      <p:cBhvr>
                                        <p:cTn id="38" dur="500" fill="hold"/>
                                        <p:tgtEl>
                                          <p:spTgt spid="58"/>
                                        </p:tgtEl>
                                        <p:attrNameLst>
                                          <p:attrName>ppt_x</p:attrName>
                                        </p:attrNameLst>
                                      </p:cBhvr>
                                      <p:tavLst>
                                        <p:tav tm="0">
                                          <p:val>
                                            <p:strVal val="#ppt_x"/>
                                          </p:val>
                                        </p:tav>
                                        <p:tav tm="100000">
                                          <p:val>
                                            <p:strVal val="#ppt_x"/>
                                          </p:val>
                                        </p:tav>
                                      </p:tavLst>
                                    </p:anim>
                                    <p:anim calcmode="lin" valueType="num">
                                      <p:cBhvr>
                                        <p:cTn id="39" dur="500" fill="hold"/>
                                        <p:tgtEl>
                                          <p:spTgt spid="58"/>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50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500"/>
                                        <p:tgtEl>
                                          <p:spTgt spid="59"/>
                                        </p:tgtEl>
                                      </p:cBhvr>
                                    </p:animEffect>
                                    <p:anim calcmode="lin" valueType="num">
                                      <p:cBhvr>
                                        <p:cTn id="43" dur="500" fill="hold"/>
                                        <p:tgtEl>
                                          <p:spTgt spid="59"/>
                                        </p:tgtEl>
                                        <p:attrNameLst>
                                          <p:attrName>ppt_x</p:attrName>
                                        </p:attrNameLst>
                                      </p:cBhvr>
                                      <p:tavLst>
                                        <p:tav tm="0">
                                          <p:val>
                                            <p:strVal val="#ppt_x"/>
                                          </p:val>
                                        </p:tav>
                                        <p:tav tm="100000">
                                          <p:val>
                                            <p:strVal val="#ppt_x"/>
                                          </p:val>
                                        </p:tav>
                                      </p:tavLst>
                                    </p:anim>
                                    <p:anim calcmode="lin" valueType="num">
                                      <p:cBhvr>
                                        <p:cTn id="44" dur="500" fill="hold"/>
                                        <p:tgtEl>
                                          <p:spTgt spid="59"/>
                                        </p:tgtEl>
                                        <p:attrNameLst>
                                          <p:attrName>ppt_y</p:attrName>
                                        </p:attrNameLst>
                                      </p:cBhvr>
                                      <p:tavLst>
                                        <p:tav tm="0">
                                          <p:val>
                                            <p:strVal val="#ppt_y-.1"/>
                                          </p:val>
                                        </p:tav>
                                        <p:tav tm="100000">
                                          <p:val>
                                            <p:strVal val="#ppt_y"/>
                                          </p:val>
                                        </p:tav>
                                      </p:tavLst>
                                    </p:anim>
                                  </p:childTnLst>
                                </p:cTn>
                              </p:par>
                              <p:par>
                                <p:cTn id="45" presetID="47" presetClass="entr" presetSubtype="0" fill="hold" nodeType="withEffect">
                                  <p:stCondLst>
                                    <p:cond delay="500"/>
                                  </p:stCondLst>
                                  <p:childTnLst>
                                    <p:set>
                                      <p:cBhvr>
                                        <p:cTn id="46" dur="1" fill="hold">
                                          <p:stCondLst>
                                            <p:cond delay="0"/>
                                          </p:stCondLst>
                                        </p:cTn>
                                        <p:tgtEl>
                                          <p:spTgt spid="60"/>
                                        </p:tgtEl>
                                        <p:attrNameLst>
                                          <p:attrName>style.visibility</p:attrName>
                                        </p:attrNameLst>
                                      </p:cBhvr>
                                      <p:to>
                                        <p:strVal val="visible"/>
                                      </p:to>
                                    </p:set>
                                    <p:animEffect transition="in" filter="fade">
                                      <p:cBhvr>
                                        <p:cTn id="47" dur="500"/>
                                        <p:tgtEl>
                                          <p:spTgt spid="60"/>
                                        </p:tgtEl>
                                      </p:cBhvr>
                                    </p:animEffect>
                                    <p:anim calcmode="lin" valueType="num">
                                      <p:cBhvr>
                                        <p:cTn id="48" dur="500" fill="hold"/>
                                        <p:tgtEl>
                                          <p:spTgt spid="60"/>
                                        </p:tgtEl>
                                        <p:attrNameLst>
                                          <p:attrName>ppt_x</p:attrName>
                                        </p:attrNameLst>
                                      </p:cBhvr>
                                      <p:tavLst>
                                        <p:tav tm="0">
                                          <p:val>
                                            <p:strVal val="#ppt_x"/>
                                          </p:val>
                                        </p:tav>
                                        <p:tav tm="100000">
                                          <p:val>
                                            <p:strVal val="#ppt_x"/>
                                          </p:val>
                                        </p:tav>
                                      </p:tavLst>
                                    </p:anim>
                                    <p:anim calcmode="lin" valueType="num">
                                      <p:cBhvr>
                                        <p:cTn id="49" dur="500" fill="hold"/>
                                        <p:tgtEl>
                                          <p:spTgt spid="6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500"/>
                                        <p:tgtEl>
                                          <p:spTgt spid="61"/>
                                        </p:tgtEl>
                                      </p:cBhvr>
                                    </p:animEffect>
                                    <p:anim calcmode="lin" valueType="num">
                                      <p:cBhvr>
                                        <p:cTn id="53" dur="500" fill="hold"/>
                                        <p:tgtEl>
                                          <p:spTgt spid="61"/>
                                        </p:tgtEl>
                                        <p:attrNameLst>
                                          <p:attrName>ppt_x</p:attrName>
                                        </p:attrNameLst>
                                      </p:cBhvr>
                                      <p:tavLst>
                                        <p:tav tm="0">
                                          <p:val>
                                            <p:strVal val="#ppt_x"/>
                                          </p:val>
                                        </p:tav>
                                        <p:tav tm="100000">
                                          <p:val>
                                            <p:strVal val="#ppt_x"/>
                                          </p:val>
                                        </p:tav>
                                      </p:tavLst>
                                    </p:anim>
                                    <p:anim calcmode="lin" valueType="num">
                                      <p:cBhvr>
                                        <p:cTn id="54" dur="500" fill="hold"/>
                                        <p:tgtEl>
                                          <p:spTgt spid="61"/>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5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500"/>
                                        <p:tgtEl>
                                          <p:spTgt spid="62"/>
                                        </p:tgtEl>
                                      </p:cBhvr>
                                    </p:animEffect>
                                    <p:anim calcmode="lin" valueType="num">
                                      <p:cBhvr>
                                        <p:cTn id="58" dur="500" fill="hold"/>
                                        <p:tgtEl>
                                          <p:spTgt spid="62"/>
                                        </p:tgtEl>
                                        <p:attrNameLst>
                                          <p:attrName>ppt_x</p:attrName>
                                        </p:attrNameLst>
                                      </p:cBhvr>
                                      <p:tavLst>
                                        <p:tav tm="0">
                                          <p:val>
                                            <p:strVal val="#ppt_x"/>
                                          </p:val>
                                        </p:tav>
                                        <p:tav tm="100000">
                                          <p:val>
                                            <p:strVal val="#ppt_x"/>
                                          </p:val>
                                        </p:tav>
                                      </p:tavLst>
                                    </p:anim>
                                    <p:anim calcmode="lin" valueType="num">
                                      <p:cBhvr>
                                        <p:cTn id="59" dur="500" fill="hold"/>
                                        <p:tgtEl>
                                          <p:spTgt spid="6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500"/>
                                  </p:stCondLst>
                                  <p:childTnLst>
                                    <p:set>
                                      <p:cBhvr>
                                        <p:cTn id="61" dur="1" fill="hold">
                                          <p:stCondLst>
                                            <p:cond delay="0"/>
                                          </p:stCondLst>
                                        </p:cTn>
                                        <p:tgtEl>
                                          <p:spTgt spid="63"/>
                                        </p:tgtEl>
                                        <p:attrNameLst>
                                          <p:attrName>style.visibility</p:attrName>
                                        </p:attrNameLst>
                                      </p:cBhvr>
                                      <p:to>
                                        <p:strVal val="visible"/>
                                      </p:to>
                                    </p:set>
                                    <p:animEffect transition="in" filter="fade">
                                      <p:cBhvr>
                                        <p:cTn id="62" dur="500"/>
                                        <p:tgtEl>
                                          <p:spTgt spid="63"/>
                                        </p:tgtEl>
                                      </p:cBhvr>
                                    </p:animEffect>
                                    <p:anim calcmode="lin" valueType="num">
                                      <p:cBhvr>
                                        <p:cTn id="63" dur="500" fill="hold"/>
                                        <p:tgtEl>
                                          <p:spTgt spid="63"/>
                                        </p:tgtEl>
                                        <p:attrNameLst>
                                          <p:attrName>ppt_x</p:attrName>
                                        </p:attrNameLst>
                                      </p:cBhvr>
                                      <p:tavLst>
                                        <p:tav tm="0">
                                          <p:val>
                                            <p:strVal val="#ppt_x"/>
                                          </p:val>
                                        </p:tav>
                                        <p:tav tm="100000">
                                          <p:val>
                                            <p:strVal val="#ppt_x"/>
                                          </p:val>
                                        </p:tav>
                                      </p:tavLst>
                                    </p:anim>
                                    <p:anim calcmode="lin" valueType="num">
                                      <p:cBhvr>
                                        <p:cTn id="64" dur="500" fill="hold"/>
                                        <p:tgtEl>
                                          <p:spTgt spid="63"/>
                                        </p:tgtEl>
                                        <p:attrNameLst>
                                          <p:attrName>ppt_y</p:attrName>
                                        </p:attrNameLst>
                                      </p:cBhvr>
                                      <p:tavLst>
                                        <p:tav tm="0">
                                          <p:val>
                                            <p:strVal val="#ppt_y+.1"/>
                                          </p:val>
                                        </p:tav>
                                        <p:tav tm="100000">
                                          <p:val>
                                            <p:strVal val="#ppt_y"/>
                                          </p:val>
                                        </p:tav>
                                      </p:tavLst>
                                    </p:anim>
                                  </p:childTnLst>
                                </p:cTn>
                              </p:par>
                              <p:par>
                                <p:cTn id="65" presetID="47" presetClass="entr" presetSubtype="0" fill="hold" grpId="0" nodeType="withEffect">
                                  <p:stCondLst>
                                    <p:cond delay="5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500"/>
                                        <p:tgtEl>
                                          <p:spTgt spid="64"/>
                                        </p:tgtEl>
                                      </p:cBhvr>
                                    </p:animEffect>
                                    <p:anim calcmode="lin" valueType="num">
                                      <p:cBhvr>
                                        <p:cTn id="68" dur="500" fill="hold"/>
                                        <p:tgtEl>
                                          <p:spTgt spid="64"/>
                                        </p:tgtEl>
                                        <p:attrNameLst>
                                          <p:attrName>ppt_x</p:attrName>
                                        </p:attrNameLst>
                                      </p:cBhvr>
                                      <p:tavLst>
                                        <p:tav tm="0">
                                          <p:val>
                                            <p:strVal val="#ppt_x"/>
                                          </p:val>
                                        </p:tav>
                                        <p:tav tm="100000">
                                          <p:val>
                                            <p:strVal val="#ppt_x"/>
                                          </p:val>
                                        </p:tav>
                                      </p:tavLst>
                                    </p:anim>
                                    <p:anim calcmode="lin" valueType="num">
                                      <p:cBhvr>
                                        <p:cTn id="69" dur="500" fill="hold"/>
                                        <p:tgtEl>
                                          <p:spTgt spid="64"/>
                                        </p:tgtEl>
                                        <p:attrNameLst>
                                          <p:attrName>ppt_y</p:attrName>
                                        </p:attrNameLst>
                                      </p:cBhvr>
                                      <p:tavLst>
                                        <p:tav tm="0">
                                          <p:val>
                                            <p:strVal val="#ppt_y-.1"/>
                                          </p:val>
                                        </p:tav>
                                        <p:tav tm="100000">
                                          <p:val>
                                            <p:strVal val="#ppt_y"/>
                                          </p:val>
                                        </p:tav>
                                      </p:tavLst>
                                    </p:anim>
                                  </p:childTnLst>
                                </p:cTn>
                              </p:par>
                              <p:par>
                                <p:cTn id="70" presetID="47" presetClass="entr" presetSubtype="0" fill="hold" nodeType="withEffect">
                                  <p:stCondLst>
                                    <p:cond delay="500"/>
                                  </p:stCondLst>
                                  <p:childTnLst>
                                    <p:set>
                                      <p:cBhvr>
                                        <p:cTn id="71" dur="1" fill="hold">
                                          <p:stCondLst>
                                            <p:cond delay="0"/>
                                          </p:stCondLst>
                                        </p:cTn>
                                        <p:tgtEl>
                                          <p:spTgt spid="65"/>
                                        </p:tgtEl>
                                        <p:attrNameLst>
                                          <p:attrName>style.visibility</p:attrName>
                                        </p:attrNameLst>
                                      </p:cBhvr>
                                      <p:to>
                                        <p:strVal val="visible"/>
                                      </p:to>
                                    </p:set>
                                    <p:animEffect transition="in" filter="fade">
                                      <p:cBhvr>
                                        <p:cTn id="72" dur="500"/>
                                        <p:tgtEl>
                                          <p:spTgt spid="65"/>
                                        </p:tgtEl>
                                      </p:cBhvr>
                                    </p:animEffect>
                                    <p:anim calcmode="lin" valueType="num">
                                      <p:cBhvr>
                                        <p:cTn id="73" dur="500" fill="hold"/>
                                        <p:tgtEl>
                                          <p:spTgt spid="65"/>
                                        </p:tgtEl>
                                        <p:attrNameLst>
                                          <p:attrName>ppt_x</p:attrName>
                                        </p:attrNameLst>
                                      </p:cBhvr>
                                      <p:tavLst>
                                        <p:tav tm="0">
                                          <p:val>
                                            <p:strVal val="#ppt_x"/>
                                          </p:val>
                                        </p:tav>
                                        <p:tav tm="100000">
                                          <p:val>
                                            <p:strVal val="#ppt_x"/>
                                          </p:val>
                                        </p:tav>
                                      </p:tavLst>
                                    </p:anim>
                                    <p:anim calcmode="lin" valueType="num">
                                      <p:cBhvr>
                                        <p:cTn id="74" dur="500" fill="hold"/>
                                        <p:tgtEl>
                                          <p:spTgt spid="65"/>
                                        </p:tgtEl>
                                        <p:attrNameLst>
                                          <p:attrName>ppt_y</p:attrName>
                                        </p:attrNameLst>
                                      </p:cBhvr>
                                      <p:tavLst>
                                        <p:tav tm="0">
                                          <p:val>
                                            <p:strVal val="#ppt_y-.1"/>
                                          </p:val>
                                        </p:tav>
                                        <p:tav tm="100000">
                                          <p:val>
                                            <p:strVal val="#ppt_y"/>
                                          </p:val>
                                        </p:tav>
                                      </p:tavLst>
                                    </p:anim>
                                  </p:childTnLst>
                                </p:cTn>
                              </p:par>
                              <p:par>
                                <p:cTn id="75" presetID="47" presetClass="entr" presetSubtype="0" fill="hold" nodeType="withEffect">
                                  <p:stCondLst>
                                    <p:cond delay="50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500"/>
                                        <p:tgtEl>
                                          <p:spTgt spid="66"/>
                                        </p:tgtEl>
                                      </p:cBhvr>
                                    </p:animEffect>
                                    <p:anim calcmode="lin" valueType="num">
                                      <p:cBhvr>
                                        <p:cTn id="78" dur="500" fill="hold"/>
                                        <p:tgtEl>
                                          <p:spTgt spid="66"/>
                                        </p:tgtEl>
                                        <p:attrNameLst>
                                          <p:attrName>ppt_x</p:attrName>
                                        </p:attrNameLst>
                                      </p:cBhvr>
                                      <p:tavLst>
                                        <p:tav tm="0">
                                          <p:val>
                                            <p:strVal val="#ppt_x"/>
                                          </p:val>
                                        </p:tav>
                                        <p:tav tm="100000">
                                          <p:val>
                                            <p:strVal val="#ppt_x"/>
                                          </p:val>
                                        </p:tav>
                                      </p:tavLst>
                                    </p:anim>
                                    <p:anim calcmode="lin" valueType="num">
                                      <p:cBhvr>
                                        <p:cTn id="79" dur="500" fill="hold"/>
                                        <p:tgtEl>
                                          <p:spTgt spid="6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50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500"/>
                                        <p:tgtEl>
                                          <p:spTgt spid="67"/>
                                        </p:tgtEl>
                                      </p:cBhvr>
                                    </p:animEffect>
                                    <p:anim calcmode="lin" valueType="num">
                                      <p:cBhvr>
                                        <p:cTn id="83" dur="500" fill="hold"/>
                                        <p:tgtEl>
                                          <p:spTgt spid="67"/>
                                        </p:tgtEl>
                                        <p:attrNameLst>
                                          <p:attrName>ppt_x</p:attrName>
                                        </p:attrNameLst>
                                      </p:cBhvr>
                                      <p:tavLst>
                                        <p:tav tm="0">
                                          <p:val>
                                            <p:strVal val="#ppt_x"/>
                                          </p:val>
                                        </p:tav>
                                        <p:tav tm="100000">
                                          <p:val>
                                            <p:strVal val="#ppt_x"/>
                                          </p:val>
                                        </p:tav>
                                      </p:tavLst>
                                    </p:anim>
                                    <p:anim calcmode="lin" valueType="num">
                                      <p:cBhvr>
                                        <p:cTn id="84" dur="500" fill="hold"/>
                                        <p:tgtEl>
                                          <p:spTgt spid="6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50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500"/>
                                        <p:tgtEl>
                                          <p:spTgt spid="68"/>
                                        </p:tgtEl>
                                      </p:cBhvr>
                                    </p:animEffect>
                                    <p:anim calcmode="lin" valueType="num">
                                      <p:cBhvr>
                                        <p:cTn id="88" dur="500" fill="hold"/>
                                        <p:tgtEl>
                                          <p:spTgt spid="68"/>
                                        </p:tgtEl>
                                        <p:attrNameLst>
                                          <p:attrName>ppt_x</p:attrName>
                                        </p:attrNameLst>
                                      </p:cBhvr>
                                      <p:tavLst>
                                        <p:tav tm="0">
                                          <p:val>
                                            <p:strVal val="#ppt_x"/>
                                          </p:val>
                                        </p:tav>
                                        <p:tav tm="100000">
                                          <p:val>
                                            <p:strVal val="#ppt_x"/>
                                          </p:val>
                                        </p:tav>
                                      </p:tavLst>
                                    </p:anim>
                                    <p:anim calcmode="lin" valueType="num">
                                      <p:cBhvr>
                                        <p:cTn id="89" dur="500" fill="hold"/>
                                        <p:tgtEl>
                                          <p:spTgt spid="68"/>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50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500"/>
                                        <p:tgtEl>
                                          <p:spTgt spid="69"/>
                                        </p:tgtEl>
                                      </p:cBhvr>
                                    </p:animEffect>
                                    <p:anim calcmode="lin" valueType="num">
                                      <p:cBhvr>
                                        <p:cTn id="93" dur="500" fill="hold"/>
                                        <p:tgtEl>
                                          <p:spTgt spid="69"/>
                                        </p:tgtEl>
                                        <p:attrNameLst>
                                          <p:attrName>ppt_x</p:attrName>
                                        </p:attrNameLst>
                                      </p:cBhvr>
                                      <p:tavLst>
                                        <p:tav tm="0">
                                          <p:val>
                                            <p:strVal val="#ppt_x"/>
                                          </p:val>
                                        </p:tav>
                                        <p:tav tm="100000">
                                          <p:val>
                                            <p:strVal val="#ppt_x"/>
                                          </p:val>
                                        </p:tav>
                                      </p:tavLst>
                                    </p:anim>
                                    <p:anim calcmode="lin" valueType="num">
                                      <p:cBhvr>
                                        <p:cTn id="94" dur="500" fill="hold"/>
                                        <p:tgtEl>
                                          <p:spTgt spid="69"/>
                                        </p:tgtEl>
                                        <p:attrNameLst>
                                          <p:attrName>ppt_y</p:attrName>
                                        </p:attrNameLst>
                                      </p:cBhvr>
                                      <p:tavLst>
                                        <p:tav tm="0">
                                          <p:val>
                                            <p:strVal val="#ppt_y+.1"/>
                                          </p:val>
                                        </p:tav>
                                        <p:tav tm="100000">
                                          <p:val>
                                            <p:strVal val="#ppt_y"/>
                                          </p:val>
                                        </p:tav>
                                      </p:tavLst>
                                    </p:anim>
                                  </p:childTnLst>
                                </p:cTn>
                              </p:par>
                              <p:par>
                                <p:cTn id="95" presetID="47" presetClass="entr" presetSubtype="0" fill="hold" grpId="0" nodeType="withEffect">
                                  <p:stCondLst>
                                    <p:cond delay="50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anim calcmode="lin" valueType="num">
                                      <p:cBhvr>
                                        <p:cTn id="98" dur="500" fill="hold"/>
                                        <p:tgtEl>
                                          <p:spTgt spid="70"/>
                                        </p:tgtEl>
                                        <p:attrNameLst>
                                          <p:attrName>ppt_x</p:attrName>
                                        </p:attrNameLst>
                                      </p:cBhvr>
                                      <p:tavLst>
                                        <p:tav tm="0">
                                          <p:val>
                                            <p:strVal val="#ppt_x"/>
                                          </p:val>
                                        </p:tav>
                                        <p:tav tm="100000">
                                          <p:val>
                                            <p:strVal val="#ppt_x"/>
                                          </p:val>
                                        </p:tav>
                                      </p:tavLst>
                                    </p:anim>
                                    <p:anim calcmode="lin" valueType="num">
                                      <p:cBhvr>
                                        <p:cTn id="99" dur="500" fill="hold"/>
                                        <p:tgtEl>
                                          <p:spTgt spid="70"/>
                                        </p:tgtEl>
                                        <p:attrNameLst>
                                          <p:attrName>ppt_y</p:attrName>
                                        </p:attrNameLst>
                                      </p:cBhvr>
                                      <p:tavLst>
                                        <p:tav tm="0">
                                          <p:val>
                                            <p:strVal val="#ppt_y-.1"/>
                                          </p:val>
                                        </p:tav>
                                        <p:tav tm="100000">
                                          <p:val>
                                            <p:strVal val="#ppt_y"/>
                                          </p:val>
                                        </p:tav>
                                      </p:tavLst>
                                    </p:anim>
                                  </p:childTnLst>
                                </p:cTn>
                              </p:par>
                              <p:par>
                                <p:cTn id="100" presetID="47" presetClass="entr" presetSubtype="0" fill="hold" nodeType="withEffect">
                                  <p:stCondLst>
                                    <p:cond delay="500"/>
                                  </p:stCondLst>
                                  <p:childTnLst>
                                    <p:set>
                                      <p:cBhvr>
                                        <p:cTn id="101" dur="1" fill="hold">
                                          <p:stCondLst>
                                            <p:cond delay="0"/>
                                          </p:stCondLst>
                                        </p:cTn>
                                        <p:tgtEl>
                                          <p:spTgt spid="71"/>
                                        </p:tgtEl>
                                        <p:attrNameLst>
                                          <p:attrName>style.visibility</p:attrName>
                                        </p:attrNameLst>
                                      </p:cBhvr>
                                      <p:to>
                                        <p:strVal val="visible"/>
                                      </p:to>
                                    </p:set>
                                    <p:animEffect transition="in" filter="fade">
                                      <p:cBhvr>
                                        <p:cTn id="102" dur="500"/>
                                        <p:tgtEl>
                                          <p:spTgt spid="71"/>
                                        </p:tgtEl>
                                      </p:cBhvr>
                                    </p:animEffect>
                                    <p:anim calcmode="lin" valueType="num">
                                      <p:cBhvr>
                                        <p:cTn id="103" dur="500" fill="hold"/>
                                        <p:tgtEl>
                                          <p:spTgt spid="71"/>
                                        </p:tgtEl>
                                        <p:attrNameLst>
                                          <p:attrName>ppt_x</p:attrName>
                                        </p:attrNameLst>
                                      </p:cBhvr>
                                      <p:tavLst>
                                        <p:tav tm="0">
                                          <p:val>
                                            <p:strVal val="#ppt_x"/>
                                          </p:val>
                                        </p:tav>
                                        <p:tav tm="100000">
                                          <p:val>
                                            <p:strVal val="#ppt_x"/>
                                          </p:val>
                                        </p:tav>
                                      </p:tavLst>
                                    </p:anim>
                                    <p:anim calcmode="lin" valueType="num">
                                      <p:cBhvr>
                                        <p:cTn id="104" dur="500" fill="hold"/>
                                        <p:tgtEl>
                                          <p:spTgt spid="71"/>
                                        </p:tgtEl>
                                        <p:attrNameLst>
                                          <p:attrName>ppt_y</p:attrName>
                                        </p:attrNameLst>
                                      </p:cBhvr>
                                      <p:tavLst>
                                        <p:tav tm="0">
                                          <p:val>
                                            <p:strVal val="#ppt_y-.1"/>
                                          </p:val>
                                        </p:tav>
                                        <p:tav tm="100000">
                                          <p:val>
                                            <p:strVal val="#ppt_y"/>
                                          </p:val>
                                        </p:tav>
                                      </p:tavLst>
                                    </p:anim>
                                  </p:childTnLst>
                                </p:cTn>
                              </p:par>
                              <p:par>
                                <p:cTn id="105" presetID="47" presetClass="entr" presetSubtype="0" fill="hold" nodeType="withEffect">
                                  <p:stCondLst>
                                    <p:cond delay="500"/>
                                  </p:stCondLst>
                                  <p:childTnLst>
                                    <p:set>
                                      <p:cBhvr>
                                        <p:cTn id="106" dur="1" fill="hold">
                                          <p:stCondLst>
                                            <p:cond delay="0"/>
                                          </p:stCondLst>
                                        </p:cTn>
                                        <p:tgtEl>
                                          <p:spTgt spid="72"/>
                                        </p:tgtEl>
                                        <p:attrNameLst>
                                          <p:attrName>style.visibility</p:attrName>
                                        </p:attrNameLst>
                                      </p:cBhvr>
                                      <p:to>
                                        <p:strVal val="visible"/>
                                      </p:to>
                                    </p:set>
                                    <p:animEffect transition="in" filter="fade">
                                      <p:cBhvr>
                                        <p:cTn id="107" dur="500"/>
                                        <p:tgtEl>
                                          <p:spTgt spid="72"/>
                                        </p:tgtEl>
                                      </p:cBhvr>
                                    </p:animEffect>
                                    <p:anim calcmode="lin" valueType="num">
                                      <p:cBhvr>
                                        <p:cTn id="108" dur="500" fill="hold"/>
                                        <p:tgtEl>
                                          <p:spTgt spid="72"/>
                                        </p:tgtEl>
                                        <p:attrNameLst>
                                          <p:attrName>ppt_x</p:attrName>
                                        </p:attrNameLst>
                                      </p:cBhvr>
                                      <p:tavLst>
                                        <p:tav tm="0">
                                          <p:val>
                                            <p:strVal val="#ppt_x"/>
                                          </p:val>
                                        </p:tav>
                                        <p:tav tm="100000">
                                          <p:val>
                                            <p:strVal val="#ppt_x"/>
                                          </p:val>
                                        </p:tav>
                                      </p:tavLst>
                                    </p:anim>
                                    <p:anim calcmode="lin" valueType="num">
                                      <p:cBhvr>
                                        <p:cTn id="109" dur="500" fill="hold"/>
                                        <p:tgtEl>
                                          <p:spTgt spid="72"/>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500"/>
                                  </p:stCondLst>
                                  <p:childTnLst>
                                    <p:set>
                                      <p:cBhvr>
                                        <p:cTn id="111" dur="1" fill="hold">
                                          <p:stCondLst>
                                            <p:cond delay="0"/>
                                          </p:stCondLst>
                                        </p:cTn>
                                        <p:tgtEl>
                                          <p:spTgt spid="74"/>
                                        </p:tgtEl>
                                        <p:attrNameLst>
                                          <p:attrName>style.visibility</p:attrName>
                                        </p:attrNameLst>
                                      </p:cBhvr>
                                      <p:to>
                                        <p:strVal val="visible"/>
                                      </p:to>
                                    </p:set>
                                    <p:animEffect transition="in" filter="fade">
                                      <p:cBhvr>
                                        <p:cTn id="112" dur="500"/>
                                        <p:tgtEl>
                                          <p:spTgt spid="74"/>
                                        </p:tgtEl>
                                      </p:cBhvr>
                                    </p:animEffect>
                                    <p:anim calcmode="lin" valueType="num">
                                      <p:cBhvr>
                                        <p:cTn id="113" dur="500" fill="hold"/>
                                        <p:tgtEl>
                                          <p:spTgt spid="74"/>
                                        </p:tgtEl>
                                        <p:attrNameLst>
                                          <p:attrName>ppt_x</p:attrName>
                                        </p:attrNameLst>
                                      </p:cBhvr>
                                      <p:tavLst>
                                        <p:tav tm="0">
                                          <p:val>
                                            <p:strVal val="#ppt_x"/>
                                          </p:val>
                                        </p:tav>
                                        <p:tav tm="100000">
                                          <p:val>
                                            <p:strVal val="#ppt_x"/>
                                          </p:val>
                                        </p:tav>
                                      </p:tavLst>
                                    </p:anim>
                                    <p:anim calcmode="lin" valueType="num">
                                      <p:cBhvr>
                                        <p:cTn id="114" dur="500" fill="hold"/>
                                        <p:tgtEl>
                                          <p:spTgt spid="74"/>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500"/>
                                  </p:stCondLst>
                                  <p:childTnLst>
                                    <p:set>
                                      <p:cBhvr>
                                        <p:cTn id="116" dur="1" fill="hold">
                                          <p:stCondLst>
                                            <p:cond delay="0"/>
                                          </p:stCondLst>
                                        </p:cTn>
                                        <p:tgtEl>
                                          <p:spTgt spid="75"/>
                                        </p:tgtEl>
                                        <p:attrNameLst>
                                          <p:attrName>style.visibility</p:attrName>
                                        </p:attrNameLst>
                                      </p:cBhvr>
                                      <p:to>
                                        <p:strVal val="visible"/>
                                      </p:to>
                                    </p:set>
                                    <p:animEffect transition="in" filter="fade">
                                      <p:cBhvr>
                                        <p:cTn id="117" dur="500"/>
                                        <p:tgtEl>
                                          <p:spTgt spid="75"/>
                                        </p:tgtEl>
                                      </p:cBhvr>
                                    </p:animEffect>
                                    <p:anim calcmode="lin" valueType="num">
                                      <p:cBhvr>
                                        <p:cTn id="118" dur="500" fill="hold"/>
                                        <p:tgtEl>
                                          <p:spTgt spid="75"/>
                                        </p:tgtEl>
                                        <p:attrNameLst>
                                          <p:attrName>ppt_x</p:attrName>
                                        </p:attrNameLst>
                                      </p:cBhvr>
                                      <p:tavLst>
                                        <p:tav tm="0">
                                          <p:val>
                                            <p:strVal val="#ppt_x"/>
                                          </p:val>
                                        </p:tav>
                                        <p:tav tm="100000">
                                          <p:val>
                                            <p:strVal val="#ppt_x"/>
                                          </p:val>
                                        </p:tav>
                                      </p:tavLst>
                                    </p:anim>
                                    <p:anim calcmode="lin" valueType="num">
                                      <p:cBhvr>
                                        <p:cTn id="119" dur="500" fill="hold"/>
                                        <p:tgtEl>
                                          <p:spTgt spid="75"/>
                                        </p:tgtEl>
                                        <p:attrNameLst>
                                          <p:attrName>ppt_y</p:attrName>
                                        </p:attrNameLst>
                                      </p:cBhvr>
                                      <p:tavLst>
                                        <p:tav tm="0">
                                          <p:val>
                                            <p:strVal val="#ppt_y+.1"/>
                                          </p:val>
                                        </p:tav>
                                        <p:tav tm="100000">
                                          <p:val>
                                            <p:strVal val="#ppt_y"/>
                                          </p:val>
                                        </p:tav>
                                      </p:tavLst>
                                    </p:anim>
                                  </p:childTnLst>
                                </p:cTn>
                              </p:par>
                              <p:par>
                                <p:cTn id="120" presetID="42" presetClass="entr" presetSubtype="0" fill="hold" nodeType="withEffect">
                                  <p:stCondLst>
                                    <p:cond delay="500"/>
                                  </p:stCondLst>
                                  <p:childTnLst>
                                    <p:set>
                                      <p:cBhvr>
                                        <p:cTn id="121" dur="1" fill="hold">
                                          <p:stCondLst>
                                            <p:cond delay="0"/>
                                          </p:stCondLst>
                                        </p:cTn>
                                        <p:tgtEl>
                                          <p:spTgt spid="76"/>
                                        </p:tgtEl>
                                        <p:attrNameLst>
                                          <p:attrName>style.visibility</p:attrName>
                                        </p:attrNameLst>
                                      </p:cBhvr>
                                      <p:to>
                                        <p:strVal val="visible"/>
                                      </p:to>
                                    </p:set>
                                    <p:animEffect transition="in" filter="fade">
                                      <p:cBhvr>
                                        <p:cTn id="122" dur="500"/>
                                        <p:tgtEl>
                                          <p:spTgt spid="76"/>
                                        </p:tgtEl>
                                      </p:cBhvr>
                                    </p:animEffect>
                                    <p:anim calcmode="lin" valueType="num">
                                      <p:cBhvr>
                                        <p:cTn id="123" dur="500" fill="hold"/>
                                        <p:tgtEl>
                                          <p:spTgt spid="76"/>
                                        </p:tgtEl>
                                        <p:attrNameLst>
                                          <p:attrName>ppt_x</p:attrName>
                                        </p:attrNameLst>
                                      </p:cBhvr>
                                      <p:tavLst>
                                        <p:tav tm="0">
                                          <p:val>
                                            <p:strVal val="#ppt_x"/>
                                          </p:val>
                                        </p:tav>
                                        <p:tav tm="100000">
                                          <p:val>
                                            <p:strVal val="#ppt_x"/>
                                          </p:val>
                                        </p:tav>
                                      </p:tavLst>
                                    </p:anim>
                                    <p:anim calcmode="lin" valueType="num">
                                      <p:cBhvr>
                                        <p:cTn id="124" dur="500" fill="hold"/>
                                        <p:tgtEl>
                                          <p:spTgt spid="76"/>
                                        </p:tgtEl>
                                        <p:attrNameLst>
                                          <p:attrName>ppt_y</p:attrName>
                                        </p:attrNameLst>
                                      </p:cBhvr>
                                      <p:tavLst>
                                        <p:tav tm="0">
                                          <p:val>
                                            <p:strVal val="#ppt_y+.1"/>
                                          </p:val>
                                        </p:tav>
                                        <p:tav tm="100000">
                                          <p:val>
                                            <p:strVal val="#ppt_y"/>
                                          </p:val>
                                        </p:tav>
                                      </p:tavLst>
                                    </p:anim>
                                  </p:childTnLst>
                                </p:cTn>
                              </p:par>
                              <p:par>
                                <p:cTn id="125" presetID="47" presetClass="entr" presetSubtype="0" fill="hold" grpId="0" nodeType="withEffect">
                                  <p:stCondLst>
                                    <p:cond delay="500"/>
                                  </p:stCondLst>
                                  <p:childTnLst>
                                    <p:set>
                                      <p:cBhvr>
                                        <p:cTn id="126" dur="1" fill="hold">
                                          <p:stCondLst>
                                            <p:cond delay="0"/>
                                          </p:stCondLst>
                                        </p:cTn>
                                        <p:tgtEl>
                                          <p:spTgt spid="77"/>
                                        </p:tgtEl>
                                        <p:attrNameLst>
                                          <p:attrName>style.visibility</p:attrName>
                                        </p:attrNameLst>
                                      </p:cBhvr>
                                      <p:to>
                                        <p:strVal val="visible"/>
                                      </p:to>
                                    </p:set>
                                    <p:animEffect transition="in" filter="fade">
                                      <p:cBhvr>
                                        <p:cTn id="127" dur="500"/>
                                        <p:tgtEl>
                                          <p:spTgt spid="77"/>
                                        </p:tgtEl>
                                      </p:cBhvr>
                                    </p:animEffect>
                                    <p:anim calcmode="lin" valueType="num">
                                      <p:cBhvr>
                                        <p:cTn id="128" dur="500" fill="hold"/>
                                        <p:tgtEl>
                                          <p:spTgt spid="77"/>
                                        </p:tgtEl>
                                        <p:attrNameLst>
                                          <p:attrName>ppt_x</p:attrName>
                                        </p:attrNameLst>
                                      </p:cBhvr>
                                      <p:tavLst>
                                        <p:tav tm="0">
                                          <p:val>
                                            <p:strVal val="#ppt_x"/>
                                          </p:val>
                                        </p:tav>
                                        <p:tav tm="100000">
                                          <p:val>
                                            <p:strVal val="#ppt_x"/>
                                          </p:val>
                                        </p:tav>
                                      </p:tavLst>
                                    </p:anim>
                                    <p:anim calcmode="lin" valueType="num">
                                      <p:cBhvr>
                                        <p:cTn id="129" dur="500" fill="hold"/>
                                        <p:tgtEl>
                                          <p:spTgt spid="77"/>
                                        </p:tgtEl>
                                        <p:attrNameLst>
                                          <p:attrName>ppt_y</p:attrName>
                                        </p:attrNameLst>
                                      </p:cBhvr>
                                      <p:tavLst>
                                        <p:tav tm="0">
                                          <p:val>
                                            <p:strVal val="#ppt_y-.1"/>
                                          </p:val>
                                        </p:tav>
                                        <p:tav tm="100000">
                                          <p:val>
                                            <p:strVal val="#ppt_y"/>
                                          </p:val>
                                        </p:tav>
                                      </p:tavLst>
                                    </p:anim>
                                  </p:childTnLst>
                                </p:cTn>
                              </p:par>
                              <p:par>
                                <p:cTn id="130" presetID="47" presetClass="entr" presetSubtype="0" fill="hold" nodeType="withEffect">
                                  <p:stCondLst>
                                    <p:cond delay="500"/>
                                  </p:stCondLst>
                                  <p:childTnLst>
                                    <p:set>
                                      <p:cBhvr>
                                        <p:cTn id="131" dur="1" fill="hold">
                                          <p:stCondLst>
                                            <p:cond delay="0"/>
                                          </p:stCondLst>
                                        </p:cTn>
                                        <p:tgtEl>
                                          <p:spTgt spid="78"/>
                                        </p:tgtEl>
                                        <p:attrNameLst>
                                          <p:attrName>style.visibility</p:attrName>
                                        </p:attrNameLst>
                                      </p:cBhvr>
                                      <p:to>
                                        <p:strVal val="visible"/>
                                      </p:to>
                                    </p:set>
                                    <p:animEffect transition="in" filter="fade">
                                      <p:cBhvr>
                                        <p:cTn id="132" dur="500"/>
                                        <p:tgtEl>
                                          <p:spTgt spid="78"/>
                                        </p:tgtEl>
                                      </p:cBhvr>
                                    </p:animEffect>
                                    <p:anim calcmode="lin" valueType="num">
                                      <p:cBhvr>
                                        <p:cTn id="133" dur="500" fill="hold"/>
                                        <p:tgtEl>
                                          <p:spTgt spid="78"/>
                                        </p:tgtEl>
                                        <p:attrNameLst>
                                          <p:attrName>ppt_x</p:attrName>
                                        </p:attrNameLst>
                                      </p:cBhvr>
                                      <p:tavLst>
                                        <p:tav tm="0">
                                          <p:val>
                                            <p:strVal val="#ppt_x"/>
                                          </p:val>
                                        </p:tav>
                                        <p:tav tm="100000">
                                          <p:val>
                                            <p:strVal val="#ppt_x"/>
                                          </p:val>
                                        </p:tav>
                                      </p:tavLst>
                                    </p:anim>
                                    <p:anim calcmode="lin" valueType="num">
                                      <p:cBhvr>
                                        <p:cTn id="134" dur="500" fill="hold"/>
                                        <p:tgtEl>
                                          <p:spTgt spid="78"/>
                                        </p:tgtEl>
                                        <p:attrNameLst>
                                          <p:attrName>ppt_y</p:attrName>
                                        </p:attrNameLst>
                                      </p:cBhvr>
                                      <p:tavLst>
                                        <p:tav tm="0">
                                          <p:val>
                                            <p:strVal val="#ppt_y-.1"/>
                                          </p:val>
                                        </p:tav>
                                        <p:tav tm="100000">
                                          <p:val>
                                            <p:strVal val="#ppt_y"/>
                                          </p:val>
                                        </p:tav>
                                      </p:tavLst>
                                    </p:anim>
                                  </p:childTnLst>
                                </p:cTn>
                              </p:par>
                              <p:par>
                                <p:cTn id="135" presetID="47" presetClass="entr" presetSubtype="0" fill="hold" nodeType="withEffect">
                                  <p:stCondLst>
                                    <p:cond delay="500"/>
                                  </p:stCondLst>
                                  <p:childTnLst>
                                    <p:set>
                                      <p:cBhvr>
                                        <p:cTn id="136" dur="1" fill="hold">
                                          <p:stCondLst>
                                            <p:cond delay="0"/>
                                          </p:stCondLst>
                                        </p:cTn>
                                        <p:tgtEl>
                                          <p:spTgt spid="79"/>
                                        </p:tgtEl>
                                        <p:attrNameLst>
                                          <p:attrName>style.visibility</p:attrName>
                                        </p:attrNameLst>
                                      </p:cBhvr>
                                      <p:to>
                                        <p:strVal val="visible"/>
                                      </p:to>
                                    </p:set>
                                    <p:animEffect transition="in" filter="fade">
                                      <p:cBhvr>
                                        <p:cTn id="137" dur="500"/>
                                        <p:tgtEl>
                                          <p:spTgt spid="79"/>
                                        </p:tgtEl>
                                      </p:cBhvr>
                                    </p:animEffect>
                                    <p:anim calcmode="lin" valueType="num">
                                      <p:cBhvr>
                                        <p:cTn id="138" dur="500" fill="hold"/>
                                        <p:tgtEl>
                                          <p:spTgt spid="79"/>
                                        </p:tgtEl>
                                        <p:attrNameLst>
                                          <p:attrName>ppt_x</p:attrName>
                                        </p:attrNameLst>
                                      </p:cBhvr>
                                      <p:tavLst>
                                        <p:tav tm="0">
                                          <p:val>
                                            <p:strVal val="#ppt_x"/>
                                          </p:val>
                                        </p:tav>
                                        <p:tav tm="100000">
                                          <p:val>
                                            <p:strVal val="#ppt_x"/>
                                          </p:val>
                                        </p:tav>
                                      </p:tavLst>
                                    </p:anim>
                                    <p:anim calcmode="lin" valueType="num">
                                      <p:cBhvr>
                                        <p:cTn id="139" dur="500" fill="hold"/>
                                        <p:tgtEl>
                                          <p:spTgt spid="79"/>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500"/>
                                  </p:stCondLst>
                                  <p:childTnLst>
                                    <p:set>
                                      <p:cBhvr>
                                        <p:cTn id="141" dur="1" fill="hold">
                                          <p:stCondLst>
                                            <p:cond delay="0"/>
                                          </p:stCondLst>
                                        </p:cTn>
                                        <p:tgtEl>
                                          <p:spTgt spid="80"/>
                                        </p:tgtEl>
                                        <p:attrNameLst>
                                          <p:attrName>style.visibility</p:attrName>
                                        </p:attrNameLst>
                                      </p:cBhvr>
                                      <p:to>
                                        <p:strVal val="visible"/>
                                      </p:to>
                                    </p:set>
                                    <p:animEffect transition="in" filter="fade">
                                      <p:cBhvr>
                                        <p:cTn id="142" dur="500"/>
                                        <p:tgtEl>
                                          <p:spTgt spid="80"/>
                                        </p:tgtEl>
                                      </p:cBhvr>
                                    </p:animEffect>
                                    <p:anim calcmode="lin" valueType="num">
                                      <p:cBhvr>
                                        <p:cTn id="143" dur="500" fill="hold"/>
                                        <p:tgtEl>
                                          <p:spTgt spid="80"/>
                                        </p:tgtEl>
                                        <p:attrNameLst>
                                          <p:attrName>ppt_x</p:attrName>
                                        </p:attrNameLst>
                                      </p:cBhvr>
                                      <p:tavLst>
                                        <p:tav tm="0">
                                          <p:val>
                                            <p:strVal val="#ppt_x"/>
                                          </p:val>
                                        </p:tav>
                                        <p:tav tm="100000">
                                          <p:val>
                                            <p:strVal val="#ppt_x"/>
                                          </p:val>
                                        </p:tav>
                                      </p:tavLst>
                                    </p:anim>
                                    <p:anim calcmode="lin" valueType="num">
                                      <p:cBhvr>
                                        <p:cTn id="144" dur="500" fill="hold"/>
                                        <p:tgtEl>
                                          <p:spTgt spid="80"/>
                                        </p:tgtEl>
                                        <p:attrNameLst>
                                          <p:attrName>ppt_y</p:attrName>
                                        </p:attrNameLst>
                                      </p:cBhvr>
                                      <p:tavLst>
                                        <p:tav tm="0">
                                          <p:val>
                                            <p:strVal val="#ppt_y+.1"/>
                                          </p:val>
                                        </p:tav>
                                        <p:tav tm="100000">
                                          <p:val>
                                            <p:strVal val="#ppt_y"/>
                                          </p:val>
                                        </p:tav>
                                      </p:tavLst>
                                    </p:anim>
                                  </p:childTnLst>
                                </p:cTn>
                              </p:par>
                              <p:par>
                                <p:cTn id="145" presetID="42" presetClass="entr" presetSubtype="0" fill="hold" nodeType="withEffect">
                                  <p:stCondLst>
                                    <p:cond delay="500"/>
                                  </p:stCondLst>
                                  <p:childTnLst>
                                    <p:set>
                                      <p:cBhvr>
                                        <p:cTn id="146" dur="1" fill="hold">
                                          <p:stCondLst>
                                            <p:cond delay="0"/>
                                          </p:stCondLst>
                                        </p:cTn>
                                        <p:tgtEl>
                                          <p:spTgt spid="81"/>
                                        </p:tgtEl>
                                        <p:attrNameLst>
                                          <p:attrName>style.visibility</p:attrName>
                                        </p:attrNameLst>
                                      </p:cBhvr>
                                      <p:to>
                                        <p:strVal val="visible"/>
                                      </p:to>
                                    </p:set>
                                    <p:animEffect transition="in" filter="fade">
                                      <p:cBhvr>
                                        <p:cTn id="147" dur="500"/>
                                        <p:tgtEl>
                                          <p:spTgt spid="81"/>
                                        </p:tgtEl>
                                      </p:cBhvr>
                                    </p:animEffect>
                                    <p:anim calcmode="lin" valueType="num">
                                      <p:cBhvr>
                                        <p:cTn id="148" dur="500" fill="hold"/>
                                        <p:tgtEl>
                                          <p:spTgt spid="81"/>
                                        </p:tgtEl>
                                        <p:attrNameLst>
                                          <p:attrName>ppt_x</p:attrName>
                                        </p:attrNameLst>
                                      </p:cBhvr>
                                      <p:tavLst>
                                        <p:tav tm="0">
                                          <p:val>
                                            <p:strVal val="#ppt_x"/>
                                          </p:val>
                                        </p:tav>
                                        <p:tav tm="100000">
                                          <p:val>
                                            <p:strVal val="#ppt_x"/>
                                          </p:val>
                                        </p:tav>
                                      </p:tavLst>
                                    </p:anim>
                                    <p:anim calcmode="lin" valueType="num">
                                      <p:cBhvr>
                                        <p:cTn id="149" dur="500" fill="hold"/>
                                        <p:tgtEl>
                                          <p:spTgt spid="81"/>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500"/>
                                  </p:stCondLst>
                                  <p:childTnLst>
                                    <p:set>
                                      <p:cBhvr>
                                        <p:cTn id="151" dur="1" fill="hold">
                                          <p:stCondLst>
                                            <p:cond delay="0"/>
                                          </p:stCondLst>
                                        </p:cTn>
                                        <p:tgtEl>
                                          <p:spTgt spid="82"/>
                                        </p:tgtEl>
                                        <p:attrNameLst>
                                          <p:attrName>style.visibility</p:attrName>
                                        </p:attrNameLst>
                                      </p:cBhvr>
                                      <p:to>
                                        <p:strVal val="visible"/>
                                      </p:to>
                                    </p:set>
                                    <p:animEffect transition="in" filter="fade">
                                      <p:cBhvr>
                                        <p:cTn id="152" dur="500"/>
                                        <p:tgtEl>
                                          <p:spTgt spid="82"/>
                                        </p:tgtEl>
                                      </p:cBhvr>
                                    </p:animEffect>
                                    <p:anim calcmode="lin" valueType="num">
                                      <p:cBhvr>
                                        <p:cTn id="153" dur="500" fill="hold"/>
                                        <p:tgtEl>
                                          <p:spTgt spid="82"/>
                                        </p:tgtEl>
                                        <p:attrNameLst>
                                          <p:attrName>ppt_x</p:attrName>
                                        </p:attrNameLst>
                                      </p:cBhvr>
                                      <p:tavLst>
                                        <p:tav tm="0">
                                          <p:val>
                                            <p:strVal val="#ppt_x"/>
                                          </p:val>
                                        </p:tav>
                                        <p:tav tm="100000">
                                          <p:val>
                                            <p:strVal val="#ppt_x"/>
                                          </p:val>
                                        </p:tav>
                                      </p:tavLst>
                                    </p:anim>
                                    <p:anim calcmode="lin" valueType="num">
                                      <p:cBhvr>
                                        <p:cTn id="154" dur="500" fill="hold"/>
                                        <p:tgtEl>
                                          <p:spTgt spid="82"/>
                                        </p:tgtEl>
                                        <p:attrNameLst>
                                          <p:attrName>ppt_y</p:attrName>
                                        </p:attrNameLst>
                                      </p:cBhvr>
                                      <p:tavLst>
                                        <p:tav tm="0">
                                          <p:val>
                                            <p:strVal val="#ppt_y+.1"/>
                                          </p:val>
                                        </p:tav>
                                        <p:tav tm="100000">
                                          <p:val>
                                            <p:strVal val="#ppt_y"/>
                                          </p:val>
                                        </p:tav>
                                      </p:tavLst>
                                    </p:anim>
                                  </p:childTnLst>
                                </p:cTn>
                              </p:par>
                              <p:par>
                                <p:cTn id="155" presetID="47" presetClass="entr" presetSubtype="0" fill="hold" grpId="0" nodeType="withEffect">
                                  <p:stCondLst>
                                    <p:cond delay="500"/>
                                  </p:stCondLst>
                                  <p:childTnLst>
                                    <p:set>
                                      <p:cBhvr>
                                        <p:cTn id="156" dur="1" fill="hold">
                                          <p:stCondLst>
                                            <p:cond delay="0"/>
                                          </p:stCondLst>
                                        </p:cTn>
                                        <p:tgtEl>
                                          <p:spTgt spid="7"/>
                                        </p:tgtEl>
                                        <p:attrNameLst>
                                          <p:attrName>style.visibility</p:attrName>
                                        </p:attrNameLst>
                                      </p:cBhvr>
                                      <p:to>
                                        <p:strVal val="visible"/>
                                      </p:to>
                                    </p:set>
                                    <p:animEffect transition="in" filter="fade">
                                      <p:cBhvr>
                                        <p:cTn id="157" dur="500"/>
                                        <p:tgtEl>
                                          <p:spTgt spid="7"/>
                                        </p:tgtEl>
                                      </p:cBhvr>
                                    </p:animEffect>
                                    <p:anim calcmode="lin" valueType="num">
                                      <p:cBhvr>
                                        <p:cTn id="158" dur="500" fill="hold"/>
                                        <p:tgtEl>
                                          <p:spTgt spid="7"/>
                                        </p:tgtEl>
                                        <p:attrNameLst>
                                          <p:attrName>ppt_x</p:attrName>
                                        </p:attrNameLst>
                                      </p:cBhvr>
                                      <p:tavLst>
                                        <p:tav tm="0">
                                          <p:val>
                                            <p:strVal val="#ppt_x"/>
                                          </p:val>
                                        </p:tav>
                                        <p:tav tm="100000">
                                          <p:val>
                                            <p:strVal val="#ppt_x"/>
                                          </p:val>
                                        </p:tav>
                                      </p:tavLst>
                                    </p:anim>
                                    <p:anim calcmode="lin" valueType="num">
                                      <p:cBhvr>
                                        <p:cTn id="159" dur="500" fill="hold"/>
                                        <p:tgtEl>
                                          <p:spTgt spid="7"/>
                                        </p:tgtEl>
                                        <p:attrNameLst>
                                          <p:attrName>ppt_y</p:attrName>
                                        </p:attrNameLst>
                                      </p:cBhvr>
                                      <p:tavLst>
                                        <p:tav tm="0">
                                          <p:val>
                                            <p:strVal val="#ppt_y-.1"/>
                                          </p:val>
                                        </p:tav>
                                        <p:tav tm="100000">
                                          <p:val>
                                            <p:strVal val="#ppt_y"/>
                                          </p:val>
                                        </p:tav>
                                      </p:tavLst>
                                    </p:anim>
                                  </p:childTnLst>
                                </p:cTn>
                              </p:par>
                              <p:par>
                                <p:cTn id="160" presetID="47" presetClass="entr" presetSubtype="0" fill="hold" grpId="0" nodeType="withEffect">
                                  <p:stCondLst>
                                    <p:cond delay="500"/>
                                  </p:stCondLst>
                                  <p:childTnLst>
                                    <p:set>
                                      <p:cBhvr>
                                        <p:cTn id="161" dur="1" fill="hold">
                                          <p:stCondLst>
                                            <p:cond delay="0"/>
                                          </p:stCondLst>
                                        </p:cTn>
                                        <p:tgtEl>
                                          <p:spTgt spid="9"/>
                                        </p:tgtEl>
                                        <p:attrNameLst>
                                          <p:attrName>style.visibility</p:attrName>
                                        </p:attrNameLst>
                                      </p:cBhvr>
                                      <p:to>
                                        <p:strVal val="visible"/>
                                      </p:to>
                                    </p:set>
                                    <p:animEffect transition="in" filter="fade">
                                      <p:cBhvr>
                                        <p:cTn id="162" dur="500"/>
                                        <p:tgtEl>
                                          <p:spTgt spid="9"/>
                                        </p:tgtEl>
                                      </p:cBhvr>
                                    </p:animEffect>
                                    <p:anim calcmode="lin" valueType="num">
                                      <p:cBhvr>
                                        <p:cTn id="163" dur="500" fill="hold"/>
                                        <p:tgtEl>
                                          <p:spTgt spid="9"/>
                                        </p:tgtEl>
                                        <p:attrNameLst>
                                          <p:attrName>ppt_x</p:attrName>
                                        </p:attrNameLst>
                                      </p:cBhvr>
                                      <p:tavLst>
                                        <p:tav tm="0">
                                          <p:val>
                                            <p:strVal val="#ppt_x"/>
                                          </p:val>
                                        </p:tav>
                                        <p:tav tm="100000">
                                          <p:val>
                                            <p:strVal val="#ppt_x"/>
                                          </p:val>
                                        </p:tav>
                                      </p:tavLst>
                                    </p:anim>
                                    <p:anim calcmode="lin" valueType="num">
                                      <p:cBhvr>
                                        <p:cTn id="164" dur="500" fill="hold"/>
                                        <p:tgtEl>
                                          <p:spTgt spid="9"/>
                                        </p:tgtEl>
                                        <p:attrNameLst>
                                          <p:attrName>ppt_y</p:attrName>
                                        </p:attrNameLst>
                                      </p:cBhvr>
                                      <p:tavLst>
                                        <p:tav tm="0">
                                          <p:val>
                                            <p:strVal val="#ppt_y-.1"/>
                                          </p:val>
                                        </p:tav>
                                        <p:tav tm="100000">
                                          <p:val>
                                            <p:strVal val="#ppt_y"/>
                                          </p:val>
                                        </p:tav>
                                      </p:tavLst>
                                    </p:anim>
                                  </p:childTnLst>
                                </p:cTn>
                              </p:par>
                              <p:par>
                                <p:cTn id="165" presetID="47" presetClass="entr" presetSubtype="0" fill="hold" grpId="0" nodeType="withEffect">
                                  <p:stCondLst>
                                    <p:cond delay="500"/>
                                  </p:stCondLst>
                                  <p:childTnLst>
                                    <p:set>
                                      <p:cBhvr>
                                        <p:cTn id="166" dur="1" fill="hold">
                                          <p:stCondLst>
                                            <p:cond delay="0"/>
                                          </p:stCondLst>
                                        </p:cTn>
                                        <p:tgtEl>
                                          <p:spTgt spid="85"/>
                                        </p:tgtEl>
                                        <p:attrNameLst>
                                          <p:attrName>style.visibility</p:attrName>
                                        </p:attrNameLst>
                                      </p:cBhvr>
                                      <p:to>
                                        <p:strVal val="visible"/>
                                      </p:to>
                                    </p:set>
                                    <p:animEffect transition="in" filter="fade">
                                      <p:cBhvr>
                                        <p:cTn id="167" dur="500"/>
                                        <p:tgtEl>
                                          <p:spTgt spid="85"/>
                                        </p:tgtEl>
                                      </p:cBhvr>
                                    </p:animEffect>
                                    <p:anim calcmode="lin" valueType="num">
                                      <p:cBhvr>
                                        <p:cTn id="168" dur="500" fill="hold"/>
                                        <p:tgtEl>
                                          <p:spTgt spid="85"/>
                                        </p:tgtEl>
                                        <p:attrNameLst>
                                          <p:attrName>ppt_x</p:attrName>
                                        </p:attrNameLst>
                                      </p:cBhvr>
                                      <p:tavLst>
                                        <p:tav tm="0">
                                          <p:val>
                                            <p:strVal val="#ppt_x"/>
                                          </p:val>
                                        </p:tav>
                                        <p:tav tm="100000">
                                          <p:val>
                                            <p:strVal val="#ppt_x"/>
                                          </p:val>
                                        </p:tav>
                                      </p:tavLst>
                                    </p:anim>
                                    <p:anim calcmode="lin" valueType="num">
                                      <p:cBhvr>
                                        <p:cTn id="169" dur="500" fill="hold"/>
                                        <p:tgtEl>
                                          <p:spTgt spid="85"/>
                                        </p:tgtEl>
                                        <p:attrNameLst>
                                          <p:attrName>ppt_y</p:attrName>
                                        </p:attrNameLst>
                                      </p:cBhvr>
                                      <p:tavLst>
                                        <p:tav tm="0">
                                          <p:val>
                                            <p:strVal val="#ppt_y-.1"/>
                                          </p:val>
                                        </p:tav>
                                        <p:tav tm="100000">
                                          <p:val>
                                            <p:strVal val="#ppt_y"/>
                                          </p:val>
                                        </p:tav>
                                      </p:tavLst>
                                    </p:anim>
                                  </p:childTnLst>
                                </p:cTn>
                              </p:par>
                              <p:par>
                                <p:cTn id="170" presetID="47" presetClass="entr" presetSubtype="0" fill="hold" grpId="0" nodeType="withEffect">
                                  <p:stCondLst>
                                    <p:cond delay="500"/>
                                  </p:stCondLst>
                                  <p:childTnLst>
                                    <p:set>
                                      <p:cBhvr>
                                        <p:cTn id="171" dur="1" fill="hold">
                                          <p:stCondLst>
                                            <p:cond delay="0"/>
                                          </p:stCondLst>
                                        </p:cTn>
                                        <p:tgtEl>
                                          <p:spTgt spid="86"/>
                                        </p:tgtEl>
                                        <p:attrNameLst>
                                          <p:attrName>style.visibility</p:attrName>
                                        </p:attrNameLst>
                                      </p:cBhvr>
                                      <p:to>
                                        <p:strVal val="visible"/>
                                      </p:to>
                                    </p:set>
                                    <p:animEffect transition="in" filter="fade">
                                      <p:cBhvr>
                                        <p:cTn id="172" dur="500"/>
                                        <p:tgtEl>
                                          <p:spTgt spid="86"/>
                                        </p:tgtEl>
                                      </p:cBhvr>
                                    </p:animEffect>
                                    <p:anim calcmode="lin" valueType="num">
                                      <p:cBhvr>
                                        <p:cTn id="173" dur="500" fill="hold"/>
                                        <p:tgtEl>
                                          <p:spTgt spid="86"/>
                                        </p:tgtEl>
                                        <p:attrNameLst>
                                          <p:attrName>ppt_x</p:attrName>
                                        </p:attrNameLst>
                                      </p:cBhvr>
                                      <p:tavLst>
                                        <p:tav tm="0">
                                          <p:val>
                                            <p:strVal val="#ppt_x"/>
                                          </p:val>
                                        </p:tav>
                                        <p:tav tm="100000">
                                          <p:val>
                                            <p:strVal val="#ppt_x"/>
                                          </p:val>
                                        </p:tav>
                                      </p:tavLst>
                                    </p:anim>
                                    <p:anim calcmode="lin" valueType="num">
                                      <p:cBhvr>
                                        <p:cTn id="174" dur="500" fill="hold"/>
                                        <p:tgtEl>
                                          <p:spTgt spid="86"/>
                                        </p:tgtEl>
                                        <p:attrNameLst>
                                          <p:attrName>ppt_y</p:attrName>
                                        </p:attrNameLst>
                                      </p:cBhvr>
                                      <p:tavLst>
                                        <p:tav tm="0">
                                          <p:val>
                                            <p:strVal val="#ppt_y-.1"/>
                                          </p:val>
                                        </p:tav>
                                        <p:tav tm="100000">
                                          <p:val>
                                            <p:strVal val="#ppt_y"/>
                                          </p:val>
                                        </p:tav>
                                      </p:tavLst>
                                    </p:anim>
                                  </p:childTnLst>
                                </p:cTn>
                              </p:par>
                              <p:par>
                                <p:cTn id="175" presetID="47" presetClass="entr" presetSubtype="0" fill="hold" grpId="0" nodeType="withEffect">
                                  <p:stCondLst>
                                    <p:cond delay="500"/>
                                  </p:stCondLst>
                                  <p:childTnLst>
                                    <p:set>
                                      <p:cBhvr>
                                        <p:cTn id="176" dur="1" fill="hold">
                                          <p:stCondLst>
                                            <p:cond delay="0"/>
                                          </p:stCondLst>
                                        </p:cTn>
                                        <p:tgtEl>
                                          <p:spTgt spid="90"/>
                                        </p:tgtEl>
                                        <p:attrNameLst>
                                          <p:attrName>style.visibility</p:attrName>
                                        </p:attrNameLst>
                                      </p:cBhvr>
                                      <p:to>
                                        <p:strVal val="visible"/>
                                      </p:to>
                                    </p:set>
                                    <p:animEffect transition="in" filter="fade">
                                      <p:cBhvr>
                                        <p:cTn id="177" dur="500"/>
                                        <p:tgtEl>
                                          <p:spTgt spid="90"/>
                                        </p:tgtEl>
                                      </p:cBhvr>
                                    </p:animEffect>
                                    <p:anim calcmode="lin" valueType="num">
                                      <p:cBhvr>
                                        <p:cTn id="178" dur="500" fill="hold"/>
                                        <p:tgtEl>
                                          <p:spTgt spid="90"/>
                                        </p:tgtEl>
                                        <p:attrNameLst>
                                          <p:attrName>ppt_x</p:attrName>
                                        </p:attrNameLst>
                                      </p:cBhvr>
                                      <p:tavLst>
                                        <p:tav tm="0">
                                          <p:val>
                                            <p:strVal val="#ppt_x"/>
                                          </p:val>
                                        </p:tav>
                                        <p:tav tm="100000">
                                          <p:val>
                                            <p:strVal val="#ppt_x"/>
                                          </p:val>
                                        </p:tav>
                                      </p:tavLst>
                                    </p:anim>
                                    <p:anim calcmode="lin" valueType="num">
                                      <p:cBhvr>
                                        <p:cTn id="179" dur="500" fill="hold"/>
                                        <p:tgtEl>
                                          <p:spTgt spid="90"/>
                                        </p:tgtEl>
                                        <p:attrNameLst>
                                          <p:attrName>ppt_y</p:attrName>
                                        </p:attrNameLst>
                                      </p:cBhvr>
                                      <p:tavLst>
                                        <p:tav tm="0">
                                          <p:val>
                                            <p:strVal val="#ppt_y-.1"/>
                                          </p:val>
                                        </p:tav>
                                        <p:tav tm="100000">
                                          <p:val>
                                            <p:strVal val="#ppt_y"/>
                                          </p:val>
                                        </p:tav>
                                      </p:tavLst>
                                    </p:anim>
                                  </p:childTnLst>
                                </p:cTn>
                              </p:par>
                              <p:par>
                                <p:cTn id="180" presetID="47" presetClass="entr" presetSubtype="0" fill="hold" grpId="0" nodeType="withEffect">
                                  <p:stCondLst>
                                    <p:cond delay="500"/>
                                  </p:stCondLst>
                                  <p:childTnLst>
                                    <p:set>
                                      <p:cBhvr>
                                        <p:cTn id="181" dur="1" fill="hold">
                                          <p:stCondLst>
                                            <p:cond delay="0"/>
                                          </p:stCondLst>
                                        </p:cTn>
                                        <p:tgtEl>
                                          <p:spTgt spid="89"/>
                                        </p:tgtEl>
                                        <p:attrNameLst>
                                          <p:attrName>style.visibility</p:attrName>
                                        </p:attrNameLst>
                                      </p:cBhvr>
                                      <p:to>
                                        <p:strVal val="visible"/>
                                      </p:to>
                                    </p:set>
                                    <p:animEffect transition="in" filter="fade">
                                      <p:cBhvr>
                                        <p:cTn id="182" dur="500"/>
                                        <p:tgtEl>
                                          <p:spTgt spid="89"/>
                                        </p:tgtEl>
                                      </p:cBhvr>
                                    </p:animEffect>
                                    <p:anim calcmode="lin" valueType="num">
                                      <p:cBhvr>
                                        <p:cTn id="183" dur="500" fill="hold"/>
                                        <p:tgtEl>
                                          <p:spTgt spid="89"/>
                                        </p:tgtEl>
                                        <p:attrNameLst>
                                          <p:attrName>ppt_x</p:attrName>
                                        </p:attrNameLst>
                                      </p:cBhvr>
                                      <p:tavLst>
                                        <p:tav tm="0">
                                          <p:val>
                                            <p:strVal val="#ppt_x"/>
                                          </p:val>
                                        </p:tav>
                                        <p:tav tm="100000">
                                          <p:val>
                                            <p:strVal val="#ppt_x"/>
                                          </p:val>
                                        </p:tav>
                                      </p:tavLst>
                                    </p:anim>
                                    <p:anim calcmode="lin" valueType="num">
                                      <p:cBhvr>
                                        <p:cTn id="184" dur="500" fill="hold"/>
                                        <p:tgtEl>
                                          <p:spTgt spid="89"/>
                                        </p:tgtEl>
                                        <p:attrNameLst>
                                          <p:attrName>ppt_y</p:attrName>
                                        </p:attrNameLst>
                                      </p:cBhvr>
                                      <p:tavLst>
                                        <p:tav tm="0">
                                          <p:val>
                                            <p:strVal val="#ppt_y-.1"/>
                                          </p:val>
                                        </p:tav>
                                        <p:tav tm="100000">
                                          <p:val>
                                            <p:strVal val="#ppt_y"/>
                                          </p:val>
                                        </p:tav>
                                      </p:tavLst>
                                    </p:anim>
                                  </p:childTnLst>
                                </p:cTn>
                              </p:par>
                              <p:par>
                                <p:cTn id="185" presetID="47" presetClass="entr" presetSubtype="0" fill="hold" grpId="0" nodeType="withEffect">
                                  <p:stCondLst>
                                    <p:cond delay="500"/>
                                  </p:stCondLst>
                                  <p:childTnLst>
                                    <p:set>
                                      <p:cBhvr>
                                        <p:cTn id="186" dur="1" fill="hold">
                                          <p:stCondLst>
                                            <p:cond delay="0"/>
                                          </p:stCondLst>
                                        </p:cTn>
                                        <p:tgtEl>
                                          <p:spTgt spid="93"/>
                                        </p:tgtEl>
                                        <p:attrNameLst>
                                          <p:attrName>style.visibility</p:attrName>
                                        </p:attrNameLst>
                                      </p:cBhvr>
                                      <p:to>
                                        <p:strVal val="visible"/>
                                      </p:to>
                                    </p:set>
                                    <p:animEffect transition="in" filter="fade">
                                      <p:cBhvr>
                                        <p:cTn id="187" dur="500"/>
                                        <p:tgtEl>
                                          <p:spTgt spid="93"/>
                                        </p:tgtEl>
                                      </p:cBhvr>
                                    </p:animEffect>
                                    <p:anim calcmode="lin" valueType="num">
                                      <p:cBhvr>
                                        <p:cTn id="188" dur="500" fill="hold"/>
                                        <p:tgtEl>
                                          <p:spTgt spid="93"/>
                                        </p:tgtEl>
                                        <p:attrNameLst>
                                          <p:attrName>ppt_x</p:attrName>
                                        </p:attrNameLst>
                                      </p:cBhvr>
                                      <p:tavLst>
                                        <p:tav tm="0">
                                          <p:val>
                                            <p:strVal val="#ppt_x"/>
                                          </p:val>
                                        </p:tav>
                                        <p:tav tm="100000">
                                          <p:val>
                                            <p:strVal val="#ppt_x"/>
                                          </p:val>
                                        </p:tav>
                                      </p:tavLst>
                                    </p:anim>
                                    <p:anim calcmode="lin" valueType="num">
                                      <p:cBhvr>
                                        <p:cTn id="189" dur="500" fill="hold"/>
                                        <p:tgtEl>
                                          <p:spTgt spid="93"/>
                                        </p:tgtEl>
                                        <p:attrNameLst>
                                          <p:attrName>ppt_y</p:attrName>
                                        </p:attrNameLst>
                                      </p:cBhvr>
                                      <p:tavLst>
                                        <p:tav tm="0">
                                          <p:val>
                                            <p:strVal val="#ppt_y-.1"/>
                                          </p:val>
                                        </p:tav>
                                        <p:tav tm="100000">
                                          <p:val>
                                            <p:strVal val="#ppt_y"/>
                                          </p:val>
                                        </p:tav>
                                      </p:tavLst>
                                    </p:anim>
                                  </p:childTnLst>
                                </p:cTn>
                              </p:par>
                              <p:par>
                                <p:cTn id="190" presetID="47" presetClass="entr" presetSubtype="0" fill="hold" grpId="0" nodeType="withEffect">
                                  <p:stCondLst>
                                    <p:cond delay="500"/>
                                  </p:stCondLst>
                                  <p:childTnLst>
                                    <p:set>
                                      <p:cBhvr>
                                        <p:cTn id="191" dur="1" fill="hold">
                                          <p:stCondLst>
                                            <p:cond delay="0"/>
                                          </p:stCondLst>
                                        </p:cTn>
                                        <p:tgtEl>
                                          <p:spTgt spid="94"/>
                                        </p:tgtEl>
                                        <p:attrNameLst>
                                          <p:attrName>style.visibility</p:attrName>
                                        </p:attrNameLst>
                                      </p:cBhvr>
                                      <p:to>
                                        <p:strVal val="visible"/>
                                      </p:to>
                                    </p:set>
                                    <p:animEffect transition="in" filter="fade">
                                      <p:cBhvr>
                                        <p:cTn id="192" dur="500"/>
                                        <p:tgtEl>
                                          <p:spTgt spid="94"/>
                                        </p:tgtEl>
                                      </p:cBhvr>
                                    </p:animEffect>
                                    <p:anim calcmode="lin" valueType="num">
                                      <p:cBhvr>
                                        <p:cTn id="193" dur="500" fill="hold"/>
                                        <p:tgtEl>
                                          <p:spTgt spid="94"/>
                                        </p:tgtEl>
                                        <p:attrNameLst>
                                          <p:attrName>ppt_x</p:attrName>
                                        </p:attrNameLst>
                                      </p:cBhvr>
                                      <p:tavLst>
                                        <p:tav tm="0">
                                          <p:val>
                                            <p:strVal val="#ppt_x"/>
                                          </p:val>
                                        </p:tav>
                                        <p:tav tm="100000">
                                          <p:val>
                                            <p:strVal val="#ppt_x"/>
                                          </p:val>
                                        </p:tav>
                                      </p:tavLst>
                                    </p:anim>
                                    <p:anim calcmode="lin" valueType="num">
                                      <p:cBhvr>
                                        <p:cTn id="194" dur="500" fill="hold"/>
                                        <p:tgtEl>
                                          <p:spTgt spid="94"/>
                                        </p:tgtEl>
                                        <p:attrNameLst>
                                          <p:attrName>ppt_y</p:attrName>
                                        </p:attrNameLst>
                                      </p:cBhvr>
                                      <p:tavLst>
                                        <p:tav tm="0">
                                          <p:val>
                                            <p:strVal val="#ppt_y-.1"/>
                                          </p:val>
                                        </p:tav>
                                        <p:tav tm="100000">
                                          <p:val>
                                            <p:strVal val="#ppt_y"/>
                                          </p:val>
                                        </p:tav>
                                      </p:tavLst>
                                    </p:anim>
                                  </p:childTnLst>
                                </p:cTn>
                              </p:par>
                              <p:par>
                                <p:cTn id="195" presetID="47" presetClass="entr" presetSubtype="0" fill="hold" grpId="0" nodeType="withEffect">
                                  <p:stCondLst>
                                    <p:cond delay="1000"/>
                                  </p:stCondLst>
                                  <p:childTnLst>
                                    <p:set>
                                      <p:cBhvr>
                                        <p:cTn id="196" dur="1" fill="hold">
                                          <p:stCondLst>
                                            <p:cond delay="0"/>
                                          </p:stCondLst>
                                        </p:cTn>
                                        <p:tgtEl>
                                          <p:spTgt spid="46"/>
                                        </p:tgtEl>
                                        <p:attrNameLst>
                                          <p:attrName>style.visibility</p:attrName>
                                        </p:attrNameLst>
                                      </p:cBhvr>
                                      <p:to>
                                        <p:strVal val="visible"/>
                                      </p:to>
                                    </p:set>
                                    <p:animEffect transition="in" filter="fade">
                                      <p:cBhvr>
                                        <p:cTn id="197" dur="500"/>
                                        <p:tgtEl>
                                          <p:spTgt spid="46"/>
                                        </p:tgtEl>
                                      </p:cBhvr>
                                    </p:animEffect>
                                    <p:anim calcmode="lin" valueType="num">
                                      <p:cBhvr>
                                        <p:cTn id="198" dur="500" fill="hold"/>
                                        <p:tgtEl>
                                          <p:spTgt spid="46"/>
                                        </p:tgtEl>
                                        <p:attrNameLst>
                                          <p:attrName>ppt_x</p:attrName>
                                        </p:attrNameLst>
                                      </p:cBhvr>
                                      <p:tavLst>
                                        <p:tav tm="0">
                                          <p:val>
                                            <p:strVal val="#ppt_x"/>
                                          </p:val>
                                        </p:tav>
                                        <p:tav tm="100000">
                                          <p:val>
                                            <p:strVal val="#ppt_x"/>
                                          </p:val>
                                        </p:tav>
                                      </p:tavLst>
                                    </p:anim>
                                    <p:anim calcmode="lin" valueType="num">
                                      <p:cBhvr>
                                        <p:cTn id="199" dur="500" fill="hold"/>
                                        <p:tgtEl>
                                          <p:spTgt spid="46"/>
                                        </p:tgtEl>
                                        <p:attrNameLst>
                                          <p:attrName>ppt_y</p:attrName>
                                        </p:attrNameLst>
                                      </p:cBhvr>
                                      <p:tavLst>
                                        <p:tav tm="0">
                                          <p:val>
                                            <p:strVal val="#ppt_y-.1"/>
                                          </p:val>
                                        </p:tav>
                                        <p:tav tm="100000">
                                          <p:val>
                                            <p:strVal val="#ppt_y"/>
                                          </p:val>
                                        </p:tav>
                                      </p:tavLst>
                                    </p:anim>
                                  </p:childTnLst>
                                </p:cTn>
                              </p:par>
                              <p:par>
                                <p:cTn id="200" presetID="47" presetClass="entr" presetSubtype="0" fill="hold" grpId="0" nodeType="withEffect">
                                  <p:stCondLst>
                                    <p:cond delay="500"/>
                                  </p:stCondLst>
                                  <p:childTnLst>
                                    <p:set>
                                      <p:cBhvr>
                                        <p:cTn id="201" dur="1" fill="hold">
                                          <p:stCondLst>
                                            <p:cond delay="0"/>
                                          </p:stCondLst>
                                        </p:cTn>
                                        <p:tgtEl>
                                          <p:spTgt spid="97"/>
                                        </p:tgtEl>
                                        <p:attrNameLst>
                                          <p:attrName>style.visibility</p:attrName>
                                        </p:attrNameLst>
                                      </p:cBhvr>
                                      <p:to>
                                        <p:strVal val="visible"/>
                                      </p:to>
                                    </p:set>
                                    <p:animEffect transition="in" filter="fade">
                                      <p:cBhvr>
                                        <p:cTn id="202" dur="500"/>
                                        <p:tgtEl>
                                          <p:spTgt spid="97"/>
                                        </p:tgtEl>
                                      </p:cBhvr>
                                    </p:animEffect>
                                    <p:anim calcmode="lin" valueType="num">
                                      <p:cBhvr>
                                        <p:cTn id="203" dur="500" fill="hold"/>
                                        <p:tgtEl>
                                          <p:spTgt spid="97"/>
                                        </p:tgtEl>
                                        <p:attrNameLst>
                                          <p:attrName>ppt_x</p:attrName>
                                        </p:attrNameLst>
                                      </p:cBhvr>
                                      <p:tavLst>
                                        <p:tav tm="0">
                                          <p:val>
                                            <p:strVal val="#ppt_x"/>
                                          </p:val>
                                        </p:tav>
                                        <p:tav tm="100000">
                                          <p:val>
                                            <p:strVal val="#ppt_x"/>
                                          </p:val>
                                        </p:tav>
                                      </p:tavLst>
                                    </p:anim>
                                    <p:anim calcmode="lin" valueType="num">
                                      <p:cBhvr>
                                        <p:cTn id="204" dur="500" fill="hold"/>
                                        <p:tgtEl>
                                          <p:spTgt spid="97"/>
                                        </p:tgtEl>
                                        <p:attrNameLst>
                                          <p:attrName>ppt_y</p:attrName>
                                        </p:attrNameLst>
                                      </p:cBhvr>
                                      <p:tavLst>
                                        <p:tav tm="0">
                                          <p:val>
                                            <p:strVal val="#ppt_y-.1"/>
                                          </p:val>
                                        </p:tav>
                                        <p:tav tm="100000">
                                          <p:val>
                                            <p:strVal val="#ppt_y"/>
                                          </p:val>
                                        </p:tav>
                                      </p:tavLst>
                                    </p:anim>
                                  </p:childTnLst>
                                </p:cTn>
                              </p:par>
                              <p:par>
                                <p:cTn id="205" presetID="47" presetClass="entr" presetSubtype="0" fill="hold" grpId="0" nodeType="withEffect">
                                  <p:stCondLst>
                                    <p:cond delay="500"/>
                                  </p:stCondLst>
                                  <p:childTnLst>
                                    <p:set>
                                      <p:cBhvr>
                                        <p:cTn id="206" dur="1" fill="hold">
                                          <p:stCondLst>
                                            <p:cond delay="0"/>
                                          </p:stCondLst>
                                        </p:cTn>
                                        <p:tgtEl>
                                          <p:spTgt spid="98"/>
                                        </p:tgtEl>
                                        <p:attrNameLst>
                                          <p:attrName>style.visibility</p:attrName>
                                        </p:attrNameLst>
                                      </p:cBhvr>
                                      <p:to>
                                        <p:strVal val="visible"/>
                                      </p:to>
                                    </p:set>
                                    <p:animEffect transition="in" filter="fade">
                                      <p:cBhvr>
                                        <p:cTn id="207" dur="500"/>
                                        <p:tgtEl>
                                          <p:spTgt spid="98"/>
                                        </p:tgtEl>
                                      </p:cBhvr>
                                    </p:animEffect>
                                    <p:anim calcmode="lin" valueType="num">
                                      <p:cBhvr>
                                        <p:cTn id="208" dur="500" fill="hold"/>
                                        <p:tgtEl>
                                          <p:spTgt spid="98"/>
                                        </p:tgtEl>
                                        <p:attrNameLst>
                                          <p:attrName>ppt_x</p:attrName>
                                        </p:attrNameLst>
                                      </p:cBhvr>
                                      <p:tavLst>
                                        <p:tav tm="0">
                                          <p:val>
                                            <p:strVal val="#ppt_x"/>
                                          </p:val>
                                        </p:tav>
                                        <p:tav tm="100000">
                                          <p:val>
                                            <p:strVal val="#ppt_x"/>
                                          </p:val>
                                        </p:tav>
                                      </p:tavLst>
                                    </p:anim>
                                    <p:anim calcmode="lin" valueType="num">
                                      <p:cBhvr>
                                        <p:cTn id="209" dur="500" fill="hold"/>
                                        <p:tgtEl>
                                          <p:spTgt spid="98"/>
                                        </p:tgtEl>
                                        <p:attrNameLst>
                                          <p:attrName>ppt_y</p:attrName>
                                        </p:attrNameLst>
                                      </p:cBhvr>
                                      <p:tavLst>
                                        <p:tav tm="0">
                                          <p:val>
                                            <p:strVal val="#ppt_y-.1"/>
                                          </p:val>
                                        </p:tav>
                                        <p:tav tm="100000">
                                          <p:val>
                                            <p:strVal val="#ppt_y"/>
                                          </p:val>
                                        </p:tav>
                                      </p:tavLst>
                                    </p:anim>
                                  </p:childTnLst>
                                </p:cTn>
                              </p:par>
                              <p:par>
                                <p:cTn id="210" presetID="42" presetClass="entr" presetSubtype="0" fill="hold" grpId="0" nodeType="withEffect">
                                  <p:stCondLst>
                                    <p:cond delay="500"/>
                                  </p:stCondLst>
                                  <p:childTnLst>
                                    <p:set>
                                      <p:cBhvr>
                                        <p:cTn id="211" dur="1" fill="hold">
                                          <p:stCondLst>
                                            <p:cond delay="0"/>
                                          </p:stCondLst>
                                        </p:cTn>
                                        <p:tgtEl>
                                          <p:spTgt spid="83"/>
                                        </p:tgtEl>
                                        <p:attrNameLst>
                                          <p:attrName>style.visibility</p:attrName>
                                        </p:attrNameLst>
                                      </p:cBhvr>
                                      <p:to>
                                        <p:strVal val="visible"/>
                                      </p:to>
                                    </p:set>
                                    <p:animEffect transition="in" filter="fade">
                                      <p:cBhvr>
                                        <p:cTn id="212" dur="500"/>
                                        <p:tgtEl>
                                          <p:spTgt spid="83"/>
                                        </p:tgtEl>
                                      </p:cBhvr>
                                    </p:animEffect>
                                    <p:anim calcmode="lin" valueType="num">
                                      <p:cBhvr>
                                        <p:cTn id="213" dur="500" fill="hold"/>
                                        <p:tgtEl>
                                          <p:spTgt spid="83"/>
                                        </p:tgtEl>
                                        <p:attrNameLst>
                                          <p:attrName>ppt_x</p:attrName>
                                        </p:attrNameLst>
                                      </p:cBhvr>
                                      <p:tavLst>
                                        <p:tav tm="0">
                                          <p:val>
                                            <p:strVal val="#ppt_x"/>
                                          </p:val>
                                        </p:tav>
                                        <p:tav tm="100000">
                                          <p:val>
                                            <p:strVal val="#ppt_x"/>
                                          </p:val>
                                        </p:tav>
                                      </p:tavLst>
                                    </p:anim>
                                    <p:anim calcmode="lin" valueType="num">
                                      <p:cBhvr>
                                        <p:cTn id="214" dur="500" fill="hold"/>
                                        <p:tgtEl>
                                          <p:spTgt spid="83"/>
                                        </p:tgtEl>
                                        <p:attrNameLst>
                                          <p:attrName>ppt_y</p:attrName>
                                        </p:attrNameLst>
                                      </p:cBhvr>
                                      <p:tavLst>
                                        <p:tav tm="0">
                                          <p:val>
                                            <p:strVal val="#ppt_y+.1"/>
                                          </p:val>
                                        </p:tav>
                                        <p:tav tm="100000">
                                          <p:val>
                                            <p:strVal val="#ppt_y"/>
                                          </p:val>
                                        </p:tav>
                                      </p:tavLst>
                                    </p:anim>
                                  </p:childTnLst>
                                </p:cTn>
                              </p:par>
                              <p:par>
                                <p:cTn id="215" presetID="42" presetClass="entr" presetSubtype="0" fill="hold" grpId="0" nodeType="withEffect">
                                  <p:stCondLst>
                                    <p:cond delay="500"/>
                                  </p:stCondLst>
                                  <p:childTnLst>
                                    <p:set>
                                      <p:cBhvr>
                                        <p:cTn id="216" dur="1" fill="hold">
                                          <p:stCondLst>
                                            <p:cond delay="0"/>
                                          </p:stCondLst>
                                        </p:cTn>
                                        <p:tgtEl>
                                          <p:spTgt spid="84"/>
                                        </p:tgtEl>
                                        <p:attrNameLst>
                                          <p:attrName>style.visibility</p:attrName>
                                        </p:attrNameLst>
                                      </p:cBhvr>
                                      <p:to>
                                        <p:strVal val="visible"/>
                                      </p:to>
                                    </p:set>
                                    <p:animEffect transition="in" filter="fade">
                                      <p:cBhvr>
                                        <p:cTn id="217" dur="500"/>
                                        <p:tgtEl>
                                          <p:spTgt spid="84"/>
                                        </p:tgtEl>
                                      </p:cBhvr>
                                    </p:animEffect>
                                    <p:anim calcmode="lin" valueType="num">
                                      <p:cBhvr>
                                        <p:cTn id="218" dur="500" fill="hold"/>
                                        <p:tgtEl>
                                          <p:spTgt spid="84"/>
                                        </p:tgtEl>
                                        <p:attrNameLst>
                                          <p:attrName>ppt_x</p:attrName>
                                        </p:attrNameLst>
                                      </p:cBhvr>
                                      <p:tavLst>
                                        <p:tav tm="0">
                                          <p:val>
                                            <p:strVal val="#ppt_x"/>
                                          </p:val>
                                        </p:tav>
                                        <p:tav tm="100000">
                                          <p:val>
                                            <p:strVal val="#ppt_x"/>
                                          </p:val>
                                        </p:tav>
                                      </p:tavLst>
                                    </p:anim>
                                    <p:anim calcmode="lin" valueType="num">
                                      <p:cBhvr>
                                        <p:cTn id="219" dur="500" fill="hold"/>
                                        <p:tgtEl>
                                          <p:spTgt spid="84"/>
                                        </p:tgtEl>
                                        <p:attrNameLst>
                                          <p:attrName>ppt_y</p:attrName>
                                        </p:attrNameLst>
                                      </p:cBhvr>
                                      <p:tavLst>
                                        <p:tav tm="0">
                                          <p:val>
                                            <p:strVal val="#ppt_y+.1"/>
                                          </p:val>
                                        </p:tav>
                                        <p:tav tm="100000">
                                          <p:val>
                                            <p:strVal val="#ppt_y"/>
                                          </p:val>
                                        </p:tav>
                                      </p:tavLst>
                                    </p:anim>
                                  </p:childTnLst>
                                </p:cTn>
                              </p:par>
                              <p:par>
                                <p:cTn id="220" presetID="42" presetClass="entr" presetSubtype="0" fill="hold" grpId="0" nodeType="withEffect">
                                  <p:stCondLst>
                                    <p:cond delay="500"/>
                                  </p:stCondLst>
                                  <p:childTnLst>
                                    <p:set>
                                      <p:cBhvr>
                                        <p:cTn id="221" dur="1" fill="hold">
                                          <p:stCondLst>
                                            <p:cond delay="0"/>
                                          </p:stCondLst>
                                        </p:cTn>
                                        <p:tgtEl>
                                          <p:spTgt spid="87"/>
                                        </p:tgtEl>
                                        <p:attrNameLst>
                                          <p:attrName>style.visibility</p:attrName>
                                        </p:attrNameLst>
                                      </p:cBhvr>
                                      <p:to>
                                        <p:strVal val="visible"/>
                                      </p:to>
                                    </p:set>
                                    <p:animEffect transition="in" filter="fade">
                                      <p:cBhvr>
                                        <p:cTn id="222" dur="500"/>
                                        <p:tgtEl>
                                          <p:spTgt spid="87"/>
                                        </p:tgtEl>
                                      </p:cBhvr>
                                    </p:animEffect>
                                    <p:anim calcmode="lin" valueType="num">
                                      <p:cBhvr>
                                        <p:cTn id="223" dur="500" fill="hold"/>
                                        <p:tgtEl>
                                          <p:spTgt spid="87"/>
                                        </p:tgtEl>
                                        <p:attrNameLst>
                                          <p:attrName>ppt_x</p:attrName>
                                        </p:attrNameLst>
                                      </p:cBhvr>
                                      <p:tavLst>
                                        <p:tav tm="0">
                                          <p:val>
                                            <p:strVal val="#ppt_x"/>
                                          </p:val>
                                        </p:tav>
                                        <p:tav tm="100000">
                                          <p:val>
                                            <p:strVal val="#ppt_x"/>
                                          </p:val>
                                        </p:tav>
                                      </p:tavLst>
                                    </p:anim>
                                    <p:anim calcmode="lin" valueType="num">
                                      <p:cBhvr>
                                        <p:cTn id="224" dur="500" fill="hold"/>
                                        <p:tgtEl>
                                          <p:spTgt spid="87"/>
                                        </p:tgtEl>
                                        <p:attrNameLst>
                                          <p:attrName>ppt_y</p:attrName>
                                        </p:attrNameLst>
                                      </p:cBhvr>
                                      <p:tavLst>
                                        <p:tav tm="0">
                                          <p:val>
                                            <p:strVal val="#ppt_y+.1"/>
                                          </p:val>
                                        </p:tav>
                                        <p:tav tm="100000">
                                          <p:val>
                                            <p:strVal val="#ppt_y"/>
                                          </p:val>
                                        </p:tav>
                                      </p:tavLst>
                                    </p:anim>
                                  </p:childTnLst>
                                </p:cTn>
                              </p:par>
                              <p:par>
                                <p:cTn id="225" presetID="42" presetClass="entr" presetSubtype="0" fill="hold" grpId="0" nodeType="withEffect">
                                  <p:stCondLst>
                                    <p:cond delay="500"/>
                                  </p:stCondLst>
                                  <p:childTnLst>
                                    <p:set>
                                      <p:cBhvr>
                                        <p:cTn id="226" dur="1" fill="hold">
                                          <p:stCondLst>
                                            <p:cond delay="0"/>
                                          </p:stCondLst>
                                        </p:cTn>
                                        <p:tgtEl>
                                          <p:spTgt spid="88"/>
                                        </p:tgtEl>
                                        <p:attrNameLst>
                                          <p:attrName>style.visibility</p:attrName>
                                        </p:attrNameLst>
                                      </p:cBhvr>
                                      <p:to>
                                        <p:strVal val="visible"/>
                                      </p:to>
                                    </p:set>
                                    <p:animEffect transition="in" filter="fade">
                                      <p:cBhvr>
                                        <p:cTn id="227" dur="500"/>
                                        <p:tgtEl>
                                          <p:spTgt spid="88"/>
                                        </p:tgtEl>
                                      </p:cBhvr>
                                    </p:animEffect>
                                    <p:anim calcmode="lin" valueType="num">
                                      <p:cBhvr>
                                        <p:cTn id="228" dur="500" fill="hold"/>
                                        <p:tgtEl>
                                          <p:spTgt spid="88"/>
                                        </p:tgtEl>
                                        <p:attrNameLst>
                                          <p:attrName>ppt_x</p:attrName>
                                        </p:attrNameLst>
                                      </p:cBhvr>
                                      <p:tavLst>
                                        <p:tav tm="0">
                                          <p:val>
                                            <p:strVal val="#ppt_x"/>
                                          </p:val>
                                        </p:tav>
                                        <p:tav tm="100000">
                                          <p:val>
                                            <p:strVal val="#ppt_x"/>
                                          </p:val>
                                        </p:tav>
                                      </p:tavLst>
                                    </p:anim>
                                    <p:anim calcmode="lin" valueType="num">
                                      <p:cBhvr>
                                        <p:cTn id="229" dur="500" fill="hold"/>
                                        <p:tgtEl>
                                          <p:spTgt spid="88"/>
                                        </p:tgtEl>
                                        <p:attrNameLst>
                                          <p:attrName>ppt_y</p:attrName>
                                        </p:attrNameLst>
                                      </p:cBhvr>
                                      <p:tavLst>
                                        <p:tav tm="0">
                                          <p:val>
                                            <p:strVal val="#ppt_y+.1"/>
                                          </p:val>
                                        </p:tav>
                                        <p:tav tm="100000">
                                          <p:val>
                                            <p:strVal val="#ppt_y"/>
                                          </p:val>
                                        </p:tav>
                                      </p:tavLst>
                                    </p:anim>
                                  </p:childTnLst>
                                </p:cTn>
                              </p:par>
                              <p:par>
                                <p:cTn id="230" presetID="42" presetClass="entr" presetSubtype="0" fill="hold" grpId="0" nodeType="withEffect">
                                  <p:stCondLst>
                                    <p:cond delay="500"/>
                                  </p:stCondLst>
                                  <p:childTnLst>
                                    <p:set>
                                      <p:cBhvr>
                                        <p:cTn id="231" dur="1" fill="hold">
                                          <p:stCondLst>
                                            <p:cond delay="0"/>
                                          </p:stCondLst>
                                        </p:cTn>
                                        <p:tgtEl>
                                          <p:spTgt spid="91"/>
                                        </p:tgtEl>
                                        <p:attrNameLst>
                                          <p:attrName>style.visibility</p:attrName>
                                        </p:attrNameLst>
                                      </p:cBhvr>
                                      <p:to>
                                        <p:strVal val="visible"/>
                                      </p:to>
                                    </p:set>
                                    <p:animEffect transition="in" filter="fade">
                                      <p:cBhvr>
                                        <p:cTn id="232" dur="500"/>
                                        <p:tgtEl>
                                          <p:spTgt spid="91"/>
                                        </p:tgtEl>
                                      </p:cBhvr>
                                    </p:animEffect>
                                    <p:anim calcmode="lin" valueType="num">
                                      <p:cBhvr>
                                        <p:cTn id="233" dur="500" fill="hold"/>
                                        <p:tgtEl>
                                          <p:spTgt spid="91"/>
                                        </p:tgtEl>
                                        <p:attrNameLst>
                                          <p:attrName>ppt_x</p:attrName>
                                        </p:attrNameLst>
                                      </p:cBhvr>
                                      <p:tavLst>
                                        <p:tav tm="0">
                                          <p:val>
                                            <p:strVal val="#ppt_x"/>
                                          </p:val>
                                        </p:tav>
                                        <p:tav tm="100000">
                                          <p:val>
                                            <p:strVal val="#ppt_x"/>
                                          </p:val>
                                        </p:tav>
                                      </p:tavLst>
                                    </p:anim>
                                    <p:anim calcmode="lin" valueType="num">
                                      <p:cBhvr>
                                        <p:cTn id="234" dur="500" fill="hold"/>
                                        <p:tgtEl>
                                          <p:spTgt spid="91"/>
                                        </p:tgtEl>
                                        <p:attrNameLst>
                                          <p:attrName>ppt_y</p:attrName>
                                        </p:attrNameLst>
                                      </p:cBhvr>
                                      <p:tavLst>
                                        <p:tav tm="0">
                                          <p:val>
                                            <p:strVal val="#ppt_y+.1"/>
                                          </p:val>
                                        </p:tav>
                                        <p:tav tm="100000">
                                          <p:val>
                                            <p:strVal val="#ppt_y"/>
                                          </p:val>
                                        </p:tav>
                                      </p:tavLst>
                                    </p:anim>
                                  </p:childTnLst>
                                </p:cTn>
                              </p:par>
                              <p:par>
                                <p:cTn id="235" presetID="42" presetClass="entr" presetSubtype="0" fill="hold" grpId="0" nodeType="withEffect">
                                  <p:stCondLst>
                                    <p:cond delay="500"/>
                                  </p:stCondLst>
                                  <p:childTnLst>
                                    <p:set>
                                      <p:cBhvr>
                                        <p:cTn id="236" dur="1" fill="hold">
                                          <p:stCondLst>
                                            <p:cond delay="0"/>
                                          </p:stCondLst>
                                        </p:cTn>
                                        <p:tgtEl>
                                          <p:spTgt spid="92"/>
                                        </p:tgtEl>
                                        <p:attrNameLst>
                                          <p:attrName>style.visibility</p:attrName>
                                        </p:attrNameLst>
                                      </p:cBhvr>
                                      <p:to>
                                        <p:strVal val="visible"/>
                                      </p:to>
                                    </p:set>
                                    <p:animEffect transition="in" filter="fade">
                                      <p:cBhvr>
                                        <p:cTn id="237" dur="500"/>
                                        <p:tgtEl>
                                          <p:spTgt spid="92"/>
                                        </p:tgtEl>
                                      </p:cBhvr>
                                    </p:animEffect>
                                    <p:anim calcmode="lin" valueType="num">
                                      <p:cBhvr>
                                        <p:cTn id="238" dur="500" fill="hold"/>
                                        <p:tgtEl>
                                          <p:spTgt spid="92"/>
                                        </p:tgtEl>
                                        <p:attrNameLst>
                                          <p:attrName>ppt_x</p:attrName>
                                        </p:attrNameLst>
                                      </p:cBhvr>
                                      <p:tavLst>
                                        <p:tav tm="0">
                                          <p:val>
                                            <p:strVal val="#ppt_x"/>
                                          </p:val>
                                        </p:tav>
                                        <p:tav tm="100000">
                                          <p:val>
                                            <p:strVal val="#ppt_x"/>
                                          </p:val>
                                        </p:tav>
                                      </p:tavLst>
                                    </p:anim>
                                    <p:anim calcmode="lin" valueType="num">
                                      <p:cBhvr>
                                        <p:cTn id="239" dur="500" fill="hold"/>
                                        <p:tgtEl>
                                          <p:spTgt spid="92"/>
                                        </p:tgtEl>
                                        <p:attrNameLst>
                                          <p:attrName>ppt_y</p:attrName>
                                        </p:attrNameLst>
                                      </p:cBhvr>
                                      <p:tavLst>
                                        <p:tav tm="0">
                                          <p:val>
                                            <p:strVal val="#ppt_y+.1"/>
                                          </p:val>
                                        </p:tav>
                                        <p:tav tm="100000">
                                          <p:val>
                                            <p:strVal val="#ppt_y"/>
                                          </p:val>
                                        </p:tav>
                                      </p:tavLst>
                                    </p:anim>
                                  </p:childTnLst>
                                </p:cTn>
                              </p:par>
                              <p:par>
                                <p:cTn id="240" presetID="42" presetClass="entr" presetSubtype="0" fill="hold" grpId="0" nodeType="withEffect">
                                  <p:stCondLst>
                                    <p:cond delay="500"/>
                                  </p:stCondLst>
                                  <p:childTnLst>
                                    <p:set>
                                      <p:cBhvr>
                                        <p:cTn id="241" dur="1" fill="hold">
                                          <p:stCondLst>
                                            <p:cond delay="0"/>
                                          </p:stCondLst>
                                        </p:cTn>
                                        <p:tgtEl>
                                          <p:spTgt spid="95"/>
                                        </p:tgtEl>
                                        <p:attrNameLst>
                                          <p:attrName>style.visibility</p:attrName>
                                        </p:attrNameLst>
                                      </p:cBhvr>
                                      <p:to>
                                        <p:strVal val="visible"/>
                                      </p:to>
                                    </p:set>
                                    <p:animEffect transition="in" filter="fade">
                                      <p:cBhvr>
                                        <p:cTn id="242" dur="500"/>
                                        <p:tgtEl>
                                          <p:spTgt spid="95"/>
                                        </p:tgtEl>
                                      </p:cBhvr>
                                    </p:animEffect>
                                    <p:anim calcmode="lin" valueType="num">
                                      <p:cBhvr>
                                        <p:cTn id="243" dur="500" fill="hold"/>
                                        <p:tgtEl>
                                          <p:spTgt spid="95"/>
                                        </p:tgtEl>
                                        <p:attrNameLst>
                                          <p:attrName>ppt_x</p:attrName>
                                        </p:attrNameLst>
                                      </p:cBhvr>
                                      <p:tavLst>
                                        <p:tav tm="0">
                                          <p:val>
                                            <p:strVal val="#ppt_x"/>
                                          </p:val>
                                        </p:tav>
                                        <p:tav tm="100000">
                                          <p:val>
                                            <p:strVal val="#ppt_x"/>
                                          </p:val>
                                        </p:tav>
                                      </p:tavLst>
                                    </p:anim>
                                    <p:anim calcmode="lin" valueType="num">
                                      <p:cBhvr>
                                        <p:cTn id="244" dur="500" fill="hold"/>
                                        <p:tgtEl>
                                          <p:spTgt spid="95"/>
                                        </p:tgtEl>
                                        <p:attrNameLst>
                                          <p:attrName>ppt_y</p:attrName>
                                        </p:attrNameLst>
                                      </p:cBhvr>
                                      <p:tavLst>
                                        <p:tav tm="0">
                                          <p:val>
                                            <p:strVal val="#ppt_y+.1"/>
                                          </p:val>
                                        </p:tav>
                                        <p:tav tm="100000">
                                          <p:val>
                                            <p:strVal val="#ppt_y"/>
                                          </p:val>
                                        </p:tav>
                                      </p:tavLst>
                                    </p:anim>
                                  </p:childTnLst>
                                </p:cTn>
                              </p:par>
                              <p:par>
                                <p:cTn id="245" presetID="42" presetClass="entr" presetSubtype="0" fill="hold" grpId="0" nodeType="withEffect">
                                  <p:stCondLst>
                                    <p:cond delay="500"/>
                                  </p:stCondLst>
                                  <p:childTnLst>
                                    <p:set>
                                      <p:cBhvr>
                                        <p:cTn id="246" dur="1" fill="hold">
                                          <p:stCondLst>
                                            <p:cond delay="0"/>
                                          </p:stCondLst>
                                        </p:cTn>
                                        <p:tgtEl>
                                          <p:spTgt spid="96"/>
                                        </p:tgtEl>
                                        <p:attrNameLst>
                                          <p:attrName>style.visibility</p:attrName>
                                        </p:attrNameLst>
                                      </p:cBhvr>
                                      <p:to>
                                        <p:strVal val="visible"/>
                                      </p:to>
                                    </p:set>
                                    <p:animEffect transition="in" filter="fade">
                                      <p:cBhvr>
                                        <p:cTn id="247" dur="500"/>
                                        <p:tgtEl>
                                          <p:spTgt spid="96"/>
                                        </p:tgtEl>
                                      </p:cBhvr>
                                    </p:animEffect>
                                    <p:anim calcmode="lin" valueType="num">
                                      <p:cBhvr>
                                        <p:cTn id="248" dur="500" fill="hold"/>
                                        <p:tgtEl>
                                          <p:spTgt spid="96"/>
                                        </p:tgtEl>
                                        <p:attrNameLst>
                                          <p:attrName>ppt_x</p:attrName>
                                        </p:attrNameLst>
                                      </p:cBhvr>
                                      <p:tavLst>
                                        <p:tav tm="0">
                                          <p:val>
                                            <p:strVal val="#ppt_x"/>
                                          </p:val>
                                        </p:tav>
                                        <p:tav tm="100000">
                                          <p:val>
                                            <p:strVal val="#ppt_x"/>
                                          </p:val>
                                        </p:tav>
                                      </p:tavLst>
                                    </p:anim>
                                    <p:anim calcmode="lin" valueType="num">
                                      <p:cBhvr>
                                        <p:cTn id="249" dur="500" fill="hold"/>
                                        <p:tgtEl>
                                          <p:spTgt spid="96"/>
                                        </p:tgtEl>
                                        <p:attrNameLst>
                                          <p:attrName>ppt_y</p:attrName>
                                        </p:attrNameLst>
                                      </p:cBhvr>
                                      <p:tavLst>
                                        <p:tav tm="0">
                                          <p:val>
                                            <p:strVal val="#ppt_y+.1"/>
                                          </p:val>
                                        </p:tav>
                                        <p:tav tm="100000">
                                          <p:val>
                                            <p:strVal val="#ppt_y"/>
                                          </p:val>
                                        </p:tav>
                                      </p:tavLst>
                                    </p:anim>
                                  </p:childTnLst>
                                </p:cTn>
                              </p:par>
                              <p:par>
                                <p:cTn id="250" presetID="42" presetClass="entr" presetSubtype="0" fill="hold" grpId="0" nodeType="withEffect">
                                  <p:stCondLst>
                                    <p:cond delay="500"/>
                                  </p:stCondLst>
                                  <p:childTnLst>
                                    <p:set>
                                      <p:cBhvr>
                                        <p:cTn id="251" dur="1" fill="hold">
                                          <p:stCondLst>
                                            <p:cond delay="0"/>
                                          </p:stCondLst>
                                        </p:cTn>
                                        <p:tgtEl>
                                          <p:spTgt spid="99"/>
                                        </p:tgtEl>
                                        <p:attrNameLst>
                                          <p:attrName>style.visibility</p:attrName>
                                        </p:attrNameLst>
                                      </p:cBhvr>
                                      <p:to>
                                        <p:strVal val="visible"/>
                                      </p:to>
                                    </p:set>
                                    <p:animEffect transition="in" filter="fade">
                                      <p:cBhvr>
                                        <p:cTn id="252" dur="500"/>
                                        <p:tgtEl>
                                          <p:spTgt spid="99"/>
                                        </p:tgtEl>
                                      </p:cBhvr>
                                    </p:animEffect>
                                    <p:anim calcmode="lin" valueType="num">
                                      <p:cBhvr>
                                        <p:cTn id="253" dur="500" fill="hold"/>
                                        <p:tgtEl>
                                          <p:spTgt spid="99"/>
                                        </p:tgtEl>
                                        <p:attrNameLst>
                                          <p:attrName>ppt_x</p:attrName>
                                        </p:attrNameLst>
                                      </p:cBhvr>
                                      <p:tavLst>
                                        <p:tav tm="0">
                                          <p:val>
                                            <p:strVal val="#ppt_x"/>
                                          </p:val>
                                        </p:tav>
                                        <p:tav tm="100000">
                                          <p:val>
                                            <p:strVal val="#ppt_x"/>
                                          </p:val>
                                        </p:tav>
                                      </p:tavLst>
                                    </p:anim>
                                    <p:anim calcmode="lin" valueType="num">
                                      <p:cBhvr>
                                        <p:cTn id="254" dur="500" fill="hold"/>
                                        <p:tgtEl>
                                          <p:spTgt spid="99"/>
                                        </p:tgtEl>
                                        <p:attrNameLst>
                                          <p:attrName>ppt_y</p:attrName>
                                        </p:attrNameLst>
                                      </p:cBhvr>
                                      <p:tavLst>
                                        <p:tav tm="0">
                                          <p:val>
                                            <p:strVal val="#ppt_y+.1"/>
                                          </p:val>
                                        </p:tav>
                                        <p:tav tm="100000">
                                          <p:val>
                                            <p:strVal val="#ppt_y"/>
                                          </p:val>
                                        </p:tav>
                                      </p:tavLst>
                                    </p:anim>
                                  </p:childTnLst>
                                </p:cTn>
                              </p:par>
                              <p:par>
                                <p:cTn id="255" presetID="42" presetClass="entr" presetSubtype="0" fill="hold" grpId="0" nodeType="withEffect">
                                  <p:stCondLst>
                                    <p:cond delay="500"/>
                                  </p:stCondLst>
                                  <p:childTnLst>
                                    <p:set>
                                      <p:cBhvr>
                                        <p:cTn id="256" dur="1" fill="hold">
                                          <p:stCondLst>
                                            <p:cond delay="0"/>
                                          </p:stCondLst>
                                        </p:cTn>
                                        <p:tgtEl>
                                          <p:spTgt spid="100"/>
                                        </p:tgtEl>
                                        <p:attrNameLst>
                                          <p:attrName>style.visibility</p:attrName>
                                        </p:attrNameLst>
                                      </p:cBhvr>
                                      <p:to>
                                        <p:strVal val="visible"/>
                                      </p:to>
                                    </p:set>
                                    <p:animEffect transition="in" filter="fade">
                                      <p:cBhvr>
                                        <p:cTn id="257" dur="500"/>
                                        <p:tgtEl>
                                          <p:spTgt spid="100"/>
                                        </p:tgtEl>
                                      </p:cBhvr>
                                    </p:animEffect>
                                    <p:anim calcmode="lin" valueType="num">
                                      <p:cBhvr>
                                        <p:cTn id="258" dur="500" fill="hold"/>
                                        <p:tgtEl>
                                          <p:spTgt spid="100"/>
                                        </p:tgtEl>
                                        <p:attrNameLst>
                                          <p:attrName>ppt_x</p:attrName>
                                        </p:attrNameLst>
                                      </p:cBhvr>
                                      <p:tavLst>
                                        <p:tav tm="0">
                                          <p:val>
                                            <p:strVal val="#ppt_x"/>
                                          </p:val>
                                        </p:tav>
                                        <p:tav tm="100000">
                                          <p:val>
                                            <p:strVal val="#ppt_x"/>
                                          </p:val>
                                        </p:tav>
                                      </p:tavLst>
                                    </p:anim>
                                    <p:anim calcmode="lin" valueType="num">
                                      <p:cBhvr>
                                        <p:cTn id="259" dur="5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9" grpId="0"/>
      <p:bldP spid="52" grpId="0"/>
      <p:bldP spid="58" grpId="0"/>
      <p:bldP spid="61" grpId="0"/>
      <p:bldP spid="64" grpId="0"/>
      <p:bldP spid="67" grpId="0"/>
      <p:bldP spid="70" grpId="0"/>
      <p:bldP spid="74" grpId="0"/>
      <p:bldP spid="77" grpId="0"/>
      <p:bldP spid="80" grpId="0"/>
      <p:bldP spid="7" grpId="0" animBg="1"/>
      <p:bldP spid="9" grpId="0"/>
      <p:bldP spid="83" grpId="0" animBg="1"/>
      <p:bldP spid="84" grpId="0"/>
      <p:bldP spid="85" grpId="0" animBg="1"/>
      <p:bldP spid="86" grpId="0"/>
      <p:bldP spid="87" grpId="0" animBg="1"/>
      <p:bldP spid="88" grpId="0"/>
      <p:bldP spid="89" grpId="0" animBg="1"/>
      <p:bldP spid="90" grpId="0"/>
      <p:bldP spid="91" grpId="0" animBg="1"/>
      <p:bldP spid="92" grpId="0"/>
      <p:bldP spid="93" grpId="0" animBg="1"/>
      <p:bldP spid="94" grpId="0"/>
      <p:bldP spid="95" grpId="0" animBg="1"/>
      <p:bldP spid="96" grpId="0"/>
      <p:bldP spid="97" grpId="0" animBg="1"/>
      <p:bldP spid="98" grpId="0"/>
      <p:bldP spid="99" grpId="0" animBg="1"/>
      <p:bldP spid="10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522109"/>
            <a:ext cx="9144000" cy="462140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06" tIns="45705" rIns="91406" bIns="45705" anchor="ctr"/>
          <a:lstStyle/>
          <a:p>
            <a:pPr algn="ctr">
              <a:defRPr/>
            </a:pPr>
            <a:endParaRPr lang="en-US" dirty="0">
              <a:solidFill>
                <a:srgbClr val="FFFFFF"/>
              </a:solidFill>
            </a:endParaRPr>
          </a:p>
        </p:txBody>
      </p:sp>
      <p:cxnSp>
        <p:nvCxnSpPr>
          <p:cNvPr id="52" name="Straight Connector 51"/>
          <p:cNvCxnSpPr/>
          <p:nvPr/>
        </p:nvCxnSpPr>
        <p:spPr>
          <a:xfrm>
            <a:off x="3555605" y="2134069"/>
            <a:ext cx="821662" cy="385031"/>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66" name="Straight Connector 65"/>
          <p:cNvCxnSpPr>
            <a:stCxn id="54" idx="0"/>
          </p:cNvCxnSpPr>
          <p:nvPr/>
        </p:nvCxnSpPr>
        <p:spPr>
          <a:xfrm flipV="1">
            <a:off x="4167096" y="3348760"/>
            <a:ext cx="377212" cy="568416"/>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59" name="Straight Connector 58"/>
          <p:cNvCxnSpPr/>
          <p:nvPr/>
        </p:nvCxnSpPr>
        <p:spPr>
          <a:xfrm>
            <a:off x="5265872" y="2868935"/>
            <a:ext cx="758032" cy="385031"/>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60" name="Straight Connector 59"/>
          <p:cNvCxnSpPr/>
          <p:nvPr/>
        </p:nvCxnSpPr>
        <p:spPr>
          <a:xfrm flipV="1">
            <a:off x="5265872" y="2168794"/>
            <a:ext cx="758032" cy="350288"/>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5" name="Cloud 4"/>
          <p:cNvSpPr/>
          <p:nvPr/>
        </p:nvSpPr>
        <p:spPr>
          <a:xfrm>
            <a:off x="7096715" y="209377"/>
            <a:ext cx="1850218" cy="1090308"/>
          </a:xfrm>
          <a:prstGeom prst="cloud">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6" tIns="45705" rIns="91406" bIns="45705" anchor="ctr"/>
          <a:lstStyle/>
          <a:p>
            <a:pPr algn="ctr">
              <a:defRPr/>
            </a:pPr>
            <a:endParaRPr lang="en-US" dirty="0">
              <a:solidFill>
                <a:srgbClr val="FFFFFF"/>
              </a:solidFill>
              <a:latin typeface="HelveticaNeueLT Std Thin" pitchFamily="34" charset="0"/>
            </a:endParaRPr>
          </a:p>
        </p:txBody>
      </p:sp>
      <p:sp>
        <p:nvSpPr>
          <p:cNvPr id="6" name="Title 4"/>
          <p:cNvSpPr>
            <a:spLocks noGrp="1"/>
          </p:cNvSpPr>
          <p:nvPr>
            <p:ph type="title"/>
          </p:nvPr>
        </p:nvSpPr>
        <p:spPr>
          <a:xfrm>
            <a:off x="0" y="-33335"/>
            <a:ext cx="8458200" cy="814388"/>
          </a:xfrm>
        </p:spPr>
        <p:txBody>
          <a:bodyPr/>
          <a:lstStyle/>
          <a:p>
            <a:r>
              <a:rPr lang="en-US" sz="2000" dirty="0"/>
              <a:t>TI </a:t>
            </a:r>
            <a:r>
              <a:rPr lang="en-US" sz="2000" dirty="0" err="1"/>
              <a:t>LaunchPad</a:t>
            </a:r>
            <a:r>
              <a:rPr lang="en-US" sz="2000" dirty="0"/>
              <a:t> </a:t>
            </a:r>
            <a:r>
              <a:rPr lang="en-US" sz="2000" dirty="0" smtClean="0"/>
              <a:t>&amp; </a:t>
            </a:r>
            <a:r>
              <a:rPr lang="en-US" sz="2000" dirty="0" err="1"/>
              <a:t>BeagleBone</a:t>
            </a:r>
            <a:r>
              <a:rPr lang="en-US" sz="2000" dirty="0"/>
              <a:t> Embedded System Design</a:t>
            </a:r>
            <a:br>
              <a:rPr lang="en-US" sz="2000" dirty="0"/>
            </a:br>
            <a:r>
              <a:rPr lang="en-US" sz="2000" b="0" dirty="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5" rIns="91406" bIns="45705"/>
          <a:lstStyle/>
          <a:p>
            <a:endParaRPr lang="en-US" dirty="0">
              <a:solidFill>
                <a:srgbClr val="000000"/>
              </a:solidFill>
              <a:latin typeface="HelveticaNeueLT Std Thin" pitchFamily="34" charset="0"/>
            </a:endParaRPr>
          </a:p>
        </p:txBody>
      </p:sp>
      <p:grpSp>
        <p:nvGrpSpPr>
          <p:cNvPr id="11" name="Group 13"/>
          <p:cNvGrpSpPr>
            <a:grpSpLocks/>
          </p:cNvGrpSpPr>
          <p:nvPr/>
        </p:nvGrpSpPr>
        <p:grpSpPr bwMode="auto">
          <a:xfrm rot="5939309">
            <a:off x="6767683" y="1470606"/>
            <a:ext cx="1012825" cy="604838"/>
            <a:chOff x="3427923" y="3680402"/>
            <a:chExt cx="1420672" cy="985765"/>
          </a:xfrm>
        </p:grpSpPr>
        <p:sp>
          <p:nvSpPr>
            <p:cNvPr id="12" name="Right Arrow 11"/>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13" name="Right Arrow 12"/>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sp>
        <p:nvSpPr>
          <p:cNvPr id="15" name="Rectangle 14"/>
          <p:cNvSpPr/>
          <p:nvPr/>
        </p:nvSpPr>
        <p:spPr>
          <a:xfrm>
            <a:off x="4313659" y="2355155"/>
            <a:ext cx="1046013" cy="1027527"/>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300" b="1" dirty="0">
                <a:solidFill>
                  <a:srgbClr val="FFFFFF"/>
                </a:solidFill>
                <a:latin typeface="HelveticaNeueLT Std Thin" pitchFamily="34" charset="0"/>
              </a:rPr>
              <a:t>MCU</a:t>
            </a:r>
          </a:p>
          <a:p>
            <a:pPr algn="ctr">
              <a:defRPr/>
            </a:pPr>
            <a:r>
              <a:rPr lang="en-US" sz="1300" b="1" dirty="0" err="1">
                <a:solidFill>
                  <a:srgbClr val="FFFFFF"/>
                </a:solidFill>
                <a:latin typeface="HelveticaNeueLT Std Thin" pitchFamily="34" charset="0"/>
              </a:rPr>
              <a:t>LaunchPad</a:t>
            </a:r>
            <a:endParaRPr lang="en-US" sz="1300" b="1" dirty="0">
              <a:solidFill>
                <a:srgbClr val="FFFFFF"/>
              </a:solidFill>
              <a:latin typeface="HelveticaNeueLT Std Thin" pitchFamily="34" charset="0"/>
            </a:endParaRPr>
          </a:p>
          <a:p>
            <a:pPr algn="ctr">
              <a:defRPr/>
            </a:pPr>
            <a:r>
              <a:rPr lang="en-US" sz="1300" b="1" dirty="0">
                <a:solidFill>
                  <a:srgbClr val="FFFFFF"/>
                </a:solidFill>
                <a:latin typeface="HelveticaNeueLT Std Thin" pitchFamily="34" charset="0"/>
              </a:rPr>
              <a:t>or MPU </a:t>
            </a:r>
          </a:p>
          <a:p>
            <a:pPr algn="ctr">
              <a:defRPr/>
            </a:pPr>
            <a:r>
              <a:rPr lang="en-US" sz="1300" b="1" dirty="0" err="1">
                <a:solidFill>
                  <a:srgbClr val="FFFFFF"/>
                </a:solidFill>
                <a:latin typeface="HelveticaNeueLT Std Thin" pitchFamily="34" charset="0"/>
              </a:rPr>
              <a:t>BeagleBone</a:t>
            </a:r>
            <a:endParaRPr lang="en-US" sz="1300" b="1" dirty="0">
              <a:solidFill>
                <a:srgbClr val="FFFFFF"/>
              </a:solidFill>
              <a:latin typeface="HelveticaNeueLT Std Thin" pitchFamily="34" charset="0"/>
            </a:endParaRPr>
          </a:p>
        </p:txBody>
      </p:sp>
      <p:sp>
        <p:nvSpPr>
          <p:cNvPr id="16" name="Rectangle 15"/>
          <p:cNvSpPr/>
          <p:nvPr/>
        </p:nvSpPr>
        <p:spPr>
          <a:xfrm>
            <a:off x="2890116" y="1699045"/>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Sensor</a:t>
            </a:r>
          </a:p>
        </p:txBody>
      </p:sp>
      <p:grpSp>
        <p:nvGrpSpPr>
          <p:cNvPr id="17" name="Group 20"/>
          <p:cNvGrpSpPr>
            <a:grpSpLocks/>
          </p:cNvGrpSpPr>
          <p:nvPr/>
        </p:nvGrpSpPr>
        <p:grpSpPr bwMode="auto">
          <a:xfrm rot="3435427">
            <a:off x="6628805" y="1454266"/>
            <a:ext cx="357187" cy="292100"/>
            <a:chOff x="5394595" y="3394981"/>
            <a:chExt cx="196580" cy="197769"/>
          </a:xfrm>
        </p:grpSpPr>
        <p:sp>
          <p:nvSpPr>
            <p:cNvPr id="18" name="Arc 17"/>
            <p:cNvSpPr/>
            <p:nvPr/>
          </p:nvSpPr>
          <p:spPr>
            <a:xfrm>
              <a:off x="5444817" y="3493715"/>
              <a:ext cx="95232" cy="94585"/>
            </a:xfrm>
            <a:prstGeom prst="arc">
              <a:avLst>
                <a:gd name="adj1" fmla="val 10857799"/>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19" name="Arc 18"/>
            <p:cNvSpPr/>
            <p:nvPr/>
          </p:nvSpPr>
          <p:spPr>
            <a:xfrm>
              <a:off x="5416212" y="3441123"/>
              <a:ext cx="152895" cy="152626"/>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20" name="Arc 19"/>
            <p:cNvSpPr/>
            <p:nvPr/>
          </p:nvSpPr>
          <p:spPr>
            <a:xfrm>
              <a:off x="5394293" y="3396981"/>
              <a:ext cx="196580" cy="194544"/>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grpSp>
      <p:sp>
        <p:nvSpPr>
          <p:cNvPr id="29" name="TextBox 26"/>
          <p:cNvSpPr txBox="1">
            <a:spLocks noChangeArrowheads="1"/>
          </p:cNvSpPr>
          <p:nvPr/>
        </p:nvSpPr>
        <p:spPr bwMode="auto">
          <a:xfrm>
            <a:off x="4072744" y="1037128"/>
            <a:ext cx="2296383" cy="12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05" rIns="91406" bIns="4570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latin typeface="HelveticaNeueLT Std Thin" pitchFamily="34" charset="0"/>
              </a:rPr>
              <a:t>Embedded System</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Power Management</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Communication</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Processing</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Analog</a:t>
            </a:r>
          </a:p>
        </p:txBody>
      </p:sp>
      <p:sp>
        <p:nvSpPr>
          <p:cNvPr id="32" name="TextBox 33"/>
          <p:cNvSpPr txBox="1">
            <a:spLocks noChangeArrowheads="1"/>
          </p:cNvSpPr>
          <p:nvPr/>
        </p:nvSpPr>
        <p:spPr bwMode="auto">
          <a:xfrm>
            <a:off x="114954" y="2601925"/>
            <a:ext cx="2622760" cy="206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05" rIns="91406" bIns="4570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latin typeface="HelveticaNeueLT Std Thin" pitchFamily="34" charset="0"/>
              </a:rPr>
              <a:t>Design Accessories</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Plug-in modules</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Through hole (breadboard) circuits</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Oscilloscope &amp; logic analyzer &amp; </a:t>
            </a:r>
            <a:r>
              <a:rPr lang="en-US" sz="1400" dirty="0" err="1">
                <a:solidFill>
                  <a:srgbClr val="000000"/>
                </a:solidFill>
                <a:latin typeface="HelveticaNeueLT Std Thin" pitchFamily="34" charset="0"/>
              </a:rPr>
              <a:t>multimeter</a:t>
            </a:r>
            <a:endParaRPr lang="en-US" sz="1400" dirty="0">
              <a:solidFill>
                <a:srgbClr val="000000"/>
              </a:solidFill>
              <a:latin typeface="HelveticaNeueLT Std Thin" pitchFamily="34" charset="0"/>
            </a:endParaRP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EDA / CAD tool (PCB and enclosure design)</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IDEs and SW Dev tools</a:t>
            </a:r>
            <a:endParaRPr lang="en-US" sz="1100" dirty="0">
              <a:solidFill>
                <a:srgbClr val="000000"/>
              </a:solidFill>
              <a:latin typeface="HelveticaNeueLT Std Thin" pitchFamily="34" charset="0"/>
            </a:endParaRPr>
          </a:p>
        </p:txBody>
      </p:sp>
      <p:sp>
        <p:nvSpPr>
          <p:cNvPr id="44" name="TextBox 19"/>
          <p:cNvSpPr txBox="1">
            <a:spLocks noChangeArrowheads="1"/>
          </p:cNvSpPr>
          <p:nvPr/>
        </p:nvSpPr>
        <p:spPr bwMode="auto">
          <a:xfrm>
            <a:off x="7593871" y="569876"/>
            <a:ext cx="889403" cy="369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05" rIns="91406" bIns="4570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solidFill>
                  <a:srgbClr val="000000"/>
                </a:solidFill>
                <a:latin typeface="HelveticaNeueLT Std Thin" pitchFamily="34" charset="0"/>
              </a:rPr>
              <a:t>Cloud</a:t>
            </a:r>
            <a:endParaRPr lang="en-US" dirty="0">
              <a:solidFill>
                <a:srgbClr val="000000"/>
              </a:solidFill>
              <a:latin typeface="HelveticaNeueLT Std Thin" pitchFamily="34" charset="0"/>
            </a:endParaRPr>
          </a:p>
        </p:txBody>
      </p:sp>
      <p:grpSp>
        <p:nvGrpSpPr>
          <p:cNvPr id="47" name="Group 20"/>
          <p:cNvGrpSpPr>
            <a:grpSpLocks/>
          </p:cNvGrpSpPr>
          <p:nvPr/>
        </p:nvGrpSpPr>
        <p:grpSpPr bwMode="auto">
          <a:xfrm rot="13669758">
            <a:off x="6968652" y="1098303"/>
            <a:ext cx="357187" cy="292100"/>
            <a:chOff x="5394595" y="3394981"/>
            <a:chExt cx="196580" cy="197769"/>
          </a:xfrm>
        </p:grpSpPr>
        <p:sp>
          <p:nvSpPr>
            <p:cNvPr id="48" name="Arc 47"/>
            <p:cNvSpPr/>
            <p:nvPr/>
          </p:nvSpPr>
          <p:spPr>
            <a:xfrm>
              <a:off x="5444817" y="3493715"/>
              <a:ext cx="95232" cy="94585"/>
            </a:xfrm>
            <a:prstGeom prst="arc">
              <a:avLst>
                <a:gd name="adj1" fmla="val 10857799"/>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49" name="Arc 48"/>
            <p:cNvSpPr/>
            <p:nvPr/>
          </p:nvSpPr>
          <p:spPr>
            <a:xfrm>
              <a:off x="5416212" y="3441123"/>
              <a:ext cx="152895" cy="152626"/>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50" name="Arc 49"/>
            <p:cNvSpPr/>
            <p:nvPr/>
          </p:nvSpPr>
          <p:spPr>
            <a:xfrm>
              <a:off x="5394293" y="3396981"/>
              <a:ext cx="196580" cy="194544"/>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grpSp>
      <p:sp>
        <p:nvSpPr>
          <p:cNvPr id="51" name="Rectangle 50"/>
          <p:cNvSpPr/>
          <p:nvPr/>
        </p:nvSpPr>
        <p:spPr>
          <a:xfrm>
            <a:off x="5945024" y="1713238"/>
            <a:ext cx="745595" cy="687525"/>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RF Radio</a:t>
            </a:r>
          </a:p>
          <a:p>
            <a:pPr algn="ctr">
              <a:defRPr/>
            </a:pPr>
            <a:r>
              <a:rPr lang="en-US" sz="1200" b="1" dirty="0">
                <a:solidFill>
                  <a:srgbClr val="FFFFFF"/>
                </a:solidFill>
                <a:latin typeface="HelveticaNeueLT Std Thin" pitchFamily="34" charset="0"/>
              </a:rPr>
              <a:t>/ Wired</a:t>
            </a:r>
          </a:p>
          <a:p>
            <a:pPr algn="ctr">
              <a:defRPr/>
            </a:pPr>
            <a:r>
              <a:rPr lang="en-US" sz="1200" b="1" dirty="0" err="1">
                <a:solidFill>
                  <a:srgbClr val="FFFFFF"/>
                </a:solidFill>
                <a:latin typeface="HelveticaNeueLT Std Thin" pitchFamily="34" charset="0"/>
              </a:rPr>
              <a:t>Comm</a:t>
            </a:r>
            <a:endParaRPr lang="en-US" sz="1200" b="1" dirty="0">
              <a:solidFill>
                <a:srgbClr val="FFFFFF"/>
              </a:solidFill>
              <a:latin typeface="HelveticaNeueLT Std Thin" pitchFamily="34" charset="0"/>
            </a:endParaRPr>
          </a:p>
        </p:txBody>
      </p:sp>
      <p:sp>
        <p:nvSpPr>
          <p:cNvPr id="53" name="Rectangle 52"/>
          <p:cNvSpPr/>
          <p:nvPr/>
        </p:nvSpPr>
        <p:spPr>
          <a:xfrm>
            <a:off x="2890116" y="286891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Power</a:t>
            </a:r>
          </a:p>
        </p:txBody>
      </p:sp>
      <p:sp>
        <p:nvSpPr>
          <p:cNvPr id="54" name="Rectangle 53"/>
          <p:cNvSpPr/>
          <p:nvPr/>
        </p:nvSpPr>
        <p:spPr>
          <a:xfrm>
            <a:off x="3789886" y="391717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Motor</a:t>
            </a:r>
            <a:br>
              <a:rPr lang="en-US" sz="1200" b="1" dirty="0">
                <a:solidFill>
                  <a:srgbClr val="FFFFFF"/>
                </a:solidFill>
                <a:latin typeface="HelveticaNeueLT Std Thin" pitchFamily="34" charset="0"/>
              </a:rPr>
            </a:br>
            <a:r>
              <a:rPr lang="en-US" sz="1200" b="1" dirty="0">
                <a:solidFill>
                  <a:srgbClr val="FFFFFF"/>
                </a:solidFill>
                <a:latin typeface="HelveticaNeueLT Std Thin" pitchFamily="34" charset="0"/>
              </a:rPr>
              <a:t>Control</a:t>
            </a:r>
          </a:p>
        </p:txBody>
      </p:sp>
      <p:sp>
        <p:nvSpPr>
          <p:cNvPr id="55" name="Rectangle 54"/>
          <p:cNvSpPr/>
          <p:nvPr/>
        </p:nvSpPr>
        <p:spPr>
          <a:xfrm>
            <a:off x="5100971" y="391717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Input / </a:t>
            </a:r>
          </a:p>
          <a:p>
            <a:pPr algn="ctr">
              <a:defRPr/>
            </a:pPr>
            <a:r>
              <a:rPr lang="en-US" sz="1200" b="1" dirty="0">
                <a:solidFill>
                  <a:srgbClr val="FFFFFF"/>
                </a:solidFill>
                <a:latin typeface="HelveticaNeueLT Std Thin" pitchFamily="34" charset="0"/>
              </a:rPr>
              <a:t>Output</a:t>
            </a:r>
          </a:p>
        </p:txBody>
      </p:sp>
      <p:sp>
        <p:nvSpPr>
          <p:cNvPr id="56" name="Rectangle 55"/>
          <p:cNvSpPr/>
          <p:nvPr/>
        </p:nvSpPr>
        <p:spPr>
          <a:xfrm>
            <a:off x="5936186" y="286891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Display</a:t>
            </a:r>
          </a:p>
        </p:txBody>
      </p:sp>
      <p:cxnSp>
        <p:nvCxnSpPr>
          <p:cNvPr id="57" name="Straight Connector 56"/>
          <p:cNvCxnSpPr>
            <a:stCxn id="53" idx="3"/>
          </p:cNvCxnSpPr>
          <p:nvPr/>
        </p:nvCxnSpPr>
        <p:spPr>
          <a:xfrm flipV="1">
            <a:off x="3644537" y="2934238"/>
            <a:ext cx="669100" cy="262745"/>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69" name="Straight Connector 68"/>
          <p:cNvCxnSpPr>
            <a:endCxn id="55" idx="0"/>
          </p:cNvCxnSpPr>
          <p:nvPr/>
        </p:nvCxnSpPr>
        <p:spPr>
          <a:xfrm>
            <a:off x="5100971" y="3348772"/>
            <a:ext cx="377212" cy="568417"/>
          </a:xfrm>
          <a:prstGeom prst="line">
            <a:avLst/>
          </a:prstGeom>
          <a:ln>
            <a:prstDash val="dash"/>
          </a:ln>
        </p:spPr>
        <p:style>
          <a:lnRef idx="1">
            <a:schemeClr val="accent4"/>
          </a:lnRef>
          <a:fillRef idx="0">
            <a:schemeClr val="accent4"/>
          </a:fillRef>
          <a:effectRef idx="0">
            <a:schemeClr val="accent4"/>
          </a:effectRef>
          <a:fontRef idx="minor">
            <a:schemeClr val="tx1"/>
          </a:fontRef>
        </p:style>
      </p:cxn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643" y="2440468"/>
            <a:ext cx="2613691" cy="1680230"/>
          </a:xfrm>
          <a:prstGeom prst="rect">
            <a:avLst/>
          </a:prstGeom>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92" y="4161807"/>
            <a:ext cx="2487473" cy="822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33513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217">
                                          <p:stCondLst>
                                            <p:cond delay="0"/>
                                          </p:stCondLst>
                                        </p:cTn>
                                        <p:tgtEl>
                                          <p:spTgt spid="52"/>
                                        </p:tgtEl>
                                      </p:cBhvr>
                                    </p:animEffect>
                                    <p:anim calcmode="lin" valueType="num">
                                      <p:cBhvr>
                                        <p:cTn id="8" dur="683"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2"/>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7"/>
                                          </p:stCondLst>
                                        </p:cTn>
                                        <p:tgtEl>
                                          <p:spTgt spid="52"/>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2"/>
                                        </p:tgtEl>
                                        <p:attrNameLst>
                                          <p:attrName>ppt_y</p:attrName>
                                        </p:attrNameLst>
                                      </p:cBhvr>
                                      <p:tavLst>
                                        <p:tav tm="0" fmla="#ppt_y-sin(pi*$)/81">
                                          <p:val>
                                            <p:fltVal val="0"/>
                                          </p:val>
                                        </p:tav>
                                        <p:tav tm="100000">
                                          <p:val>
                                            <p:fltVal val="1"/>
                                          </p:val>
                                        </p:tav>
                                      </p:tavLst>
                                    </p:anim>
                                    <p:animScale>
                                      <p:cBhvr>
                                        <p:cTn id="13" dur="10">
                                          <p:stCondLst>
                                            <p:cond delay="244"/>
                                          </p:stCondLst>
                                        </p:cTn>
                                        <p:tgtEl>
                                          <p:spTgt spid="52"/>
                                        </p:tgtEl>
                                      </p:cBhvr>
                                      <p:to x="100000" y="60000"/>
                                    </p:animScale>
                                    <p:animScale>
                                      <p:cBhvr>
                                        <p:cTn id="14" dur="62" decel="50000">
                                          <p:stCondLst>
                                            <p:cond delay="254"/>
                                          </p:stCondLst>
                                        </p:cTn>
                                        <p:tgtEl>
                                          <p:spTgt spid="52"/>
                                        </p:tgtEl>
                                      </p:cBhvr>
                                      <p:to x="100000" y="100000"/>
                                    </p:animScale>
                                    <p:animScale>
                                      <p:cBhvr>
                                        <p:cTn id="15" dur="10">
                                          <p:stCondLst>
                                            <p:cond delay="492"/>
                                          </p:stCondLst>
                                        </p:cTn>
                                        <p:tgtEl>
                                          <p:spTgt spid="52"/>
                                        </p:tgtEl>
                                      </p:cBhvr>
                                      <p:to x="100000" y="80000"/>
                                    </p:animScale>
                                    <p:animScale>
                                      <p:cBhvr>
                                        <p:cTn id="16" dur="62" decel="50000">
                                          <p:stCondLst>
                                            <p:cond delay="502"/>
                                          </p:stCondLst>
                                        </p:cTn>
                                        <p:tgtEl>
                                          <p:spTgt spid="52"/>
                                        </p:tgtEl>
                                      </p:cBhvr>
                                      <p:to x="100000" y="100000"/>
                                    </p:animScale>
                                    <p:animScale>
                                      <p:cBhvr>
                                        <p:cTn id="17" dur="10">
                                          <p:stCondLst>
                                            <p:cond delay="616"/>
                                          </p:stCondLst>
                                        </p:cTn>
                                        <p:tgtEl>
                                          <p:spTgt spid="52"/>
                                        </p:tgtEl>
                                      </p:cBhvr>
                                      <p:to x="100000" y="90000"/>
                                    </p:animScale>
                                    <p:animScale>
                                      <p:cBhvr>
                                        <p:cTn id="18" dur="62" decel="50000">
                                          <p:stCondLst>
                                            <p:cond delay="626"/>
                                          </p:stCondLst>
                                        </p:cTn>
                                        <p:tgtEl>
                                          <p:spTgt spid="52"/>
                                        </p:tgtEl>
                                      </p:cBhvr>
                                      <p:to x="100000" y="100000"/>
                                    </p:animScale>
                                    <p:animScale>
                                      <p:cBhvr>
                                        <p:cTn id="19" dur="10">
                                          <p:stCondLst>
                                            <p:cond delay="678"/>
                                          </p:stCondLst>
                                        </p:cTn>
                                        <p:tgtEl>
                                          <p:spTgt spid="52"/>
                                        </p:tgtEl>
                                      </p:cBhvr>
                                      <p:to x="100000" y="95000"/>
                                    </p:animScale>
                                    <p:animScale>
                                      <p:cBhvr>
                                        <p:cTn id="20" dur="62" decel="50000">
                                          <p:stCondLst>
                                            <p:cond delay="688"/>
                                          </p:stCondLst>
                                        </p:cTn>
                                        <p:tgtEl>
                                          <p:spTgt spid="52"/>
                                        </p:tgtEl>
                                      </p:cBhvr>
                                      <p:to x="100000" y="100000"/>
                                    </p:animScale>
                                  </p:childTnLst>
                                </p:cTn>
                              </p:par>
                              <p:par>
                                <p:cTn id="21" presetID="26" presetClass="entr" presetSubtype="0" fill="hold" nodeType="withEffect">
                                  <p:stCondLst>
                                    <p:cond delay="500"/>
                                  </p:stCondLst>
                                  <p:childTnLst>
                                    <p:set>
                                      <p:cBhvr>
                                        <p:cTn id="22" dur="1" fill="hold">
                                          <p:stCondLst>
                                            <p:cond delay="0"/>
                                          </p:stCondLst>
                                        </p:cTn>
                                        <p:tgtEl>
                                          <p:spTgt spid="66"/>
                                        </p:tgtEl>
                                        <p:attrNameLst>
                                          <p:attrName>style.visibility</p:attrName>
                                        </p:attrNameLst>
                                      </p:cBhvr>
                                      <p:to>
                                        <p:strVal val="visible"/>
                                      </p:to>
                                    </p:set>
                                    <p:animEffect transition="in" filter="wipe(down)">
                                      <p:cBhvr>
                                        <p:cTn id="23" dur="217">
                                          <p:stCondLst>
                                            <p:cond delay="0"/>
                                          </p:stCondLst>
                                        </p:cTn>
                                        <p:tgtEl>
                                          <p:spTgt spid="66"/>
                                        </p:tgtEl>
                                      </p:cBhvr>
                                    </p:animEffect>
                                    <p:anim calcmode="lin" valueType="num">
                                      <p:cBhvr>
                                        <p:cTn id="24" dur="683"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66"/>
                                        </p:tgtEl>
                                        <p:attrNameLst>
                                          <p:attrName>ppt_y</p:attrName>
                                        </p:attrNameLst>
                                      </p:cBhvr>
                                      <p:tavLst>
                                        <p:tav tm="0" fmla="#ppt_y-sin(pi*$)/9">
                                          <p:val>
                                            <p:fltVal val="0"/>
                                          </p:val>
                                        </p:tav>
                                        <p:tav tm="100000">
                                          <p:val>
                                            <p:fltVal val="1"/>
                                          </p:val>
                                        </p:tav>
                                      </p:tavLst>
                                    </p:anim>
                                    <p:anim calcmode="lin" valueType="num">
                                      <p:cBhvr>
                                        <p:cTn id="27" dur="125" tmFilter="0, 0; 0.125,0.2665; 0.25,0.4; 0.375,0.465; 0.5,0.5;  0.625,0.535; 0.75,0.6; 0.875,0.7335; 1,1">
                                          <p:stCondLst>
                                            <p:cond delay="497"/>
                                          </p:stCondLst>
                                        </p:cTn>
                                        <p:tgtEl>
                                          <p:spTgt spid="66"/>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66"/>
                                        </p:tgtEl>
                                        <p:attrNameLst>
                                          <p:attrName>ppt_y</p:attrName>
                                        </p:attrNameLst>
                                      </p:cBhvr>
                                      <p:tavLst>
                                        <p:tav tm="0" fmla="#ppt_y-sin(pi*$)/81">
                                          <p:val>
                                            <p:fltVal val="0"/>
                                          </p:val>
                                        </p:tav>
                                        <p:tav tm="100000">
                                          <p:val>
                                            <p:fltVal val="1"/>
                                          </p:val>
                                        </p:tav>
                                      </p:tavLst>
                                    </p:anim>
                                    <p:animScale>
                                      <p:cBhvr>
                                        <p:cTn id="29" dur="10">
                                          <p:stCondLst>
                                            <p:cond delay="244"/>
                                          </p:stCondLst>
                                        </p:cTn>
                                        <p:tgtEl>
                                          <p:spTgt spid="66"/>
                                        </p:tgtEl>
                                      </p:cBhvr>
                                      <p:to x="100000" y="60000"/>
                                    </p:animScale>
                                    <p:animScale>
                                      <p:cBhvr>
                                        <p:cTn id="30" dur="62" decel="50000">
                                          <p:stCondLst>
                                            <p:cond delay="254"/>
                                          </p:stCondLst>
                                        </p:cTn>
                                        <p:tgtEl>
                                          <p:spTgt spid="66"/>
                                        </p:tgtEl>
                                      </p:cBhvr>
                                      <p:to x="100000" y="100000"/>
                                    </p:animScale>
                                    <p:animScale>
                                      <p:cBhvr>
                                        <p:cTn id="31" dur="10">
                                          <p:stCondLst>
                                            <p:cond delay="492"/>
                                          </p:stCondLst>
                                        </p:cTn>
                                        <p:tgtEl>
                                          <p:spTgt spid="66"/>
                                        </p:tgtEl>
                                      </p:cBhvr>
                                      <p:to x="100000" y="80000"/>
                                    </p:animScale>
                                    <p:animScale>
                                      <p:cBhvr>
                                        <p:cTn id="32" dur="62" decel="50000">
                                          <p:stCondLst>
                                            <p:cond delay="502"/>
                                          </p:stCondLst>
                                        </p:cTn>
                                        <p:tgtEl>
                                          <p:spTgt spid="66"/>
                                        </p:tgtEl>
                                      </p:cBhvr>
                                      <p:to x="100000" y="100000"/>
                                    </p:animScale>
                                    <p:animScale>
                                      <p:cBhvr>
                                        <p:cTn id="33" dur="10">
                                          <p:stCondLst>
                                            <p:cond delay="616"/>
                                          </p:stCondLst>
                                        </p:cTn>
                                        <p:tgtEl>
                                          <p:spTgt spid="66"/>
                                        </p:tgtEl>
                                      </p:cBhvr>
                                      <p:to x="100000" y="90000"/>
                                    </p:animScale>
                                    <p:animScale>
                                      <p:cBhvr>
                                        <p:cTn id="34" dur="62" decel="50000">
                                          <p:stCondLst>
                                            <p:cond delay="626"/>
                                          </p:stCondLst>
                                        </p:cTn>
                                        <p:tgtEl>
                                          <p:spTgt spid="66"/>
                                        </p:tgtEl>
                                      </p:cBhvr>
                                      <p:to x="100000" y="100000"/>
                                    </p:animScale>
                                    <p:animScale>
                                      <p:cBhvr>
                                        <p:cTn id="35" dur="10">
                                          <p:stCondLst>
                                            <p:cond delay="678"/>
                                          </p:stCondLst>
                                        </p:cTn>
                                        <p:tgtEl>
                                          <p:spTgt spid="66"/>
                                        </p:tgtEl>
                                      </p:cBhvr>
                                      <p:to x="100000" y="95000"/>
                                    </p:animScale>
                                    <p:animScale>
                                      <p:cBhvr>
                                        <p:cTn id="36" dur="62" decel="50000">
                                          <p:stCondLst>
                                            <p:cond delay="688"/>
                                          </p:stCondLst>
                                        </p:cTn>
                                        <p:tgtEl>
                                          <p:spTgt spid="66"/>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59"/>
                                        </p:tgtEl>
                                        <p:attrNameLst>
                                          <p:attrName>style.visibility</p:attrName>
                                        </p:attrNameLst>
                                      </p:cBhvr>
                                      <p:to>
                                        <p:strVal val="visible"/>
                                      </p:to>
                                    </p:set>
                                    <p:animEffect transition="in" filter="wipe(down)">
                                      <p:cBhvr>
                                        <p:cTn id="39" dur="217">
                                          <p:stCondLst>
                                            <p:cond delay="0"/>
                                          </p:stCondLst>
                                        </p:cTn>
                                        <p:tgtEl>
                                          <p:spTgt spid="59"/>
                                        </p:tgtEl>
                                      </p:cBhvr>
                                    </p:animEffect>
                                    <p:anim calcmode="lin" valueType="num">
                                      <p:cBhvr>
                                        <p:cTn id="40" dur="683"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59"/>
                                        </p:tgtEl>
                                        <p:attrNameLst>
                                          <p:attrName>ppt_y</p:attrName>
                                        </p:attrNameLst>
                                      </p:cBhvr>
                                      <p:tavLst>
                                        <p:tav tm="0" fmla="#ppt_y-sin(pi*$)/9">
                                          <p:val>
                                            <p:fltVal val="0"/>
                                          </p:val>
                                        </p:tav>
                                        <p:tav tm="100000">
                                          <p:val>
                                            <p:fltVal val="1"/>
                                          </p:val>
                                        </p:tav>
                                      </p:tavLst>
                                    </p:anim>
                                    <p:anim calcmode="lin" valueType="num">
                                      <p:cBhvr>
                                        <p:cTn id="43" dur="125" tmFilter="0, 0; 0.125,0.2665; 0.25,0.4; 0.375,0.465; 0.5,0.5;  0.625,0.535; 0.75,0.6; 0.875,0.7335; 1,1">
                                          <p:stCondLst>
                                            <p:cond delay="497"/>
                                          </p:stCondLst>
                                        </p:cTn>
                                        <p:tgtEl>
                                          <p:spTgt spid="59"/>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59"/>
                                        </p:tgtEl>
                                        <p:attrNameLst>
                                          <p:attrName>ppt_y</p:attrName>
                                        </p:attrNameLst>
                                      </p:cBhvr>
                                      <p:tavLst>
                                        <p:tav tm="0" fmla="#ppt_y-sin(pi*$)/81">
                                          <p:val>
                                            <p:fltVal val="0"/>
                                          </p:val>
                                        </p:tav>
                                        <p:tav tm="100000">
                                          <p:val>
                                            <p:fltVal val="1"/>
                                          </p:val>
                                        </p:tav>
                                      </p:tavLst>
                                    </p:anim>
                                    <p:animScale>
                                      <p:cBhvr>
                                        <p:cTn id="45" dur="10">
                                          <p:stCondLst>
                                            <p:cond delay="244"/>
                                          </p:stCondLst>
                                        </p:cTn>
                                        <p:tgtEl>
                                          <p:spTgt spid="59"/>
                                        </p:tgtEl>
                                      </p:cBhvr>
                                      <p:to x="100000" y="60000"/>
                                    </p:animScale>
                                    <p:animScale>
                                      <p:cBhvr>
                                        <p:cTn id="46" dur="62" decel="50000">
                                          <p:stCondLst>
                                            <p:cond delay="254"/>
                                          </p:stCondLst>
                                        </p:cTn>
                                        <p:tgtEl>
                                          <p:spTgt spid="59"/>
                                        </p:tgtEl>
                                      </p:cBhvr>
                                      <p:to x="100000" y="100000"/>
                                    </p:animScale>
                                    <p:animScale>
                                      <p:cBhvr>
                                        <p:cTn id="47" dur="10">
                                          <p:stCondLst>
                                            <p:cond delay="492"/>
                                          </p:stCondLst>
                                        </p:cTn>
                                        <p:tgtEl>
                                          <p:spTgt spid="59"/>
                                        </p:tgtEl>
                                      </p:cBhvr>
                                      <p:to x="100000" y="80000"/>
                                    </p:animScale>
                                    <p:animScale>
                                      <p:cBhvr>
                                        <p:cTn id="48" dur="62" decel="50000">
                                          <p:stCondLst>
                                            <p:cond delay="502"/>
                                          </p:stCondLst>
                                        </p:cTn>
                                        <p:tgtEl>
                                          <p:spTgt spid="59"/>
                                        </p:tgtEl>
                                      </p:cBhvr>
                                      <p:to x="100000" y="100000"/>
                                    </p:animScale>
                                    <p:animScale>
                                      <p:cBhvr>
                                        <p:cTn id="49" dur="10">
                                          <p:stCondLst>
                                            <p:cond delay="616"/>
                                          </p:stCondLst>
                                        </p:cTn>
                                        <p:tgtEl>
                                          <p:spTgt spid="59"/>
                                        </p:tgtEl>
                                      </p:cBhvr>
                                      <p:to x="100000" y="90000"/>
                                    </p:animScale>
                                    <p:animScale>
                                      <p:cBhvr>
                                        <p:cTn id="50" dur="62" decel="50000">
                                          <p:stCondLst>
                                            <p:cond delay="626"/>
                                          </p:stCondLst>
                                        </p:cTn>
                                        <p:tgtEl>
                                          <p:spTgt spid="59"/>
                                        </p:tgtEl>
                                      </p:cBhvr>
                                      <p:to x="100000" y="100000"/>
                                    </p:animScale>
                                    <p:animScale>
                                      <p:cBhvr>
                                        <p:cTn id="51" dur="10">
                                          <p:stCondLst>
                                            <p:cond delay="678"/>
                                          </p:stCondLst>
                                        </p:cTn>
                                        <p:tgtEl>
                                          <p:spTgt spid="59"/>
                                        </p:tgtEl>
                                      </p:cBhvr>
                                      <p:to x="100000" y="95000"/>
                                    </p:animScale>
                                    <p:animScale>
                                      <p:cBhvr>
                                        <p:cTn id="52" dur="62" decel="50000">
                                          <p:stCondLst>
                                            <p:cond delay="688"/>
                                          </p:stCondLst>
                                        </p:cTn>
                                        <p:tgtEl>
                                          <p:spTgt spid="59"/>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217">
                                          <p:stCondLst>
                                            <p:cond delay="0"/>
                                          </p:stCondLst>
                                        </p:cTn>
                                        <p:tgtEl>
                                          <p:spTgt spid="60"/>
                                        </p:tgtEl>
                                      </p:cBhvr>
                                    </p:animEffect>
                                    <p:anim calcmode="lin" valueType="num">
                                      <p:cBhvr>
                                        <p:cTn id="56" dur="683"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57" dur="249"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58" dur="249" tmFilter="0, 0; 0.125,0.2665; 0.25,0.4; 0.375,0.465; 0.5,0.5;  0.625,0.535; 0.75,0.6; 0.875,0.7335; 1,1">
                                          <p:stCondLst>
                                            <p:cond delay="249"/>
                                          </p:stCondLst>
                                        </p:cTn>
                                        <p:tgtEl>
                                          <p:spTgt spid="60"/>
                                        </p:tgtEl>
                                        <p:attrNameLst>
                                          <p:attrName>ppt_y</p:attrName>
                                        </p:attrNameLst>
                                      </p:cBhvr>
                                      <p:tavLst>
                                        <p:tav tm="0" fmla="#ppt_y-sin(pi*$)/9">
                                          <p:val>
                                            <p:fltVal val="0"/>
                                          </p:val>
                                        </p:tav>
                                        <p:tav tm="100000">
                                          <p:val>
                                            <p:fltVal val="1"/>
                                          </p:val>
                                        </p:tav>
                                      </p:tavLst>
                                    </p:anim>
                                    <p:anim calcmode="lin" valueType="num">
                                      <p:cBhvr>
                                        <p:cTn id="59" dur="125" tmFilter="0, 0; 0.125,0.2665; 0.25,0.4; 0.375,0.465; 0.5,0.5;  0.625,0.535; 0.75,0.6; 0.875,0.7335; 1,1">
                                          <p:stCondLst>
                                            <p:cond delay="497"/>
                                          </p:stCondLst>
                                        </p:cTn>
                                        <p:tgtEl>
                                          <p:spTgt spid="60"/>
                                        </p:tgtEl>
                                        <p:attrNameLst>
                                          <p:attrName>ppt_y</p:attrName>
                                        </p:attrNameLst>
                                      </p:cBhvr>
                                      <p:tavLst>
                                        <p:tav tm="0" fmla="#ppt_y-sin(pi*$)/27">
                                          <p:val>
                                            <p:fltVal val="0"/>
                                          </p:val>
                                        </p:tav>
                                        <p:tav tm="100000">
                                          <p:val>
                                            <p:fltVal val="1"/>
                                          </p:val>
                                        </p:tav>
                                      </p:tavLst>
                                    </p:anim>
                                    <p:anim calcmode="lin" valueType="num">
                                      <p:cBhvr>
                                        <p:cTn id="60" dur="62" tmFilter="0, 0; 0.125,0.2665; 0.25,0.4; 0.375,0.465; 0.5,0.5;  0.625,0.535; 0.75,0.6; 0.875,0.7335; 1,1">
                                          <p:stCondLst>
                                            <p:cond delay="621"/>
                                          </p:stCondLst>
                                        </p:cTn>
                                        <p:tgtEl>
                                          <p:spTgt spid="60"/>
                                        </p:tgtEl>
                                        <p:attrNameLst>
                                          <p:attrName>ppt_y</p:attrName>
                                        </p:attrNameLst>
                                      </p:cBhvr>
                                      <p:tavLst>
                                        <p:tav tm="0" fmla="#ppt_y-sin(pi*$)/81">
                                          <p:val>
                                            <p:fltVal val="0"/>
                                          </p:val>
                                        </p:tav>
                                        <p:tav tm="100000">
                                          <p:val>
                                            <p:fltVal val="1"/>
                                          </p:val>
                                        </p:tav>
                                      </p:tavLst>
                                    </p:anim>
                                    <p:animScale>
                                      <p:cBhvr>
                                        <p:cTn id="61" dur="10">
                                          <p:stCondLst>
                                            <p:cond delay="244"/>
                                          </p:stCondLst>
                                        </p:cTn>
                                        <p:tgtEl>
                                          <p:spTgt spid="60"/>
                                        </p:tgtEl>
                                      </p:cBhvr>
                                      <p:to x="100000" y="60000"/>
                                    </p:animScale>
                                    <p:animScale>
                                      <p:cBhvr>
                                        <p:cTn id="62" dur="62" decel="50000">
                                          <p:stCondLst>
                                            <p:cond delay="254"/>
                                          </p:stCondLst>
                                        </p:cTn>
                                        <p:tgtEl>
                                          <p:spTgt spid="60"/>
                                        </p:tgtEl>
                                      </p:cBhvr>
                                      <p:to x="100000" y="100000"/>
                                    </p:animScale>
                                    <p:animScale>
                                      <p:cBhvr>
                                        <p:cTn id="63" dur="10">
                                          <p:stCondLst>
                                            <p:cond delay="492"/>
                                          </p:stCondLst>
                                        </p:cTn>
                                        <p:tgtEl>
                                          <p:spTgt spid="60"/>
                                        </p:tgtEl>
                                      </p:cBhvr>
                                      <p:to x="100000" y="80000"/>
                                    </p:animScale>
                                    <p:animScale>
                                      <p:cBhvr>
                                        <p:cTn id="64" dur="62" decel="50000">
                                          <p:stCondLst>
                                            <p:cond delay="502"/>
                                          </p:stCondLst>
                                        </p:cTn>
                                        <p:tgtEl>
                                          <p:spTgt spid="60"/>
                                        </p:tgtEl>
                                      </p:cBhvr>
                                      <p:to x="100000" y="100000"/>
                                    </p:animScale>
                                    <p:animScale>
                                      <p:cBhvr>
                                        <p:cTn id="65" dur="10">
                                          <p:stCondLst>
                                            <p:cond delay="616"/>
                                          </p:stCondLst>
                                        </p:cTn>
                                        <p:tgtEl>
                                          <p:spTgt spid="60"/>
                                        </p:tgtEl>
                                      </p:cBhvr>
                                      <p:to x="100000" y="90000"/>
                                    </p:animScale>
                                    <p:animScale>
                                      <p:cBhvr>
                                        <p:cTn id="66" dur="62" decel="50000">
                                          <p:stCondLst>
                                            <p:cond delay="626"/>
                                          </p:stCondLst>
                                        </p:cTn>
                                        <p:tgtEl>
                                          <p:spTgt spid="60"/>
                                        </p:tgtEl>
                                      </p:cBhvr>
                                      <p:to x="100000" y="100000"/>
                                    </p:animScale>
                                    <p:animScale>
                                      <p:cBhvr>
                                        <p:cTn id="67" dur="10">
                                          <p:stCondLst>
                                            <p:cond delay="678"/>
                                          </p:stCondLst>
                                        </p:cTn>
                                        <p:tgtEl>
                                          <p:spTgt spid="60"/>
                                        </p:tgtEl>
                                      </p:cBhvr>
                                      <p:to x="100000" y="95000"/>
                                    </p:animScale>
                                    <p:animScale>
                                      <p:cBhvr>
                                        <p:cTn id="68" dur="62" decel="50000">
                                          <p:stCondLst>
                                            <p:cond delay="688"/>
                                          </p:stCondLst>
                                        </p:cTn>
                                        <p:tgtEl>
                                          <p:spTgt spid="60"/>
                                        </p:tgtEl>
                                      </p:cBhvr>
                                      <p:to x="100000" y="100000"/>
                                    </p:animScale>
                                  </p:childTnLst>
                                </p:cTn>
                              </p:par>
                              <p:par>
                                <p:cTn id="69" presetID="26" presetClass="entr" presetSubtype="0" fill="hold" grpId="0" nodeType="withEffect">
                                  <p:stCondLst>
                                    <p:cond delay="500"/>
                                  </p:stCondLst>
                                  <p:childTnLst>
                                    <p:set>
                                      <p:cBhvr>
                                        <p:cTn id="70" dur="1" fill="hold">
                                          <p:stCondLst>
                                            <p:cond delay="0"/>
                                          </p:stCondLst>
                                        </p:cTn>
                                        <p:tgtEl>
                                          <p:spTgt spid="5"/>
                                        </p:tgtEl>
                                        <p:attrNameLst>
                                          <p:attrName>style.visibility</p:attrName>
                                        </p:attrNameLst>
                                      </p:cBhvr>
                                      <p:to>
                                        <p:strVal val="visible"/>
                                      </p:to>
                                    </p:set>
                                    <p:animEffect transition="in" filter="wipe(down)">
                                      <p:cBhvr>
                                        <p:cTn id="71" dur="217">
                                          <p:stCondLst>
                                            <p:cond delay="0"/>
                                          </p:stCondLst>
                                        </p:cTn>
                                        <p:tgtEl>
                                          <p:spTgt spid="5"/>
                                        </p:tgtEl>
                                      </p:cBhvr>
                                    </p:animEffect>
                                    <p:anim calcmode="lin" valueType="num">
                                      <p:cBhvr>
                                        <p:cTn id="72"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3"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4"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75" dur="125"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76"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77" dur="10">
                                          <p:stCondLst>
                                            <p:cond delay="244"/>
                                          </p:stCondLst>
                                        </p:cTn>
                                        <p:tgtEl>
                                          <p:spTgt spid="5"/>
                                        </p:tgtEl>
                                      </p:cBhvr>
                                      <p:to x="100000" y="60000"/>
                                    </p:animScale>
                                    <p:animScale>
                                      <p:cBhvr>
                                        <p:cTn id="78" dur="62" decel="50000">
                                          <p:stCondLst>
                                            <p:cond delay="254"/>
                                          </p:stCondLst>
                                        </p:cTn>
                                        <p:tgtEl>
                                          <p:spTgt spid="5"/>
                                        </p:tgtEl>
                                      </p:cBhvr>
                                      <p:to x="100000" y="100000"/>
                                    </p:animScale>
                                    <p:animScale>
                                      <p:cBhvr>
                                        <p:cTn id="79" dur="10">
                                          <p:stCondLst>
                                            <p:cond delay="492"/>
                                          </p:stCondLst>
                                        </p:cTn>
                                        <p:tgtEl>
                                          <p:spTgt spid="5"/>
                                        </p:tgtEl>
                                      </p:cBhvr>
                                      <p:to x="100000" y="80000"/>
                                    </p:animScale>
                                    <p:animScale>
                                      <p:cBhvr>
                                        <p:cTn id="80" dur="62" decel="50000">
                                          <p:stCondLst>
                                            <p:cond delay="502"/>
                                          </p:stCondLst>
                                        </p:cTn>
                                        <p:tgtEl>
                                          <p:spTgt spid="5"/>
                                        </p:tgtEl>
                                      </p:cBhvr>
                                      <p:to x="100000" y="100000"/>
                                    </p:animScale>
                                    <p:animScale>
                                      <p:cBhvr>
                                        <p:cTn id="81" dur="10">
                                          <p:stCondLst>
                                            <p:cond delay="616"/>
                                          </p:stCondLst>
                                        </p:cTn>
                                        <p:tgtEl>
                                          <p:spTgt spid="5"/>
                                        </p:tgtEl>
                                      </p:cBhvr>
                                      <p:to x="100000" y="90000"/>
                                    </p:animScale>
                                    <p:animScale>
                                      <p:cBhvr>
                                        <p:cTn id="82" dur="62" decel="50000">
                                          <p:stCondLst>
                                            <p:cond delay="626"/>
                                          </p:stCondLst>
                                        </p:cTn>
                                        <p:tgtEl>
                                          <p:spTgt spid="5"/>
                                        </p:tgtEl>
                                      </p:cBhvr>
                                      <p:to x="100000" y="100000"/>
                                    </p:animScale>
                                    <p:animScale>
                                      <p:cBhvr>
                                        <p:cTn id="83" dur="10">
                                          <p:stCondLst>
                                            <p:cond delay="678"/>
                                          </p:stCondLst>
                                        </p:cTn>
                                        <p:tgtEl>
                                          <p:spTgt spid="5"/>
                                        </p:tgtEl>
                                      </p:cBhvr>
                                      <p:to x="100000" y="95000"/>
                                    </p:animScale>
                                    <p:animScale>
                                      <p:cBhvr>
                                        <p:cTn id="84" dur="62" decel="50000">
                                          <p:stCondLst>
                                            <p:cond delay="688"/>
                                          </p:stCondLst>
                                        </p:cTn>
                                        <p:tgtEl>
                                          <p:spTgt spid="5"/>
                                        </p:tgtEl>
                                      </p:cBhvr>
                                      <p:to x="100000" y="100000"/>
                                    </p:animScale>
                                  </p:childTnLst>
                                </p:cTn>
                              </p:par>
                              <p:par>
                                <p:cTn id="85" presetID="26" presetClass="entr" presetSubtype="0" fill="hold" nodeType="withEffect">
                                  <p:stCondLst>
                                    <p:cond delay="500"/>
                                  </p:stCondLst>
                                  <p:childTnLst>
                                    <p:set>
                                      <p:cBhvr>
                                        <p:cTn id="86" dur="1" fill="hold">
                                          <p:stCondLst>
                                            <p:cond delay="0"/>
                                          </p:stCondLst>
                                        </p:cTn>
                                        <p:tgtEl>
                                          <p:spTgt spid="11"/>
                                        </p:tgtEl>
                                        <p:attrNameLst>
                                          <p:attrName>style.visibility</p:attrName>
                                        </p:attrNameLst>
                                      </p:cBhvr>
                                      <p:to>
                                        <p:strVal val="visible"/>
                                      </p:to>
                                    </p:set>
                                    <p:animEffect transition="in" filter="wipe(down)">
                                      <p:cBhvr>
                                        <p:cTn id="87" dur="217">
                                          <p:stCondLst>
                                            <p:cond delay="0"/>
                                          </p:stCondLst>
                                        </p:cTn>
                                        <p:tgtEl>
                                          <p:spTgt spid="11"/>
                                        </p:tgtEl>
                                      </p:cBhvr>
                                    </p:animEffect>
                                    <p:anim calcmode="lin" valueType="num">
                                      <p:cBhvr>
                                        <p:cTn id="88"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9"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90"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91" dur="125"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92"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93" dur="10">
                                          <p:stCondLst>
                                            <p:cond delay="244"/>
                                          </p:stCondLst>
                                        </p:cTn>
                                        <p:tgtEl>
                                          <p:spTgt spid="11"/>
                                        </p:tgtEl>
                                      </p:cBhvr>
                                      <p:to x="100000" y="60000"/>
                                    </p:animScale>
                                    <p:animScale>
                                      <p:cBhvr>
                                        <p:cTn id="94" dur="62" decel="50000">
                                          <p:stCondLst>
                                            <p:cond delay="254"/>
                                          </p:stCondLst>
                                        </p:cTn>
                                        <p:tgtEl>
                                          <p:spTgt spid="11"/>
                                        </p:tgtEl>
                                      </p:cBhvr>
                                      <p:to x="100000" y="100000"/>
                                    </p:animScale>
                                    <p:animScale>
                                      <p:cBhvr>
                                        <p:cTn id="95" dur="10">
                                          <p:stCondLst>
                                            <p:cond delay="492"/>
                                          </p:stCondLst>
                                        </p:cTn>
                                        <p:tgtEl>
                                          <p:spTgt spid="11"/>
                                        </p:tgtEl>
                                      </p:cBhvr>
                                      <p:to x="100000" y="80000"/>
                                    </p:animScale>
                                    <p:animScale>
                                      <p:cBhvr>
                                        <p:cTn id="96" dur="62" decel="50000">
                                          <p:stCondLst>
                                            <p:cond delay="502"/>
                                          </p:stCondLst>
                                        </p:cTn>
                                        <p:tgtEl>
                                          <p:spTgt spid="11"/>
                                        </p:tgtEl>
                                      </p:cBhvr>
                                      <p:to x="100000" y="100000"/>
                                    </p:animScale>
                                    <p:animScale>
                                      <p:cBhvr>
                                        <p:cTn id="97" dur="10">
                                          <p:stCondLst>
                                            <p:cond delay="616"/>
                                          </p:stCondLst>
                                        </p:cTn>
                                        <p:tgtEl>
                                          <p:spTgt spid="11"/>
                                        </p:tgtEl>
                                      </p:cBhvr>
                                      <p:to x="100000" y="90000"/>
                                    </p:animScale>
                                    <p:animScale>
                                      <p:cBhvr>
                                        <p:cTn id="98" dur="62" decel="50000">
                                          <p:stCondLst>
                                            <p:cond delay="626"/>
                                          </p:stCondLst>
                                        </p:cTn>
                                        <p:tgtEl>
                                          <p:spTgt spid="11"/>
                                        </p:tgtEl>
                                      </p:cBhvr>
                                      <p:to x="100000" y="100000"/>
                                    </p:animScale>
                                    <p:animScale>
                                      <p:cBhvr>
                                        <p:cTn id="99" dur="10">
                                          <p:stCondLst>
                                            <p:cond delay="678"/>
                                          </p:stCondLst>
                                        </p:cTn>
                                        <p:tgtEl>
                                          <p:spTgt spid="11"/>
                                        </p:tgtEl>
                                      </p:cBhvr>
                                      <p:to x="100000" y="95000"/>
                                    </p:animScale>
                                    <p:animScale>
                                      <p:cBhvr>
                                        <p:cTn id="100" dur="62" decel="50000">
                                          <p:stCondLst>
                                            <p:cond delay="688"/>
                                          </p:stCondLst>
                                        </p:cTn>
                                        <p:tgtEl>
                                          <p:spTgt spid="11"/>
                                        </p:tgtEl>
                                      </p:cBhvr>
                                      <p:to x="100000" y="100000"/>
                                    </p:animScale>
                                  </p:childTnLst>
                                </p:cTn>
                              </p:par>
                              <p:par>
                                <p:cTn id="101" presetID="26" presetClass="entr" presetSubtype="0" fill="hold" grpId="0" nodeType="withEffect">
                                  <p:stCondLst>
                                    <p:cond delay="500"/>
                                  </p:stCondLst>
                                  <p:childTnLst>
                                    <p:set>
                                      <p:cBhvr>
                                        <p:cTn id="102" dur="1" fill="hold">
                                          <p:stCondLst>
                                            <p:cond delay="0"/>
                                          </p:stCondLst>
                                        </p:cTn>
                                        <p:tgtEl>
                                          <p:spTgt spid="15"/>
                                        </p:tgtEl>
                                        <p:attrNameLst>
                                          <p:attrName>style.visibility</p:attrName>
                                        </p:attrNameLst>
                                      </p:cBhvr>
                                      <p:to>
                                        <p:strVal val="visible"/>
                                      </p:to>
                                    </p:set>
                                    <p:animEffect transition="in" filter="wipe(down)">
                                      <p:cBhvr>
                                        <p:cTn id="103" dur="217">
                                          <p:stCondLst>
                                            <p:cond delay="0"/>
                                          </p:stCondLst>
                                        </p:cTn>
                                        <p:tgtEl>
                                          <p:spTgt spid="15"/>
                                        </p:tgtEl>
                                      </p:cBhvr>
                                    </p:animEffect>
                                    <p:anim calcmode="lin" valueType="num">
                                      <p:cBhvr>
                                        <p:cTn id="104" dur="68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05" dur="249"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6" dur="249" tmFilter="0, 0; 0.125,0.2665; 0.25,0.4; 0.375,0.465; 0.5,0.5;  0.625,0.535; 0.75,0.6; 0.875,0.7335; 1,1">
                                          <p:stCondLst>
                                            <p:cond delay="249"/>
                                          </p:stCondLst>
                                        </p:cTn>
                                        <p:tgtEl>
                                          <p:spTgt spid="15"/>
                                        </p:tgtEl>
                                        <p:attrNameLst>
                                          <p:attrName>ppt_y</p:attrName>
                                        </p:attrNameLst>
                                      </p:cBhvr>
                                      <p:tavLst>
                                        <p:tav tm="0" fmla="#ppt_y-sin(pi*$)/9">
                                          <p:val>
                                            <p:fltVal val="0"/>
                                          </p:val>
                                        </p:tav>
                                        <p:tav tm="100000">
                                          <p:val>
                                            <p:fltVal val="1"/>
                                          </p:val>
                                        </p:tav>
                                      </p:tavLst>
                                    </p:anim>
                                    <p:anim calcmode="lin" valueType="num">
                                      <p:cBhvr>
                                        <p:cTn id="107" dur="125" tmFilter="0, 0; 0.125,0.2665; 0.25,0.4; 0.375,0.465; 0.5,0.5;  0.625,0.535; 0.75,0.6; 0.875,0.7335; 1,1">
                                          <p:stCondLst>
                                            <p:cond delay="497"/>
                                          </p:stCondLst>
                                        </p:cTn>
                                        <p:tgtEl>
                                          <p:spTgt spid="15"/>
                                        </p:tgtEl>
                                        <p:attrNameLst>
                                          <p:attrName>ppt_y</p:attrName>
                                        </p:attrNameLst>
                                      </p:cBhvr>
                                      <p:tavLst>
                                        <p:tav tm="0" fmla="#ppt_y-sin(pi*$)/27">
                                          <p:val>
                                            <p:fltVal val="0"/>
                                          </p:val>
                                        </p:tav>
                                        <p:tav tm="100000">
                                          <p:val>
                                            <p:fltVal val="1"/>
                                          </p:val>
                                        </p:tav>
                                      </p:tavLst>
                                    </p:anim>
                                    <p:anim calcmode="lin" valueType="num">
                                      <p:cBhvr>
                                        <p:cTn id="108" dur="62" tmFilter="0, 0; 0.125,0.2665; 0.25,0.4; 0.375,0.465; 0.5,0.5;  0.625,0.535; 0.75,0.6; 0.875,0.7335; 1,1">
                                          <p:stCondLst>
                                            <p:cond delay="621"/>
                                          </p:stCondLst>
                                        </p:cTn>
                                        <p:tgtEl>
                                          <p:spTgt spid="15"/>
                                        </p:tgtEl>
                                        <p:attrNameLst>
                                          <p:attrName>ppt_y</p:attrName>
                                        </p:attrNameLst>
                                      </p:cBhvr>
                                      <p:tavLst>
                                        <p:tav tm="0" fmla="#ppt_y-sin(pi*$)/81">
                                          <p:val>
                                            <p:fltVal val="0"/>
                                          </p:val>
                                        </p:tav>
                                        <p:tav tm="100000">
                                          <p:val>
                                            <p:fltVal val="1"/>
                                          </p:val>
                                        </p:tav>
                                      </p:tavLst>
                                    </p:anim>
                                    <p:animScale>
                                      <p:cBhvr>
                                        <p:cTn id="109" dur="10">
                                          <p:stCondLst>
                                            <p:cond delay="244"/>
                                          </p:stCondLst>
                                        </p:cTn>
                                        <p:tgtEl>
                                          <p:spTgt spid="15"/>
                                        </p:tgtEl>
                                      </p:cBhvr>
                                      <p:to x="100000" y="60000"/>
                                    </p:animScale>
                                    <p:animScale>
                                      <p:cBhvr>
                                        <p:cTn id="110" dur="62" decel="50000">
                                          <p:stCondLst>
                                            <p:cond delay="254"/>
                                          </p:stCondLst>
                                        </p:cTn>
                                        <p:tgtEl>
                                          <p:spTgt spid="15"/>
                                        </p:tgtEl>
                                      </p:cBhvr>
                                      <p:to x="100000" y="100000"/>
                                    </p:animScale>
                                    <p:animScale>
                                      <p:cBhvr>
                                        <p:cTn id="111" dur="10">
                                          <p:stCondLst>
                                            <p:cond delay="492"/>
                                          </p:stCondLst>
                                        </p:cTn>
                                        <p:tgtEl>
                                          <p:spTgt spid="15"/>
                                        </p:tgtEl>
                                      </p:cBhvr>
                                      <p:to x="100000" y="80000"/>
                                    </p:animScale>
                                    <p:animScale>
                                      <p:cBhvr>
                                        <p:cTn id="112" dur="62" decel="50000">
                                          <p:stCondLst>
                                            <p:cond delay="502"/>
                                          </p:stCondLst>
                                        </p:cTn>
                                        <p:tgtEl>
                                          <p:spTgt spid="15"/>
                                        </p:tgtEl>
                                      </p:cBhvr>
                                      <p:to x="100000" y="100000"/>
                                    </p:animScale>
                                    <p:animScale>
                                      <p:cBhvr>
                                        <p:cTn id="113" dur="10">
                                          <p:stCondLst>
                                            <p:cond delay="616"/>
                                          </p:stCondLst>
                                        </p:cTn>
                                        <p:tgtEl>
                                          <p:spTgt spid="15"/>
                                        </p:tgtEl>
                                      </p:cBhvr>
                                      <p:to x="100000" y="90000"/>
                                    </p:animScale>
                                    <p:animScale>
                                      <p:cBhvr>
                                        <p:cTn id="114" dur="62" decel="50000">
                                          <p:stCondLst>
                                            <p:cond delay="626"/>
                                          </p:stCondLst>
                                        </p:cTn>
                                        <p:tgtEl>
                                          <p:spTgt spid="15"/>
                                        </p:tgtEl>
                                      </p:cBhvr>
                                      <p:to x="100000" y="100000"/>
                                    </p:animScale>
                                    <p:animScale>
                                      <p:cBhvr>
                                        <p:cTn id="115" dur="10">
                                          <p:stCondLst>
                                            <p:cond delay="678"/>
                                          </p:stCondLst>
                                        </p:cTn>
                                        <p:tgtEl>
                                          <p:spTgt spid="15"/>
                                        </p:tgtEl>
                                      </p:cBhvr>
                                      <p:to x="100000" y="95000"/>
                                    </p:animScale>
                                    <p:animScale>
                                      <p:cBhvr>
                                        <p:cTn id="116" dur="62" decel="50000">
                                          <p:stCondLst>
                                            <p:cond delay="688"/>
                                          </p:stCondLst>
                                        </p:cTn>
                                        <p:tgtEl>
                                          <p:spTgt spid="15"/>
                                        </p:tgtEl>
                                      </p:cBhvr>
                                      <p:to x="100000" y="100000"/>
                                    </p:animScale>
                                  </p:childTnLst>
                                </p:cTn>
                              </p:par>
                              <p:par>
                                <p:cTn id="117" presetID="26" presetClass="entr" presetSubtype="0" fill="hold" grpId="0" nodeType="withEffect">
                                  <p:stCondLst>
                                    <p:cond delay="500"/>
                                  </p:stCondLst>
                                  <p:childTnLst>
                                    <p:set>
                                      <p:cBhvr>
                                        <p:cTn id="118" dur="1" fill="hold">
                                          <p:stCondLst>
                                            <p:cond delay="0"/>
                                          </p:stCondLst>
                                        </p:cTn>
                                        <p:tgtEl>
                                          <p:spTgt spid="16"/>
                                        </p:tgtEl>
                                        <p:attrNameLst>
                                          <p:attrName>style.visibility</p:attrName>
                                        </p:attrNameLst>
                                      </p:cBhvr>
                                      <p:to>
                                        <p:strVal val="visible"/>
                                      </p:to>
                                    </p:set>
                                    <p:animEffect transition="in" filter="wipe(down)">
                                      <p:cBhvr>
                                        <p:cTn id="119" dur="217">
                                          <p:stCondLst>
                                            <p:cond delay="0"/>
                                          </p:stCondLst>
                                        </p:cTn>
                                        <p:tgtEl>
                                          <p:spTgt spid="16"/>
                                        </p:tgtEl>
                                      </p:cBhvr>
                                    </p:animEffect>
                                    <p:anim calcmode="lin" valueType="num">
                                      <p:cBhvr>
                                        <p:cTn id="120"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21"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22"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123" dur="125"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124"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125" dur="10">
                                          <p:stCondLst>
                                            <p:cond delay="244"/>
                                          </p:stCondLst>
                                        </p:cTn>
                                        <p:tgtEl>
                                          <p:spTgt spid="16"/>
                                        </p:tgtEl>
                                      </p:cBhvr>
                                      <p:to x="100000" y="60000"/>
                                    </p:animScale>
                                    <p:animScale>
                                      <p:cBhvr>
                                        <p:cTn id="126" dur="62" decel="50000">
                                          <p:stCondLst>
                                            <p:cond delay="254"/>
                                          </p:stCondLst>
                                        </p:cTn>
                                        <p:tgtEl>
                                          <p:spTgt spid="16"/>
                                        </p:tgtEl>
                                      </p:cBhvr>
                                      <p:to x="100000" y="100000"/>
                                    </p:animScale>
                                    <p:animScale>
                                      <p:cBhvr>
                                        <p:cTn id="127" dur="10">
                                          <p:stCondLst>
                                            <p:cond delay="492"/>
                                          </p:stCondLst>
                                        </p:cTn>
                                        <p:tgtEl>
                                          <p:spTgt spid="16"/>
                                        </p:tgtEl>
                                      </p:cBhvr>
                                      <p:to x="100000" y="80000"/>
                                    </p:animScale>
                                    <p:animScale>
                                      <p:cBhvr>
                                        <p:cTn id="128" dur="62" decel="50000">
                                          <p:stCondLst>
                                            <p:cond delay="502"/>
                                          </p:stCondLst>
                                        </p:cTn>
                                        <p:tgtEl>
                                          <p:spTgt spid="16"/>
                                        </p:tgtEl>
                                      </p:cBhvr>
                                      <p:to x="100000" y="100000"/>
                                    </p:animScale>
                                    <p:animScale>
                                      <p:cBhvr>
                                        <p:cTn id="129" dur="10">
                                          <p:stCondLst>
                                            <p:cond delay="616"/>
                                          </p:stCondLst>
                                        </p:cTn>
                                        <p:tgtEl>
                                          <p:spTgt spid="16"/>
                                        </p:tgtEl>
                                      </p:cBhvr>
                                      <p:to x="100000" y="90000"/>
                                    </p:animScale>
                                    <p:animScale>
                                      <p:cBhvr>
                                        <p:cTn id="130" dur="62" decel="50000">
                                          <p:stCondLst>
                                            <p:cond delay="626"/>
                                          </p:stCondLst>
                                        </p:cTn>
                                        <p:tgtEl>
                                          <p:spTgt spid="16"/>
                                        </p:tgtEl>
                                      </p:cBhvr>
                                      <p:to x="100000" y="100000"/>
                                    </p:animScale>
                                    <p:animScale>
                                      <p:cBhvr>
                                        <p:cTn id="131" dur="10">
                                          <p:stCondLst>
                                            <p:cond delay="678"/>
                                          </p:stCondLst>
                                        </p:cTn>
                                        <p:tgtEl>
                                          <p:spTgt spid="16"/>
                                        </p:tgtEl>
                                      </p:cBhvr>
                                      <p:to x="100000" y="95000"/>
                                    </p:animScale>
                                    <p:animScale>
                                      <p:cBhvr>
                                        <p:cTn id="132" dur="62" decel="50000">
                                          <p:stCondLst>
                                            <p:cond delay="688"/>
                                          </p:stCondLst>
                                        </p:cTn>
                                        <p:tgtEl>
                                          <p:spTgt spid="16"/>
                                        </p:tgtEl>
                                      </p:cBhvr>
                                      <p:to x="100000" y="100000"/>
                                    </p:animScale>
                                  </p:childTnLst>
                                </p:cTn>
                              </p:par>
                              <p:par>
                                <p:cTn id="133" presetID="26" presetClass="entr" presetSubtype="0" fill="hold" nodeType="withEffect">
                                  <p:stCondLst>
                                    <p:cond delay="500"/>
                                  </p:stCondLst>
                                  <p:childTnLst>
                                    <p:set>
                                      <p:cBhvr>
                                        <p:cTn id="134" dur="1" fill="hold">
                                          <p:stCondLst>
                                            <p:cond delay="0"/>
                                          </p:stCondLst>
                                        </p:cTn>
                                        <p:tgtEl>
                                          <p:spTgt spid="17"/>
                                        </p:tgtEl>
                                        <p:attrNameLst>
                                          <p:attrName>style.visibility</p:attrName>
                                        </p:attrNameLst>
                                      </p:cBhvr>
                                      <p:to>
                                        <p:strVal val="visible"/>
                                      </p:to>
                                    </p:set>
                                    <p:animEffect transition="in" filter="wipe(down)">
                                      <p:cBhvr>
                                        <p:cTn id="135" dur="217">
                                          <p:stCondLst>
                                            <p:cond delay="0"/>
                                          </p:stCondLst>
                                        </p:cTn>
                                        <p:tgtEl>
                                          <p:spTgt spid="17"/>
                                        </p:tgtEl>
                                      </p:cBhvr>
                                    </p:animEffect>
                                    <p:anim calcmode="lin" valueType="num">
                                      <p:cBhvr>
                                        <p:cTn id="136" dur="68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37" dur="249"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38" dur="249" tmFilter="0, 0; 0.125,0.2665; 0.25,0.4; 0.375,0.465; 0.5,0.5;  0.625,0.535; 0.75,0.6; 0.875,0.7335; 1,1">
                                          <p:stCondLst>
                                            <p:cond delay="249"/>
                                          </p:stCondLst>
                                        </p:cTn>
                                        <p:tgtEl>
                                          <p:spTgt spid="17"/>
                                        </p:tgtEl>
                                        <p:attrNameLst>
                                          <p:attrName>ppt_y</p:attrName>
                                        </p:attrNameLst>
                                      </p:cBhvr>
                                      <p:tavLst>
                                        <p:tav tm="0" fmla="#ppt_y-sin(pi*$)/9">
                                          <p:val>
                                            <p:fltVal val="0"/>
                                          </p:val>
                                        </p:tav>
                                        <p:tav tm="100000">
                                          <p:val>
                                            <p:fltVal val="1"/>
                                          </p:val>
                                        </p:tav>
                                      </p:tavLst>
                                    </p:anim>
                                    <p:anim calcmode="lin" valueType="num">
                                      <p:cBhvr>
                                        <p:cTn id="139" dur="125" tmFilter="0, 0; 0.125,0.2665; 0.25,0.4; 0.375,0.465; 0.5,0.5;  0.625,0.535; 0.75,0.6; 0.875,0.7335; 1,1">
                                          <p:stCondLst>
                                            <p:cond delay="497"/>
                                          </p:stCondLst>
                                        </p:cTn>
                                        <p:tgtEl>
                                          <p:spTgt spid="17"/>
                                        </p:tgtEl>
                                        <p:attrNameLst>
                                          <p:attrName>ppt_y</p:attrName>
                                        </p:attrNameLst>
                                      </p:cBhvr>
                                      <p:tavLst>
                                        <p:tav tm="0" fmla="#ppt_y-sin(pi*$)/27">
                                          <p:val>
                                            <p:fltVal val="0"/>
                                          </p:val>
                                        </p:tav>
                                        <p:tav tm="100000">
                                          <p:val>
                                            <p:fltVal val="1"/>
                                          </p:val>
                                        </p:tav>
                                      </p:tavLst>
                                    </p:anim>
                                    <p:anim calcmode="lin" valueType="num">
                                      <p:cBhvr>
                                        <p:cTn id="140" dur="62" tmFilter="0, 0; 0.125,0.2665; 0.25,0.4; 0.375,0.465; 0.5,0.5;  0.625,0.535; 0.75,0.6; 0.875,0.7335; 1,1">
                                          <p:stCondLst>
                                            <p:cond delay="621"/>
                                          </p:stCondLst>
                                        </p:cTn>
                                        <p:tgtEl>
                                          <p:spTgt spid="17"/>
                                        </p:tgtEl>
                                        <p:attrNameLst>
                                          <p:attrName>ppt_y</p:attrName>
                                        </p:attrNameLst>
                                      </p:cBhvr>
                                      <p:tavLst>
                                        <p:tav tm="0" fmla="#ppt_y-sin(pi*$)/81">
                                          <p:val>
                                            <p:fltVal val="0"/>
                                          </p:val>
                                        </p:tav>
                                        <p:tav tm="100000">
                                          <p:val>
                                            <p:fltVal val="1"/>
                                          </p:val>
                                        </p:tav>
                                      </p:tavLst>
                                    </p:anim>
                                    <p:animScale>
                                      <p:cBhvr>
                                        <p:cTn id="141" dur="10">
                                          <p:stCondLst>
                                            <p:cond delay="244"/>
                                          </p:stCondLst>
                                        </p:cTn>
                                        <p:tgtEl>
                                          <p:spTgt spid="17"/>
                                        </p:tgtEl>
                                      </p:cBhvr>
                                      <p:to x="100000" y="60000"/>
                                    </p:animScale>
                                    <p:animScale>
                                      <p:cBhvr>
                                        <p:cTn id="142" dur="62" decel="50000">
                                          <p:stCondLst>
                                            <p:cond delay="254"/>
                                          </p:stCondLst>
                                        </p:cTn>
                                        <p:tgtEl>
                                          <p:spTgt spid="17"/>
                                        </p:tgtEl>
                                      </p:cBhvr>
                                      <p:to x="100000" y="100000"/>
                                    </p:animScale>
                                    <p:animScale>
                                      <p:cBhvr>
                                        <p:cTn id="143" dur="10">
                                          <p:stCondLst>
                                            <p:cond delay="492"/>
                                          </p:stCondLst>
                                        </p:cTn>
                                        <p:tgtEl>
                                          <p:spTgt spid="17"/>
                                        </p:tgtEl>
                                      </p:cBhvr>
                                      <p:to x="100000" y="80000"/>
                                    </p:animScale>
                                    <p:animScale>
                                      <p:cBhvr>
                                        <p:cTn id="144" dur="62" decel="50000">
                                          <p:stCondLst>
                                            <p:cond delay="502"/>
                                          </p:stCondLst>
                                        </p:cTn>
                                        <p:tgtEl>
                                          <p:spTgt spid="17"/>
                                        </p:tgtEl>
                                      </p:cBhvr>
                                      <p:to x="100000" y="100000"/>
                                    </p:animScale>
                                    <p:animScale>
                                      <p:cBhvr>
                                        <p:cTn id="145" dur="10">
                                          <p:stCondLst>
                                            <p:cond delay="616"/>
                                          </p:stCondLst>
                                        </p:cTn>
                                        <p:tgtEl>
                                          <p:spTgt spid="17"/>
                                        </p:tgtEl>
                                      </p:cBhvr>
                                      <p:to x="100000" y="90000"/>
                                    </p:animScale>
                                    <p:animScale>
                                      <p:cBhvr>
                                        <p:cTn id="146" dur="62" decel="50000">
                                          <p:stCondLst>
                                            <p:cond delay="626"/>
                                          </p:stCondLst>
                                        </p:cTn>
                                        <p:tgtEl>
                                          <p:spTgt spid="17"/>
                                        </p:tgtEl>
                                      </p:cBhvr>
                                      <p:to x="100000" y="100000"/>
                                    </p:animScale>
                                    <p:animScale>
                                      <p:cBhvr>
                                        <p:cTn id="147" dur="10">
                                          <p:stCondLst>
                                            <p:cond delay="678"/>
                                          </p:stCondLst>
                                        </p:cTn>
                                        <p:tgtEl>
                                          <p:spTgt spid="17"/>
                                        </p:tgtEl>
                                      </p:cBhvr>
                                      <p:to x="100000" y="95000"/>
                                    </p:animScale>
                                    <p:animScale>
                                      <p:cBhvr>
                                        <p:cTn id="148" dur="62" decel="50000">
                                          <p:stCondLst>
                                            <p:cond delay="688"/>
                                          </p:stCondLst>
                                        </p:cTn>
                                        <p:tgtEl>
                                          <p:spTgt spid="17"/>
                                        </p:tgtEl>
                                      </p:cBhvr>
                                      <p:to x="100000" y="100000"/>
                                    </p:animScale>
                                  </p:childTnLst>
                                </p:cTn>
                              </p:par>
                              <p:par>
                                <p:cTn id="149" presetID="26" presetClass="entr" presetSubtype="0" fill="hold" grpId="0" nodeType="withEffect">
                                  <p:stCondLst>
                                    <p:cond delay="500"/>
                                  </p:stCondLst>
                                  <p:childTnLst>
                                    <p:set>
                                      <p:cBhvr>
                                        <p:cTn id="150" dur="1" fill="hold">
                                          <p:stCondLst>
                                            <p:cond delay="0"/>
                                          </p:stCondLst>
                                        </p:cTn>
                                        <p:tgtEl>
                                          <p:spTgt spid="29"/>
                                        </p:tgtEl>
                                        <p:attrNameLst>
                                          <p:attrName>style.visibility</p:attrName>
                                        </p:attrNameLst>
                                      </p:cBhvr>
                                      <p:to>
                                        <p:strVal val="visible"/>
                                      </p:to>
                                    </p:set>
                                    <p:animEffect transition="in" filter="wipe(down)">
                                      <p:cBhvr>
                                        <p:cTn id="151" dur="217">
                                          <p:stCondLst>
                                            <p:cond delay="0"/>
                                          </p:stCondLst>
                                        </p:cTn>
                                        <p:tgtEl>
                                          <p:spTgt spid="29"/>
                                        </p:tgtEl>
                                      </p:cBhvr>
                                    </p:animEffect>
                                    <p:anim calcmode="lin" valueType="num">
                                      <p:cBhvr>
                                        <p:cTn id="152" dur="683"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53" dur="249"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54" dur="249" tmFilter="0, 0; 0.125,0.2665; 0.25,0.4; 0.375,0.465; 0.5,0.5;  0.625,0.535; 0.75,0.6; 0.875,0.7335; 1,1">
                                          <p:stCondLst>
                                            <p:cond delay="249"/>
                                          </p:stCondLst>
                                        </p:cTn>
                                        <p:tgtEl>
                                          <p:spTgt spid="29"/>
                                        </p:tgtEl>
                                        <p:attrNameLst>
                                          <p:attrName>ppt_y</p:attrName>
                                        </p:attrNameLst>
                                      </p:cBhvr>
                                      <p:tavLst>
                                        <p:tav tm="0" fmla="#ppt_y-sin(pi*$)/9">
                                          <p:val>
                                            <p:fltVal val="0"/>
                                          </p:val>
                                        </p:tav>
                                        <p:tav tm="100000">
                                          <p:val>
                                            <p:fltVal val="1"/>
                                          </p:val>
                                        </p:tav>
                                      </p:tavLst>
                                    </p:anim>
                                    <p:anim calcmode="lin" valueType="num">
                                      <p:cBhvr>
                                        <p:cTn id="155" dur="125" tmFilter="0, 0; 0.125,0.2665; 0.25,0.4; 0.375,0.465; 0.5,0.5;  0.625,0.535; 0.75,0.6; 0.875,0.7335; 1,1">
                                          <p:stCondLst>
                                            <p:cond delay="497"/>
                                          </p:stCondLst>
                                        </p:cTn>
                                        <p:tgtEl>
                                          <p:spTgt spid="29"/>
                                        </p:tgtEl>
                                        <p:attrNameLst>
                                          <p:attrName>ppt_y</p:attrName>
                                        </p:attrNameLst>
                                      </p:cBhvr>
                                      <p:tavLst>
                                        <p:tav tm="0" fmla="#ppt_y-sin(pi*$)/27">
                                          <p:val>
                                            <p:fltVal val="0"/>
                                          </p:val>
                                        </p:tav>
                                        <p:tav tm="100000">
                                          <p:val>
                                            <p:fltVal val="1"/>
                                          </p:val>
                                        </p:tav>
                                      </p:tavLst>
                                    </p:anim>
                                    <p:anim calcmode="lin" valueType="num">
                                      <p:cBhvr>
                                        <p:cTn id="156" dur="62" tmFilter="0, 0; 0.125,0.2665; 0.25,0.4; 0.375,0.465; 0.5,0.5;  0.625,0.535; 0.75,0.6; 0.875,0.7335; 1,1">
                                          <p:stCondLst>
                                            <p:cond delay="621"/>
                                          </p:stCondLst>
                                        </p:cTn>
                                        <p:tgtEl>
                                          <p:spTgt spid="29"/>
                                        </p:tgtEl>
                                        <p:attrNameLst>
                                          <p:attrName>ppt_y</p:attrName>
                                        </p:attrNameLst>
                                      </p:cBhvr>
                                      <p:tavLst>
                                        <p:tav tm="0" fmla="#ppt_y-sin(pi*$)/81">
                                          <p:val>
                                            <p:fltVal val="0"/>
                                          </p:val>
                                        </p:tav>
                                        <p:tav tm="100000">
                                          <p:val>
                                            <p:fltVal val="1"/>
                                          </p:val>
                                        </p:tav>
                                      </p:tavLst>
                                    </p:anim>
                                    <p:animScale>
                                      <p:cBhvr>
                                        <p:cTn id="157" dur="10">
                                          <p:stCondLst>
                                            <p:cond delay="244"/>
                                          </p:stCondLst>
                                        </p:cTn>
                                        <p:tgtEl>
                                          <p:spTgt spid="29"/>
                                        </p:tgtEl>
                                      </p:cBhvr>
                                      <p:to x="100000" y="60000"/>
                                    </p:animScale>
                                    <p:animScale>
                                      <p:cBhvr>
                                        <p:cTn id="158" dur="62" decel="50000">
                                          <p:stCondLst>
                                            <p:cond delay="254"/>
                                          </p:stCondLst>
                                        </p:cTn>
                                        <p:tgtEl>
                                          <p:spTgt spid="29"/>
                                        </p:tgtEl>
                                      </p:cBhvr>
                                      <p:to x="100000" y="100000"/>
                                    </p:animScale>
                                    <p:animScale>
                                      <p:cBhvr>
                                        <p:cTn id="159" dur="10">
                                          <p:stCondLst>
                                            <p:cond delay="492"/>
                                          </p:stCondLst>
                                        </p:cTn>
                                        <p:tgtEl>
                                          <p:spTgt spid="29"/>
                                        </p:tgtEl>
                                      </p:cBhvr>
                                      <p:to x="100000" y="80000"/>
                                    </p:animScale>
                                    <p:animScale>
                                      <p:cBhvr>
                                        <p:cTn id="160" dur="62" decel="50000">
                                          <p:stCondLst>
                                            <p:cond delay="502"/>
                                          </p:stCondLst>
                                        </p:cTn>
                                        <p:tgtEl>
                                          <p:spTgt spid="29"/>
                                        </p:tgtEl>
                                      </p:cBhvr>
                                      <p:to x="100000" y="100000"/>
                                    </p:animScale>
                                    <p:animScale>
                                      <p:cBhvr>
                                        <p:cTn id="161" dur="10">
                                          <p:stCondLst>
                                            <p:cond delay="616"/>
                                          </p:stCondLst>
                                        </p:cTn>
                                        <p:tgtEl>
                                          <p:spTgt spid="29"/>
                                        </p:tgtEl>
                                      </p:cBhvr>
                                      <p:to x="100000" y="90000"/>
                                    </p:animScale>
                                    <p:animScale>
                                      <p:cBhvr>
                                        <p:cTn id="162" dur="62" decel="50000">
                                          <p:stCondLst>
                                            <p:cond delay="626"/>
                                          </p:stCondLst>
                                        </p:cTn>
                                        <p:tgtEl>
                                          <p:spTgt spid="29"/>
                                        </p:tgtEl>
                                      </p:cBhvr>
                                      <p:to x="100000" y="100000"/>
                                    </p:animScale>
                                    <p:animScale>
                                      <p:cBhvr>
                                        <p:cTn id="163" dur="10">
                                          <p:stCondLst>
                                            <p:cond delay="678"/>
                                          </p:stCondLst>
                                        </p:cTn>
                                        <p:tgtEl>
                                          <p:spTgt spid="29"/>
                                        </p:tgtEl>
                                      </p:cBhvr>
                                      <p:to x="100000" y="95000"/>
                                    </p:animScale>
                                    <p:animScale>
                                      <p:cBhvr>
                                        <p:cTn id="164" dur="62" decel="50000">
                                          <p:stCondLst>
                                            <p:cond delay="688"/>
                                          </p:stCondLst>
                                        </p:cTn>
                                        <p:tgtEl>
                                          <p:spTgt spid="29"/>
                                        </p:tgtEl>
                                      </p:cBhvr>
                                      <p:to x="100000" y="100000"/>
                                    </p:animScale>
                                  </p:childTnLst>
                                </p:cTn>
                              </p:par>
                              <p:par>
                                <p:cTn id="165" presetID="26" presetClass="entr" presetSubtype="0" fill="hold" grpId="0" nodeType="withEffect">
                                  <p:stCondLst>
                                    <p:cond delay="500"/>
                                  </p:stCondLst>
                                  <p:childTnLst>
                                    <p:set>
                                      <p:cBhvr>
                                        <p:cTn id="166" dur="1" fill="hold">
                                          <p:stCondLst>
                                            <p:cond delay="0"/>
                                          </p:stCondLst>
                                        </p:cTn>
                                        <p:tgtEl>
                                          <p:spTgt spid="44"/>
                                        </p:tgtEl>
                                        <p:attrNameLst>
                                          <p:attrName>style.visibility</p:attrName>
                                        </p:attrNameLst>
                                      </p:cBhvr>
                                      <p:to>
                                        <p:strVal val="visible"/>
                                      </p:to>
                                    </p:set>
                                    <p:animEffect transition="in" filter="wipe(down)">
                                      <p:cBhvr>
                                        <p:cTn id="167" dur="217">
                                          <p:stCondLst>
                                            <p:cond delay="0"/>
                                          </p:stCondLst>
                                        </p:cTn>
                                        <p:tgtEl>
                                          <p:spTgt spid="44"/>
                                        </p:tgtEl>
                                      </p:cBhvr>
                                    </p:animEffect>
                                    <p:anim calcmode="lin" valueType="num">
                                      <p:cBhvr>
                                        <p:cTn id="168" dur="683"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69" dur="249"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70" dur="249" tmFilter="0, 0; 0.125,0.2665; 0.25,0.4; 0.375,0.465; 0.5,0.5;  0.625,0.535; 0.75,0.6; 0.875,0.7335; 1,1">
                                          <p:stCondLst>
                                            <p:cond delay="249"/>
                                          </p:stCondLst>
                                        </p:cTn>
                                        <p:tgtEl>
                                          <p:spTgt spid="44"/>
                                        </p:tgtEl>
                                        <p:attrNameLst>
                                          <p:attrName>ppt_y</p:attrName>
                                        </p:attrNameLst>
                                      </p:cBhvr>
                                      <p:tavLst>
                                        <p:tav tm="0" fmla="#ppt_y-sin(pi*$)/9">
                                          <p:val>
                                            <p:fltVal val="0"/>
                                          </p:val>
                                        </p:tav>
                                        <p:tav tm="100000">
                                          <p:val>
                                            <p:fltVal val="1"/>
                                          </p:val>
                                        </p:tav>
                                      </p:tavLst>
                                    </p:anim>
                                    <p:anim calcmode="lin" valueType="num">
                                      <p:cBhvr>
                                        <p:cTn id="171" dur="125" tmFilter="0, 0; 0.125,0.2665; 0.25,0.4; 0.375,0.465; 0.5,0.5;  0.625,0.535; 0.75,0.6; 0.875,0.7335; 1,1">
                                          <p:stCondLst>
                                            <p:cond delay="497"/>
                                          </p:stCondLst>
                                        </p:cTn>
                                        <p:tgtEl>
                                          <p:spTgt spid="44"/>
                                        </p:tgtEl>
                                        <p:attrNameLst>
                                          <p:attrName>ppt_y</p:attrName>
                                        </p:attrNameLst>
                                      </p:cBhvr>
                                      <p:tavLst>
                                        <p:tav tm="0" fmla="#ppt_y-sin(pi*$)/27">
                                          <p:val>
                                            <p:fltVal val="0"/>
                                          </p:val>
                                        </p:tav>
                                        <p:tav tm="100000">
                                          <p:val>
                                            <p:fltVal val="1"/>
                                          </p:val>
                                        </p:tav>
                                      </p:tavLst>
                                    </p:anim>
                                    <p:anim calcmode="lin" valueType="num">
                                      <p:cBhvr>
                                        <p:cTn id="172" dur="62" tmFilter="0, 0; 0.125,0.2665; 0.25,0.4; 0.375,0.465; 0.5,0.5;  0.625,0.535; 0.75,0.6; 0.875,0.7335; 1,1">
                                          <p:stCondLst>
                                            <p:cond delay="621"/>
                                          </p:stCondLst>
                                        </p:cTn>
                                        <p:tgtEl>
                                          <p:spTgt spid="44"/>
                                        </p:tgtEl>
                                        <p:attrNameLst>
                                          <p:attrName>ppt_y</p:attrName>
                                        </p:attrNameLst>
                                      </p:cBhvr>
                                      <p:tavLst>
                                        <p:tav tm="0" fmla="#ppt_y-sin(pi*$)/81">
                                          <p:val>
                                            <p:fltVal val="0"/>
                                          </p:val>
                                        </p:tav>
                                        <p:tav tm="100000">
                                          <p:val>
                                            <p:fltVal val="1"/>
                                          </p:val>
                                        </p:tav>
                                      </p:tavLst>
                                    </p:anim>
                                    <p:animScale>
                                      <p:cBhvr>
                                        <p:cTn id="173" dur="10">
                                          <p:stCondLst>
                                            <p:cond delay="244"/>
                                          </p:stCondLst>
                                        </p:cTn>
                                        <p:tgtEl>
                                          <p:spTgt spid="44"/>
                                        </p:tgtEl>
                                      </p:cBhvr>
                                      <p:to x="100000" y="60000"/>
                                    </p:animScale>
                                    <p:animScale>
                                      <p:cBhvr>
                                        <p:cTn id="174" dur="62" decel="50000">
                                          <p:stCondLst>
                                            <p:cond delay="254"/>
                                          </p:stCondLst>
                                        </p:cTn>
                                        <p:tgtEl>
                                          <p:spTgt spid="44"/>
                                        </p:tgtEl>
                                      </p:cBhvr>
                                      <p:to x="100000" y="100000"/>
                                    </p:animScale>
                                    <p:animScale>
                                      <p:cBhvr>
                                        <p:cTn id="175" dur="10">
                                          <p:stCondLst>
                                            <p:cond delay="492"/>
                                          </p:stCondLst>
                                        </p:cTn>
                                        <p:tgtEl>
                                          <p:spTgt spid="44"/>
                                        </p:tgtEl>
                                      </p:cBhvr>
                                      <p:to x="100000" y="80000"/>
                                    </p:animScale>
                                    <p:animScale>
                                      <p:cBhvr>
                                        <p:cTn id="176" dur="62" decel="50000">
                                          <p:stCondLst>
                                            <p:cond delay="502"/>
                                          </p:stCondLst>
                                        </p:cTn>
                                        <p:tgtEl>
                                          <p:spTgt spid="44"/>
                                        </p:tgtEl>
                                      </p:cBhvr>
                                      <p:to x="100000" y="100000"/>
                                    </p:animScale>
                                    <p:animScale>
                                      <p:cBhvr>
                                        <p:cTn id="177" dur="10">
                                          <p:stCondLst>
                                            <p:cond delay="616"/>
                                          </p:stCondLst>
                                        </p:cTn>
                                        <p:tgtEl>
                                          <p:spTgt spid="44"/>
                                        </p:tgtEl>
                                      </p:cBhvr>
                                      <p:to x="100000" y="90000"/>
                                    </p:animScale>
                                    <p:animScale>
                                      <p:cBhvr>
                                        <p:cTn id="178" dur="62" decel="50000">
                                          <p:stCondLst>
                                            <p:cond delay="626"/>
                                          </p:stCondLst>
                                        </p:cTn>
                                        <p:tgtEl>
                                          <p:spTgt spid="44"/>
                                        </p:tgtEl>
                                      </p:cBhvr>
                                      <p:to x="100000" y="100000"/>
                                    </p:animScale>
                                    <p:animScale>
                                      <p:cBhvr>
                                        <p:cTn id="179" dur="10">
                                          <p:stCondLst>
                                            <p:cond delay="678"/>
                                          </p:stCondLst>
                                        </p:cTn>
                                        <p:tgtEl>
                                          <p:spTgt spid="44"/>
                                        </p:tgtEl>
                                      </p:cBhvr>
                                      <p:to x="100000" y="95000"/>
                                    </p:animScale>
                                    <p:animScale>
                                      <p:cBhvr>
                                        <p:cTn id="180" dur="62" decel="50000">
                                          <p:stCondLst>
                                            <p:cond delay="688"/>
                                          </p:stCondLst>
                                        </p:cTn>
                                        <p:tgtEl>
                                          <p:spTgt spid="44"/>
                                        </p:tgtEl>
                                      </p:cBhvr>
                                      <p:to x="100000" y="100000"/>
                                    </p:animScale>
                                  </p:childTnLst>
                                </p:cTn>
                              </p:par>
                              <p:par>
                                <p:cTn id="181" presetID="26" presetClass="entr" presetSubtype="0" fill="hold" nodeType="withEffect">
                                  <p:stCondLst>
                                    <p:cond delay="500"/>
                                  </p:stCondLst>
                                  <p:childTnLst>
                                    <p:set>
                                      <p:cBhvr>
                                        <p:cTn id="182" dur="1" fill="hold">
                                          <p:stCondLst>
                                            <p:cond delay="0"/>
                                          </p:stCondLst>
                                        </p:cTn>
                                        <p:tgtEl>
                                          <p:spTgt spid="47"/>
                                        </p:tgtEl>
                                        <p:attrNameLst>
                                          <p:attrName>style.visibility</p:attrName>
                                        </p:attrNameLst>
                                      </p:cBhvr>
                                      <p:to>
                                        <p:strVal val="visible"/>
                                      </p:to>
                                    </p:set>
                                    <p:animEffect transition="in" filter="wipe(down)">
                                      <p:cBhvr>
                                        <p:cTn id="183" dur="217">
                                          <p:stCondLst>
                                            <p:cond delay="0"/>
                                          </p:stCondLst>
                                        </p:cTn>
                                        <p:tgtEl>
                                          <p:spTgt spid="47"/>
                                        </p:tgtEl>
                                      </p:cBhvr>
                                    </p:animEffect>
                                    <p:anim calcmode="lin" valueType="num">
                                      <p:cBhvr>
                                        <p:cTn id="184" dur="683"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85" dur="249"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86" dur="249" tmFilter="0, 0; 0.125,0.2665; 0.25,0.4; 0.375,0.465; 0.5,0.5;  0.625,0.535; 0.75,0.6; 0.875,0.7335; 1,1">
                                          <p:stCondLst>
                                            <p:cond delay="249"/>
                                          </p:stCondLst>
                                        </p:cTn>
                                        <p:tgtEl>
                                          <p:spTgt spid="47"/>
                                        </p:tgtEl>
                                        <p:attrNameLst>
                                          <p:attrName>ppt_y</p:attrName>
                                        </p:attrNameLst>
                                      </p:cBhvr>
                                      <p:tavLst>
                                        <p:tav tm="0" fmla="#ppt_y-sin(pi*$)/9">
                                          <p:val>
                                            <p:fltVal val="0"/>
                                          </p:val>
                                        </p:tav>
                                        <p:tav tm="100000">
                                          <p:val>
                                            <p:fltVal val="1"/>
                                          </p:val>
                                        </p:tav>
                                      </p:tavLst>
                                    </p:anim>
                                    <p:anim calcmode="lin" valueType="num">
                                      <p:cBhvr>
                                        <p:cTn id="187" dur="125" tmFilter="0, 0; 0.125,0.2665; 0.25,0.4; 0.375,0.465; 0.5,0.5;  0.625,0.535; 0.75,0.6; 0.875,0.7335; 1,1">
                                          <p:stCondLst>
                                            <p:cond delay="497"/>
                                          </p:stCondLst>
                                        </p:cTn>
                                        <p:tgtEl>
                                          <p:spTgt spid="47"/>
                                        </p:tgtEl>
                                        <p:attrNameLst>
                                          <p:attrName>ppt_y</p:attrName>
                                        </p:attrNameLst>
                                      </p:cBhvr>
                                      <p:tavLst>
                                        <p:tav tm="0" fmla="#ppt_y-sin(pi*$)/27">
                                          <p:val>
                                            <p:fltVal val="0"/>
                                          </p:val>
                                        </p:tav>
                                        <p:tav tm="100000">
                                          <p:val>
                                            <p:fltVal val="1"/>
                                          </p:val>
                                        </p:tav>
                                      </p:tavLst>
                                    </p:anim>
                                    <p:anim calcmode="lin" valueType="num">
                                      <p:cBhvr>
                                        <p:cTn id="188" dur="62" tmFilter="0, 0; 0.125,0.2665; 0.25,0.4; 0.375,0.465; 0.5,0.5;  0.625,0.535; 0.75,0.6; 0.875,0.7335; 1,1">
                                          <p:stCondLst>
                                            <p:cond delay="621"/>
                                          </p:stCondLst>
                                        </p:cTn>
                                        <p:tgtEl>
                                          <p:spTgt spid="47"/>
                                        </p:tgtEl>
                                        <p:attrNameLst>
                                          <p:attrName>ppt_y</p:attrName>
                                        </p:attrNameLst>
                                      </p:cBhvr>
                                      <p:tavLst>
                                        <p:tav tm="0" fmla="#ppt_y-sin(pi*$)/81">
                                          <p:val>
                                            <p:fltVal val="0"/>
                                          </p:val>
                                        </p:tav>
                                        <p:tav tm="100000">
                                          <p:val>
                                            <p:fltVal val="1"/>
                                          </p:val>
                                        </p:tav>
                                      </p:tavLst>
                                    </p:anim>
                                    <p:animScale>
                                      <p:cBhvr>
                                        <p:cTn id="189" dur="10">
                                          <p:stCondLst>
                                            <p:cond delay="244"/>
                                          </p:stCondLst>
                                        </p:cTn>
                                        <p:tgtEl>
                                          <p:spTgt spid="47"/>
                                        </p:tgtEl>
                                      </p:cBhvr>
                                      <p:to x="100000" y="60000"/>
                                    </p:animScale>
                                    <p:animScale>
                                      <p:cBhvr>
                                        <p:cTn id="190" dur="62" decel="50000">
                                          <p:stCondLst>
                                            <p:cond delay="254"/>
                                          </p:stCondLst>
                                        </p:cTn>
                                        <p:tgtEl>
                                          <p:spTgt spid="47"/>
                                        </p:tgtEl>
                                      </p:cBhvr>
                                      <p:to x="100000" y="100000"/>
                                    </p:animScale>
                                    <p:animScale>
                                      <p:cBhvr>
                                        <p:cTn id="191" dur="10">
                                          <p:stCondLst>
                                            <p:cond delay="492"/>
                                          </p:stCondLst>
                                        </p:cTn>
                                        <p:tgtEl>
                                          <p:spTgt spid="47"/>
                                        </p:tgtEl>
                                      </p:cBhvr>
                                      <p:to x="100000" y="80000"/>
                                    </p:animScale>
                                    <p:animScale>
                                      <p:cBhvr>
                                        <p:cTn id="192" dur="62" decel="50000">
                                          <p:stCondLst>
                                            <p:cond delay="502"/>
                                          </p:stCondLst>
                                        </p:cTn>
                                        <p:tgtEl>
                                          <p:spTgt spid="47"/>
                                        </p:tgtEl>
                                      </p:cBhvr>
                                      <p:to x="100000" y="100000"/>
                                    </p:animScale>
                                    <p:animScale>
                                      <p:cBhvr>
                                        <p:cTn id="193" dur="10">
                                          <p:stCondLst>
                                            <p:cond delay="616"/>
                                          </p:stCondLst>
                                        </p:cTn>
                                        <p:tgtEl>
                                          <p:spTgt spid="47"/>
                                        </p:tgtEl>
                                      </p:cBhvr>
                                      <p:to x="100000" y="90000"/>
                                    </p:animScale>
                                    <p:animScale>
                                      <p:cBhvr>
                                        <p:cTn id="194" dur="62" decel="50000">
                                          <p:stCondLst>
                                            <p:cond delay="626"/>
                                          </p:stCondLst>
                                        </p:cTn>
                                        <p:tgtEl>
                                          <p:spTgt spid="47"/>
                                        </p:tgtEl>
                                      </p:cBhvr>
                                      <p:to x="100000" y="100000"/>
                                    </p:animScale>
                                    <p:animScale>
                                      <p:cBhvr>
                                        <p:cTn id="195" dur="10">
                                          <p:stCondLst>
                                            <p:cond delay="678"/>
                                          </p:stCondLst>
                                        </p:cTn>
                                        <p:tgtEl>
                                          <p:spTgt spid="47"/>
                                        </p:tgtEl>
                                      </p:cBhvr>
                                      <p:to x="100000" y="95000"/>
                                    </p:animScale>
                                    <p:animScale>
                                      <p:cBhvr>
                                        <p:cTn id="196" dur="62" decel="50000">
                                          <p:stCondLst>
                                            <p:cond delay="688"/>
                                          </p:stCondLst>
                                        </p:cTn>
                                        <p:tgtEl>
                                          <p:spTgt spid="47"/>
                                        </p:tgtEl>
                                      </p:cBhvr>
                                      <p:to x="100000" y="100000"/>
                                    </p:animScale>
                                  </p:childTnLst>
                                </p:cTn>
                              </p:par>
                              <p:par>
                                <p:cTn id="197" presetID="26" presetClass="entr" presetSubtype="0" fill="hold" grpId="0" nodeType="withEffect">
                                  <p:stCondLst>
                                    <p:cond delay="500"/>
                                  </p:stCondLst>
                                  <p:childTnLst>
                                    <p:set>
                                      <p:cBhvr>
                                        <p:cTn id="198" dur="1" fill="hold">
                                          <p:stCondLst>
                                            <p:cond delay="0"/>
                                          </p:stCondLst>
                                        </p:cTn>
                                        <p:tgtEl>
                                          <p:spTgt spid="51"/>
                                        </p:tgtEl>
                                        <p:attrNameLst>
                                          <p:attrName>style.visibility</p:attrName>
                                        </p:attrNameLst>
                                      </p:cBhvr>
                                      <p:to>
                                        <p:strVal val="visible"/>
                                      </p:to>
                                    </p:set>
                                    <p:animEffect transition="in" filter="wipe(down)">
                                      <p:cBhvr>
                                        <p:cTn id="199" dur="217">
                                          <p:stCondLst>
                                            <p:cond delay="0"/>
                                          </p:stCondLst>
                                        </p:cTn>
                                        <p:tgtEl>
                                          <p:spTgt spid="51"/>
                                        </p:tgtEl>
                                      </p:cBhvr>
                                    </p:animEffect>
                                    <p:anim calcmode="lin" valueType="num">
                                      <p:cBhvr>
                                        <p:cTn id="200" dur="683"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201" dur="249"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202" dur="249" tmFilter="0, 0; 0.125,0.2665; 0.25,0.4; 0.375,0.465; 0.5,0.5;  0.625,0.535; 0.75,0.6; 0.875,0.7335; 1,1">
                                          <p:stCondLst>
                                            <p:cond delay="249"/>
                                          </p:stCondLst>
                                        </p:cTn>
                                        <p:tgtEl>
                                          <p:spTgt spid="51"/>
                                        </p:tgtEl>
                                        <p:attrNameLst>
                                          <p:attrName>ppt_y</p:attrName>
                                        </p:attrNameLst>
                                      </p:cBhvr>
                                      <p:tavLst>
                                        <p:tav tm="0" fmla="#ppt_y-sin(pi*$)/9">
                                          <p:val>
                                            <p:fltVal val="0"/>
                                          </p:val>
                                        </p:tav>
                                        <p:tav tm="100000">
                                          <p:val>
                                            <p:fltVal val="1"/>
                                          </p:val>
                                        </p:tav>
                                      </p:tavLst>
                                    </p:anim>
                                    <p:anim calcmode="lin" valueType="num">
                                      <p:cBhvr>
                                        <p:cTn id="203" dur="125" tmFilter="0, 0; 0.125,0.2665; 0.25,0.4; 0.375,0.465; 0.5,0.5;  0.625,0.535; 0.75,0.6; 0.875,0.7335; 1,1">
                                          <p:stCondLst>
                                            <p:cond delay="497"/>
                                          </p:stCondLst>
                                        </p:cTn>
                                        <p:tgtEl>
                                          <p:spTgt spid="51"/>
                                        </p:tgtEl>
                                        <p:attrNameLst>
                                          <p:attrName>ppt_y</p:attrName>
                                        </p:attrNameLst>
                                      </p:cBhvr>
                                      <p:tavLst>
                                        <p:tav tm="0" fmla="#ppt_y-sin(pi*$)/27">
                                          <p:val>
                                            <p:fltVal val="0"/>
                                          </p:val>
                                        </p:tav>
                                        <p:tav tm="100000">
                                          <p:val>
                                            <p:fltVal val="1"/>
                                          </p:val>
                                        </p:tav>
                                      </p:tavLst>
                                    </p:anim>
                                    <p:anim calcmode="lin" valueType="num">
                                      <p:cBhvr>
                                        <p:cTn id="204" dur="62" tmFilter="0, 0; 0.125,0.2665; 0.25,0.4; 0.375,0.465; 0.5,0.5;  0.625,0.535; 0.75,0.6; 0.875,0.7335; 1,1">
                                          <p:stCondLst>
                                            <p:cond delay="621"/>
                                          </p:stCondLst>
                                        </p:cTn>
                                        <p:tgtEl>
                                          <p:spTgt spid="51"/>
                                        </p:tgtEl>
                                        <p:attrNameLst>
                                          <p:attrName>ppt_y</p:attrName>
                                        </p:attrNameLst>
                                      </p:cBhvr>
                                      <p:tavLst>
                                        <p:tav tm="0" fmla="#ppt_y-sin(pi*$)/81">
                                          <p:val>
                                            <p:fltVal val="0"/>
                                          </p:val>
                                        </p:tav>
                                        <p:tav tm="100000">
                                          <p:val>
                                            <p:fltVal val="1"/>
                                          </p:val>
                                        </p:tav>
                                      </p:tavLst>
                                    </p:anim>
                                    <p:animScale>
                                      <p:cBhvr>
                                        <p:cTn id="205" dur="10">
                                          <p:stCondLst>
                                            <p:cond delay="244"/>
                                          </p:stCondLst>
                                        </p:cTn>
                                        <p:tgtEl>
                                          <p:spTgt spid="51"/>
                                        </p:tgtEl>
                                      </p:cBhvr>
                                      <p:to x="100000" y="60000"/>
                                    </p:animScale>
                                    <p:animScale>
                                      <p:cBhvr>
                                        <p:cTn id="206" dur="62" decel="50000">
                                          <p:stCondLst>
                                            <p:cond delay="254"/>
                                          </p:stCondLst>
                                        </p:cTn>
                                        <p:tgtEl>
                                          <p:spTgt spid="51"/>
                                        </p:tgtEl>
                                      </p:cBhvr>
                                      <p:to x="100000" y="100000"/>
                                    </p:animScale>
                                    <p:animScale>
                                      <p:cBhvr>
                                        <p:cTn id="207" dur="10">
                                          <p:stCondLst>
                                            <p:cond delay="492"/>
                                          </p:stCondLst>
                                        </p:cTn>
                                        <p:tgtEl>
                                          <p:spTgt spid="51"/>
                                        </p:tgtEl>
                                      </p:cBhvr>
                                      <p:to x="100000" y="80000"/>
                                    </p:animScale>
                                    <p:animScale>
                                      <p:cBhvr>
                                        <p:cTn id="208" dur="62" decel="50000">
                                          <p:stCondLst>
                                            <p:cond delay="502"/>
                                          </p:stCondLst>
                                        </p:cTn>
                                        <p:tgtEl>
                                          <p:spTgt spid="51"/>
                                        </p:tgtEl>
                                      </p:cBhvr>
                                      <p:to x="100000" y="100000"/>
                                    </p:animScale>
                                    <p:animScale>
                                      <p:cBhvr>
                                        <p:cTn id="209" dur="10">
                                          <p:stCondLst>
                                            <p:cond delay="616"/>
                                          </p:stCondLst>
                                        </p:cTn>
                                        <p:tgtEl>
                                          <p:spTgt spid="51"/>
                                        </p:tgtEl>
                                      </p:cBhvr>
                                      <p:to x="100000" y="90000"/>
                                    </p:animScale>
                                    <p:animScale>
                                      <p:cBhvr>
                                        <p:cTn id="210" dur="62" decel="50000">
                                          <p:stCondLst>
                                            <p:cond delay="626"/>
                                          </p:stCondLst>
                                        </p:cTn>
                                        <p:tgtEl>
                                          <p:spTgt spid="51"/>
                                        </p:tgtEl>
                                      </p:cBhvr>
                                      <p:to x="100000" y="100000"/>
                                    </p:animScale>
                                    <p:animScale>
                                      <p:cBhvr>
                                        <p:cTn id="211" dur="10">
                                          <p:stCondLst>
                                            <p:cond delay="678"/>
                                          </p:stCondLst>
                                        </p:cTn>
                                        <p:tgtEl>
                                          <p:spTgt spid="51"/>
                                        </p:tgtEl>
                                      </p:cBhvr>
                                      <p:to x="100000" y="95000"/>
                                    </p:animScale>
                                    <p:animScale>
                                      <p:cBhvr>
                                        <p:cTn id="212" dur="62" decel="50000">
                                          <p:stCondLst>
                                            <p:cond delay="688"/>
                                          </p:stCondLst>
                                        </p:cTn>
                                        <p:tgtEl>
                                          <p:spTgt spid="51"/>
                                        </p:tgtEl>
                                      </p:cBhvr>
                                      <p:to x="100000" y="100000"/>
                                    </p:animScale>
                                  </p:childTnLst>
                                </p:cTn>
                              </p:par>
                              <p:par>
                                <p:cTn id="213" presetID="26" presetClass="entr" presetSubtype="0" fill="hold" grpId="0" nodeType="withEffect">
                                  <p:stCondLst>
                                    <p:cond delay="500"/>
                                  </p:stCondLst>
                                  <p:childTnLst>
                                    <p:set>
                                      <p:cBhvr>
                                        <p:cTn id="214" dur="1" fill="hold">
                                          <p:stCondLst>
                                            <p:cond delay="0"/>
                                          </p:stCondLst>
                                        </p:cTn>
                                        <p:tgtEl>
                                          <p:spTgt spid="53"/>
                                        </p:tgtEl>
                                        <p:attrNameLst>
                                          <p:attrName>style.visibility</p:attrName>
                                        </p:attrNameLst>
                                      </p:cBhvr>
                                      <p:to>
                                        <p:strVal val="visible"/>
                                      </p:to>
                                    </p:set>
                                    <p:animEffect transition="in" filter="wipe(down)">
                                      <p:cBhvr>
                                        <p:cTn id="215" dur="217">
                                          <p:stCondLst>
                                            <p:cond delay="0"/>
                                          </p:stCondLst>
                                        </p:cTn>
                                        <p:tgtEl>
                                          <p:spTgt spid="53"/>
                                        </p:tgtEl>
                                      </p:cBhvr>
                                    </p:animEffect>
                                    <p:anim calcmode="lin" valueType="num">
                                      <p:cBhvr>
                                        <p:cTn id="216" dur="683"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217" dur="249"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218" dur="249" tmFilter="0, 0; 0.125,0.2665; 0.25,0.4; 0.375,0.465; 0.5,0.5;  0.625,0.535; 0.75,0.6; 0.875,0.7335; 1,1">
                                          <p:stCondLst>
                                            <p:cond delay="249"/>
                                          </p:stCondLst>
                                        </p:cTn>
                                        <p:tgtEl>
                                          <p:spTgt spid="53"/>
                                        </p:tgtEl>
                                        <p:attrNameLst>
                                          <p:attrName>ppt_y</p:attrName>
                                        </p:attrNameLst>
                                      </p:cBhvr>
                                      <p:tavLst>
                                        <p:tav tm="0" fmla="#ppt_y-sin(pi*$)/9">
                                          <p:val>
                                            <p:fltVal val="0"/>
                                          </p:val>
                                        </p:tav>
                                        <p:tav tm="100000">
                                          <p:val>
                                            <p:fltVal val="1"/>
                                          </p:val>
                                        </p:tav>
                                      </p:tavLst>
                                    </p:anim>
                                    <p:anim calcmode="lin" valueType="num">
                                      <p:cBhvr>
                                        <p:cTn id="219" dur="125" tmFilter="0, 0; 0.125,0.2665; 0.25,0.4; 0.375,0.465; 0.5,0.5;  0.625,0.535; 0.75,0.6; 0.875,0.7335; 1,1">
                                          <p:stCondLst>
                                            <p:cond delay="497"/>
                                          </p:stCondLst>
                                        </p:cTn>
                                        <p:tgtEl>
                                          <p:spTgt spid="53"/>
                                        </p:tgtEl>
                                        <p:attrNameLst>
                                          <p:attrName>ppt_y</p:attrName>
                                        </p:attrNameLst>
                                      </p:cBhvr>
                                      <p:tavLst>
                                        <p:tav tm="0" fmla="#ppt_y-sin(pi*$)/27">
                                          <p:val>
                                            <p:fltVal val="0"/>
                                          </p:val>
                                        </p:tav>
                                        <p:tav tm="100000">
                                          <p:val>
                                            <p:fltVal val="1"/>
                                          </p:val>
                                        </p:tav>
                                      </p:tavLst>
                                    </p:anim>
                                    <p:anim calcmode="lin" valueType="num">
                                      <p:cBhvr>
                                        <p:cTn id="220" dur="62" tmFilter="0, 0; 0.125,0.2665; 0.25,0.4; 0.375,0.465; 0.5,0.5;  0.625,0.535; 0.75,0.6; 0.875,0.7335; 1,1">
                                          <p:stCondLst>
                                            <p:cond delay="621"/>
                                          </p:stCondLst>
                                        </p:cTn>
                                        <p:tgtEl>
                                          <p:spTgt spid="53"/>
                                        </p:tgtEl>
                                        <p:attrNameLst>
                                          <p:attrName>ppt_y</p:attrName>
                                        </p:attrNameLst>
                                      </p:cBhvr>
                                      <p:tavLst>
                                        <p:tav tm="0" fmla="#ppt_y-sin(pi*$)/81">
                                          <p:val>
                                            <p:fltVal val="0"/>
                                          </p:val>
                                        </p:tav>
                                        <p:tav tm="100000">
                                          <p:val>
                                            <p:fltVal val="1"/>
                                          </p:val>
                                        </p:tav>
                                      </p:tavLst>
                                    </p:anim>
                                    <p:animScale>
                                      <p:cBhvr>
                                        <p:cTn id="221" dur="10">
                                          <p:stCondLst>
                                            <p:cond delay="244"/>
                                          </p:stCondLst>
                                        </p:cTn>
                                        <p:tgtEl>
                                          <p:spTgt spid="53"/>
                                        </p:tgtEl>
                                      </p:cBhvr>
                                      <p:to x="100000" y="60000"/>
                                    </p:animScale>
                                    <p:animScale>
                                      <p:cBhvr>
                                        <p:cTn id="222" dur="62" decel="50000">
                                          <p:stCondLst>
                                            <p:cond delay="254"/>
                                          </p:stCondLst>
                                        </p:cTn>
                                        <p:tgtEl>
                                          <p:spTgt spid="53"/>
                                        </p:tgtEl>
                                      </p:cBhvr>
                                      <p:to x="100000" y="100000"/>
                                    </p:animScale>
                                    <p:animScale>
                                      <p:cBhvr>
                                        <p:cTn id="223" dur="10">
                                          <p:stCondLst>
                                            <p:cond delay="492"/>
                                          </p:stCondLst>
                                        </p:cTn>
                                        <p:tgtEl>
                                          <p:spTgt spid="53"/>
                                        </p:tgtEl>
                                      </p:cBhvr>
                                      <p:to x="100000" y="80000"/>
                                    </p:animScale>
                                    <p:animScale>
                                      <p:cBhvr>
                                        <p:cTn id="224" dur="62" decel="50000">
                                          <p:stCondLst>
                                            <p:cond delay="502"/>
                                          </p:stCondLst>
                                        </p:cTn>
                                        <p:tgtEl>
                                          <p:spTgt spid="53"/>
                                        </p:tgtEl>
                                      </p:cBhvr>
                                      <p:to x="100000" y="100000"/>
                                    </p:animScale>
                                    <p:animScale>
                                      <p:cBhvr>
                                        <p:cTn id="225" dur="10">
                                          <p:stCondLst>
                                            <p:cond delay="616"/>
                                          </p:stCondLst>
                                        </p:cTn>
                                        <p:tgtEl>
                                          <p:spTgt spid="53"/>
                                        </p:tgtEl>
                                      </p:cBhvr>
                                      <p:to x="100000" y="90000"/>
                                    </p:animScale>
                                    <p:animScale>
                                      <p:cBhvr>
                                        <p:cTn id="226" dur="62" decel="50000">
                                          <p:stCondLst>
                                            <p:cond delay="626"/>
                                          </p:stCondLst>
                                        </p:cTn>
                                        <p:tgtEl>
                                          <p:spTgt spid="53"/>
                                        </p:tgtEl>
                                      </p:cBhvr>
                                      <p:to x="100000" y="100000"/>
                                    </p:animScale>
                                    <p:animScale>
                                      <p:cBhvr>
                                        <p:cTn id="227" dur="10">
                                          <p:stCondLst>
                                            <p:cond delay="678"/>
                                          </p:stCondLst>
                                        </p:cTn>
                                        <p:tgtEl>
                                          <p:spTgt spid="53"/>
                                        </p:tgtEl>
                                      </p:cBhvr>
                                      <p:to x="100000" y="95000"/>
                                    </p:animScale>
                                    <p:animScale>
                                      <p:cBhvr>
                                        <p:cTn id="228" dur="62" decel="50000">
                                          <p:stCondLst>
                                            <p:cond delay="688"/>
                                          </p:stCondLst>
                                        </p:cTn>
                                        <p:tgtEl>
                                          <p:spTgt spid="53"/>
                                        </p:tgtEl>
                                      </p:cBhvr>
                                      <p:to x="100000" y="100000"/>
                                    </p:animScale>
                                  </p:childTnLst>
                                </p:cTn>
                              </p:par>
                              <p:par>
                                <p:cTn id="229" presetID="26" presetClass="entr" presetSubtype="0" fill="hold" grpId="0" nodeType="withEffect">
                                  <p:stCondLst>
                                    <p:cond delay="500"/>
                                  </p:stCondLst>
                                  <p:childTnLst>
                                    <p:set>
                                      <p:cBhvr>
                                        <p:cTn id="230" dur="1" fill="hold">
                                          <p:stCondLst>
                                            <p:cond delay="0"/>
                                          </p:stCondLst>
                                        </p:cTn>
                                        <p:tgtEl>
                                          <p:spTgt spid="54"/>
                                        </p:tgtEl>
                                        <p:attrNameLst>
                                          <p:attrName>style.visibility</p:attrName>
                                        </p:attrNameLst>
                                      </p:cBhvr>
                                      <p:to>
                                        <p:strVal val="visible"/>
                                      </p:to>
                                    </p:set>
                                    <p:animEffect transition="in" filter="wipe(down)">
                                      <p:cBhvr>
                                        <p:cTn id="231" dur="217">
                                          <p:stCondLst>
                                            <p:cond delay="0"/>
                                          </p:stCondLst>
                                        </p:cTn>
                                        <p:tgtEl>
                                          <p:spTgt spid="54"/>
                                        </p:tgtEl>
                                      </p:cBhvr>
                                    </p:animEffect>
                                    <p:anim calcmode="lin" valueType="num">
                                      <p:cBhvr>
                                        <p:cTn id="232" dur="68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233" dur="249"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234" dur="249" tmFilter="0, 0; 0.125,0.2665; 0.25,0.4; 0.375,0.465; 0.5,0.5;  0.625,0.535; 0.75,0.6; 0.875,0.7335; 1,1">
                                          <p:stCondLst>
                                            <p:cond delay="249"/>
                                          </p:stCondLst>
                                        </p:cTn>
                                        <p:tgtEl>
                                          <p:spTgt spid="54"/>
                                        </p:tgtEl>
                                        <p:attrNameLst>
                                          <p:attrName>ppt_y</p:attrName>
                                        </p:attrNameLst>
                                      </p:cBhvr>
                                      <p:tavLst>
                                        <p:tav tm="0" fmla="#ppt_y-sin(pi*$)/9">
                                          <p:val>
                                            <p:fltVal val="0"/>
                                          </p:val>
                                        </p:tav>
                                        <p:tav tm="100000">
                                          <p:val>
                                            <p:fltVal val="1"/>
                                          </p:val>
                                        </p:tav>
                                      </p:tavLst>
                                    </p:anim>
                                    <p:anim calcmode="lin" valueType="num">
                                      <p:cBhvr>
                                        <p:cTn id="235" dur="125" tmFilter="0, 0; 0.125,0.2665; 0.25,0.4; 0.375,0.465; 0.5,0.5;  0.625,0.535; 0.75,0.6; 0.875,0.7335; 1,1">
                                          <p:stCondLst>
                                            <p:cond delay="497"/>
                                          </p:stCondLst>
                                        </p:cTn>
                                        <p:tgtEl>
                                          <p:spTgt spid="54"/>
                                        </p:tgtEl>
                                        <p:attrNameLst>
                                          <p:attrName>ppt_y</p:attrName>
                                        </p:attrNameLst>
                                      </p:cBhvr>
                                      <p:tavLst>
                                        <p:tav tm="0" fmla="#ppt_y-sin(pi*$)/27">
                                          <p:val>
                                            <p:fltVal val="0"/>
                                          </p:val>
                                        </p:tav>
                                        <p:tav tm="100000">
                                          <p:val>
                                            <p:fltVal val="1"/>
                                          </p:val>
                                        </p:tav>
                                      </p:tavLst>
                                    </p:anim>
                                    <p:anim calcmode="lin" valueType="num">
                                      <p:cBhvr>
                                        <p:cTn id="236" dur="62" tmFilter="0, 0; 0.125,0.2665; 0.25,0.4; 0.375,0.465; 0.5,0.5;  0.625,0.535; 0.75,0.6; 0.875,0.7335; 1,1">
                                          <p:stCondLst>
                                            <p:cond delay="621"/>
                                          </p:stCondLst>
                                        </p:cTn>
                                        <p:tgtEl>
                                          <p:spTgt spid="54"/>
                                        </p:tgtEl>
                                        <p:attrNameLst>
                                          <p:attrName>ppt_y</p:attrName>
                                        </p:attrNameLst>
                                      </p:cBhvr>
                                      <p:tavLst>
                                        <p:tav tm="0" fmla="#ppt_y-sin(pi*$)/81">
                                          <p:val>
                                            <p:fltVal val="0"/>
                                          </p:val>
                                        </p:tav>
                                        <p:tav tm="100000">
                                          <p:val>
                                            <p:fltVal val="1"/>
                                          </p:val>
                                        </p:tav>
                                      </p:tavLst>
                                    </p:anim>
                                    <p:animScale>
                                      <p:cBhvr>
                                        <p:cTn id="237" dur="10">
                                          <p:stCondLst>
                                            <p:cond delay="244"/>
                                          </p:stCondLst>
                                        </p:cTn>
                                        <p:tgtEl>
                                          <p:spTgt spid="54"/>
                                        </p:tgtEl>
                                      </p:cBhvr>
                                      <p:to x="100000" y="60000"/>
                                    </p:animScale>
                                    <p:animScale>
                                      <p:cBhvr>
                                        <p:cTn id="238" dur="62" decel="50000">
                                          <p:stCondLst>
                                            <p:cond delay="254"/>
                                          </p:stCondLst>
                                        </p:cTn>
                                        <p:tgtEl>
                                          <p:spTgt spid="54"/>
                                        </p:tgtEl>
                                      </p:cBhvr>
                                      <p:to x="100000" y="100000"/>
                                    </p:animScale>
                                    <p:animScale>
                                      <p:cBhvr>
                                        <p:cTn id="239" dur="10">
                                          <p:stCondLst>
                                            <p:cond delay="492"/>
                                          </p:stCondLst>
                                        </p:cTn>
                                        <p:tgtEl>
                                          <p:spTgt spid="54"/>
                                        </p:tgtEl>
                                      </p:cBhvr>
                                      <p:to x="100000" y="80000"/>
                                    </p:animScale>
                                    <p:animScale>
                                      <p:cBhvr>
                                        <p:cTn id="240" dur="62" decel="50000">
                                          <p:stCondLst>
                                            <p:cond delay="502"/>
                                          </p:stCondLst>
                                        </p:cTn>
                                        <p:tgtEl>
                                          <p:spTgt spid="54"/>
                                        </p:tgtEl>
                                      </p:cBhvr>
                                      <p:to x="100000" y="100000"/>
                                    </p:animScale>
                                    <p:animScale>
                                      <p:cBhvr>
                                        <p:cTn id="241" dur="10">
                                          <p:stCondLst>
                                            <p:cond delay="616"/>
                                          </p:stCondLst>
                                        </p:cTn>
                                        <p:tgtEl>
                                          <p:spTgt spid="54"/>
                                        </p:tgtEl>
                                      </p:cBhvr>
                                      <p:to x="100000" y="90000"/>
                                    </p:animScale>
                                    <p:animScale>
                                      <p:cBhvr>
                                        <p:cTn id="242" dur="62" decel="50000">
                                          <p:stCondLst>
                                            <p:cond delay="626"/>
                                          </p:stCondLst>
                                        </p:cTn>
                                        <p:tgtEl>
                                          <p:spTgt spid="54"/>
                                        </p:tgtEl>
                                      </p:cBhvr>
                                      <p:to x="100000" y="100000"/>
                                    </p:animScale>
                                    <p:animScale>
                                      <p:cBhvr>
                                        <p:cTn id="243" dur="10">
                                          <p:stCondLst>
                                            <p:cond delay="678"/>
                                          </p:stCondLst>
                                        </p:cTn>
                                        <p:tgtEl>
                                          <p:spTgt spid="54"/>
                                        </p:tgtEl>
                                      </p:cBhvr>
                                      <p:to x="100000" y="95000"/>
                                    </p:animScale>
                                    <p:animScale>
                                      <p:cBhvr>
                                        <p:cTn id="244" dur="62" decel="50000">
                                          <p:stCondLst>
                                            <p:cond delay="688"/>
                                          </p:stCondLst>
                                        </p:cTn>
                                        <p:tgtEl>
                                          <p:spTgt spid="54"/>
                                        </p:tgtEl>
                                      </p:cBhvr>
                                      <p:to x="100000" y="100000"/>
                                    </p:animScale>
                                  </p:childTnLst>
                                </p:cTn>
                              </p:par>
                              <p:par>
                                <p:cTn id="245" presetID="26" presetClass="entr" presetSubtype="0" fill="hold" grpId="0" nodeType="withEffect">
                                  <p:stCondLst>
                                    <p:cond delay="500"/>
                                  </p:stCondLst>
                                  <p:childTnLst>
                                    <p:set>
                                      <p:cBhvr>
                                        <p:cTn id="246" dur="1" fill="hold">
                                          <p:stCondLst>
                                            <p:cond delay="0"/>
                                          </p:stCondLst>
                                        </p:cTn>
                                        <p:tgtEl>
                                          <p:spTgt spid="55"/>
                                        </p:tgtEl>
                                        <p:attrNameLst>
                                          <p:attrName>style.visibility</p:attrName>
                                        </p:attrNameLst>
                                      </p:cBhvr>
                                      <p:to>
                                        <p:strVal val="visible"/>
                                      </p:to>
                                    </p:set>
                                    <p:animEffect transition="in" filter="wipe(down)">
                                      <p:cBhvr>
                                        <p:cTn id="247" dur="217">
                                          <p:stCondLst>
                                            <p:cond delay="0"/>
                                          </p:stCondLst>
                                        </p:cTn>
                                        <p:tgtEl>
                                          <p:spTgt spid="55"/>
                                        </p:tgtEl>
                                      </p:cBhvr>
                                    </p:animEffect>
                                    <p:anim calcmode="lin" valueType="num">
                                      <p:cBhvr>
                                        <p:cTn id="248" dur="683"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49" dur="249"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50" dur="249" tmFilter="0, 0; 0.125,0.2665; 0.25,0.4; 0.375,0.465; 0.5,0.5;  0.625,0.535; 0.75,0.6; 0.875,0.7335; 1,1">
                                          <p:stCondLst>
                                            <p:cond delay="249"/>
                                          </p:stCondLst>
                                        </p:cTn>
                                        <p:tgtEl>
                                          <p:spTgt spid="55"/>
                                        </p:tgtEl>
                                        <p:attrNameLst>
                                          <p:attrName>ppt_y</p:attrName>
                                        </p:attrNameLst>
                                      </p:cBhvr>
                                      <p:tavLst>
                                        <p:tav tm="0" fmla="#ppt_y-sin(pi*$)/9">
                                          <p:val>
                                            <p:fltVal val="0"/>
                                          </p:val>
                                        </p:tav>
                                        <p:tav tm="100000">
                                          <p:val>
                                            <p:fltVal val="1"/>
                                          </p:val>
                                        </p:tav>
                                      </p:tavLst>
                                    </p:anim>
                                    <p:anim calcmode="lin" valueType="num">
                                      <p:cBhvr>
                                        <p:cTn id="251" dur="125" tmFilter="0, 0; 0.125,0.2665; 0.25,0.4; 0.375,0.465; 0.5,0.5;  0.625,0.535; 0.75,0.6; 0.875,0.7335; 1,1">
                                          <p:stCondLst>
                                            <p:cond delay="497"/>
                                          </p:stCondLst>
                                        </p:cTn>
                                        <p:tgtEl>
                                          <p:spTgt spid="55"/>
                                        </p:tgtEl>
                                        <p:attrNameLst>
                                          <p:attrName>ppt_y</p:attrName>
                                        </p:attrNameLst>
                                      </p:cBhvr>
                                      <p:tavLst>
                                        <p:tav tm="0" fmla="#ppt_y-sin(pi*$)/27">
                                          <p:val>
                                            <p:fltVal val="0"/>
                                          </p:val>
                                        </p:tav>
                                        <p:tav tm="100000">
                                          <p:val>
                                            <p:fltVal val="1"/>
                                          </p:val>
                                        </p:tav>
                                      </p:tavLst>
                                    </p:anim>
                                    <p:anim calcmode="lin" valueType="num">
                                      <p:cBhvr>
                                        <p:cTn id="252" dur="62" tmFilter="0, 0; 0.125,0.2665; 0.25,0.4; 0.375,0.465; 0.5,0.5;  0.625,0.535; 0.75,0.6; 0.875,0.7335; 1,1">
                                          <p:stCondLst>
                                            <p:cond delay="621"/>
                                          </p:stCondLst>
                                        </p:cTn>
                                        <p:tgtEl>
                                          <p:spTgt spid="55"/>
                                        </p:tgtEl>
                                        <p:attrNameLst>
                                          <p:attrName>ppt_y</p:attrName>
                                        </p:attrNameLst>
                                      </p:cBhvr>
                                      <p:tavLst>
                                        <p:tav tm="0" fmla="#ppt_y-sin(pi*$)/81">
                                          <p:val>
                                            <p:fltVal val="0"/>
                                          </p:val>
                                        </p:tav>
                                        <p:tav tm="100000">
                                          <p:val>
                                            <p:fltVal val="1"/>
                                          </p:val>
                                        </p:tav>
                                      </p:tavLst>
                                    </p:anim>
                                    <p:animScale>
                                      <p:cBhvr>
                                        <p:cTn id="253" dur="10">
                                          <p:stCondLst>
                                            <p:cond delay="244"/>
                                          </p:stCondLst>
                                        </p:cTn>
                                        <p:tgtEl>
                                          <p:spTgt spid="55"/>
                                        </p:tgtEl>
                                      </p:cBhvr>
                                      <p:to x="100000" y="60000"/>
                                    </p:animScale>
                                    <p:animScale>
                                      <p:cBhvr>
                                        <p:cTn id="254" dur="62" decel="50000">
                                          <p:stCondLst>
                                            <p:cond delay="254"/>
                                          </p:stCondLst>
                                        </p:cTn>
                                        <p:tgtEl>
                                          <p:spTgt spid="55"/>
                                        </p:tgtEl>
                                      </p:cBhvr>
                                      <p:to x="100000" y="100000"/>
                                    </p:animScale>
                                    <p:animScale>
                                      <p:cBhvr>
                                        <p:cTn id="255" dur="10">
                                          <p:stCondLst>
                                            <p:cond delay="492"/>
                                          </p:stCondLst>
                                        </p:cTn>
                                        <p:tgtEl>
                                          <p:spTgt spid="55"/>
                                        </p:tgtEl>
                                      </p:cBhvr>
                                      <p:to x="100000" y="80000"/>
                                    </p:animScale>
                                    <p:animScale>
                                      <p:cBhvr>
                                        <p:cTn id="256" dur="62" decel="50000">
                                          <p:stCondLst>
                                            <p:cond delay="502"/>
                                          </p:stCondLst>
                                        </p:cTn>
                                        <p:tgtEl>
                                          <p:spTgt spid="55"/>
                                        </p:tgtEl>
                                      </p:cBhvr>
                                      <p:to x="100000" y="100000"/>
                                    </p:animScale>
                                    <p:animScale>
                                      <p:cBhvr>
                                        <p:cTn id="257" dur="10">
                                          <p:stCondLst>
                                            <p:cond delay="616"/>
                                          </p:stCondLst>
                                        </p:cTn>
                                        <p:tgtEl>
                                          <p:spTgt spid="55"/>
                                        </p:tgtEl>
                                      </p:cBhvr>
                                      <p:to x="100000" y="90000"/>
                                    </p:animScale>
                                    <p:animScale>
                                      <p:cBhvr>
                                        <p:cTn id="258" dur="62" decel="50000">
                                          <p:stCondLst>
                                            <p:cond delay="626"/>
                                          </p:stCondLst>
                                        </p:cTn>
                                        <p:tgtEl>
                                          <p:spTgt spid="55"/>
                                        </p:tgtEl>
                                      </p:cBhvr>
                                      <p:to x="100000" y="100000"/>
                                    </p:animScale>
                                    <p:animScale>
                                      <p:cBhvr>
                                        <p:cTn id="259" dur="10">
                                          <p:stCondLst>
                                            <p:cond delay="678"/>
                                          </p:stCondLst>
                                        </p:cTn>
                                        <p:tgtEl>
                                          <p:spTgt spid="55"/>
                                        </p:tgtEl>
                                      </p:cBhvr>
                                      <p:to x="100000" y="95000"/>
                                    </p:animScale>
                                    <p:animScale>
                                      <p:cBhvr>
                                        <p:cTn id="260" dur="62" decel="50000">
                                          <p:stCondLst>
                                            <p:cond delay="688"/>
                                          </p:stCondLst>
                                        </p:cTn>
                                        <p:tgtEl>
                                          <p:spTgt spid="55"/>
                                        </p:tgtEl>
                                      </p:cBhvr>
                                      <p:to x="100000" y="100000"/>
                                    </p:animScale>
                                  </p:childTnLst>
                                </p:cTn>
                              </p:par>
                              <p:par>
                                <p:cTn id="261" presetID="26" presetClass="entr" presetSubtype="0" fill="hold" grpId="0" nodeType="withEffect">
                                  <p:stCondLst>
                                    <p:cond delay="500"/>
                                  </p:stCondLst>
                                  <p:childTnLst>
                                    <p:set>
                                      <p:cBhvr>
                                        <p:cTn id="262" dur="1" fill="hold">
                                          <p:stCondLst>
                                            <p:cond delay="0"/>
                                          </p:stCondLst>
                                        </p:cTn>
                                        <p:tgtEl>
                                          <p:spTgt spid="56"/>
                                        </p:tgtEl>
                                        <p:attrNameLst>
                                          <p:attrName>style.visibility</p:attrName>
                                        </p:attrNameLst>
                                      </p:cBhvr>
                                      <p:to>
                                        <p:strVal val="visible"/>
                                      </p:to>
                                    </p:set>
                                    <p:animEffect transition="in" filter="wipe(down)">
                                      <p:cBhvr>
                                        <p:cTn id="263" dur="217">
                                          <p:stCondLst>
                                            <p:cond delay="0"/>
                                          </p:stCondLst>
                                        </p:cTn>
                                        <p:tgtEl>
                                          <p:spTgt spid="56"/>
                                        </p:tgtEl>
                                      </p:cBhvr>
                                    </p:animEffect>
                                    <p:anim calcmode="lin" valueType="num">
                                      <p:cBhvr>
                                        <p:cTn id="264" dur="683"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65" dur="249"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66" dur="249" tmFilter="0, 0; 0.125,0.2665; 0.25,0.4; 0.375,0.465; 0.5,0.5;  0.625,0.535; 0.75,0.6; 0.875,0.7335; 1,1">
                                          <p:stCondLst>
                                            <p:cond delay="249"/>
                                          </p:stCondLst>
                                        </p:cTn>
                                        <p:tgtEl>
                                          <p:spTgt spid="56"/>
                                        </p:tgtEl>
                                        <p:attrNameLst>
                                          <p:attrName>ppt_y</p:attrName>
                                        </p:attrNameLst>
                                      </p:cBhvr>
                                      <p:tavLst>
                                        <p:tav tm="0" fmla="#ppt_y-sin(pi*$)/9">
                                          <p:val>
                                            <p:fltVal val="0"/>
                                          </p:val>
                                        </p:tav>
                                        <p:tav tm="100000">
                                          <p:val>
                                            <p:fltVal val="1"/>
                                          </p:val>
                                        </p:tav>
                                      </p:tavLst>
                                    </p:anim>
                                    <p:anim calcmode="lin" valueType="num">
                                      <p:cBhvr>
                                        <p:cTn id="267" dur="125" tmFilter="0, 0; 0.125,0.2665; 0.25,0.4; 0.375,0.465; 0.5,0.5;  0.625,0.535; 0.75,0.6; 0.875,0.7335; 1,1">
                                          <p:stCondLst>
                                            <p:cond delay="497"/>
                                          </p:stCondLst>
                                        </p:cTn>
                                        <p:tgtEl>
                                          <p:spTgt spid="56"/>
                                        </p:tgtEl>
                                        <p:attrNameLst>
                                          <p:attrName>ppt_y</p:attrName>
                                        </p:attrNameLst>
                                      </p:cBhvr>
                                      <p:tavLst>
                                        <p:tav tm="0" fmla="#ppt_y-sin(pi*$)/27">
                                          <p:val>
                                            <p:fltVal val="0"/>
                                          </p:val>
                                        </p:tav>
                                        <p:tav tm="100000">
                                          <p:val>
                                            <p:fltVal val="1"/>
                                          </p:val>
                                        </p:tav>
                                      </p:tavLst>
                                    </p:anim>
                                    <p:anim calcmode="lin" valueType="num">
                                      <p:cBhvr>
                                        <p:cTn id="268" dur="62" tmFilter="0, 0; 0.125,0.2665; 0.25,0.4; 0.375,0.465; 0.5,0.5;  0.625,0.535; 0.75,0.6; 0.875,0.7335; 1,1">
                                          <p:stCondLst>
                                            <p:cond delay="621"/>
                                          </p:stCondLst>
                                        </p:cTn>
                                        <p:tgtEl>
                                          <p:spTgt spid="56"/>
                                        </p:tgtEl>
                                        <p:attrNameLst>
                                          <p:attrName>ppt_y</p:attrName>
                                        </p:attrNameLst>
                                      </p:cBhvr>
                                      <p:tavLst>
                                        <p:tav tm="0" fmla="#ppt_y-sin(pi*$)/81">
                                          <p:val>
                                            <p:fltVal val="0"/>
                                          </p:val>
                                        </p:tav>
                                        <p:tav tm="100000">
                                          <p:val>
                                            <p:fltVal val="1"/>
                                          </p:val>
                                        </p:tav>
                                      </p:tavLst>
                                    </p:anim>
                                    <p:animScale>
                                      <p:cBhvr>
                                        <p:cTn id="269" dur="10">
                                          <p:stCondLst>
                                            <p:cond delay="244"/>
                                          </p:stCondLst>
                                        </p:cTn>
                                        <p:tgtEl>
                                          <p:spTgt spid="56"/>
                                        </p:tgtEl>
                                      </p:cBhvr>
                                      <p:to x="100000" y="60000"/>
                                    </p:animScale>
                                    <p:animScale>
                                      <p:cBhvr>
                                        <p:cTn id="270" dur="62" decel="50000">
                                          <p:stCondLst>
                                            <p:cond delay="254"/>
                                          </p:stCondLst>
                                        </p:cTn>
                                        <p:tgtEl>
                                          <p:spTgt spid="56"/>
                                        </p:tgtEl>
                                      </p:cBhvr>
                                      <p:to x="100000" y="100000"/>
                                    </p:animScale>
                                    <p:animScale>
                                      <p:cBhvr>
                                        <p:cTn id="271" dur="10">
                                          <p:stCondLst>
                                            <p:cond delay="492"/>
                                          </p:stCondLst>
                                        </p:cTn>
                                        <p:tgtEl>
                                          <p:spTgt spid="56"/>
                                        </p:tgtEl>
                                      </p:cBhvr>
                                      <p:to x="100000" y="80000"/>
                                    </p:animScale>
                                    <p:animScale>
                                      <p:cBhvr>
                                        <p:cTn id="272" dur="62" decel="50000">
                                          <p:stCondLst>
                                            <p:cond delay="502"/>
                                          </p:stCondLst>
                                        </p:cTn>
                                        <p:tgtEl>
                                          <p:spTgt spid="56"/>
                                        </p:tgtEl>
                                      </p:cBhvr>
                                      <p:to x="100000" y="100000"/>
                                    </p:animScale>
                                    <p:animScale>
                                      <p:cBhvr>
                                        <p:cTn id="273" dur="10">
                                          <p:stCondLst>
                                            <p:cond delay="616"/>
                                          </p:stCondLst>
                                        </p:cTn>
                                        <p:tgtEl>
                                          <p:spTgt spid="56"/>
                                        </p:tgtEl>
                                      </p:cBhvr>
                                      <p:to x="100000" y="90000"/>
                                    </p:animScale>
                                    <p:animScale>
                                      <p:cBhvr>
                                        <p:cTn id="274" dur="62" decel="50000">
                                          <p:stCondLst>
                                            <p:cond delay="626"/>
                                          </p:stCondLst>
                                        </p:cTn>
                                        <p:tgtEl>
                                          <p:spTgt spid="56"/>
                                        </p:tgtEl>
                                      </p:cBhvr>
                                      <p:to x="100000" y="100000"/>
                                    </p:animScale>
                                    <p:animScale>
                                      <p:cBhvr>
                                        <p:cTn id="275" dur="10">
                                          <p:stCondLst>
                                            <p:cond delay="678"/>
                                          </p:stCondLst>
                                        </p:cTn>
                                        <p:tgtEl>
                                          <p:spTgt spid="56"/>
                                        </p:tgtEl>
                                      </p:cBhvr>
                                      <p:to x="100000" y="95000"/>
                                    </p:animScale>
                                    <p:animScale>
                                      <p:cBhvr>
                                        <p:cTn id="276" dur="62" decel="50000">
                                          <p:stCondLst>
                                            <p:cond delay="688"/>
                                          </p:stCondLst>
                                        </p:cTn>
                                        <p:tgtEl>
                                          <p:spTgt spid="56"/>
                                        </p:tgtEl>
                                      </p:cBhvr>
                                      <p:to x="100000" y="100000"/>
                                    </p:animScale>
                                  </p:childTnLst>
                                </p:cTn>
                              </p:par>
                              <p:par>
                                <p:cTn id="277" presetID="26" presetClass="entr" presetSubtype="0" fill="hold" nodeType="withEffect">
                                  <p:stCondLst>
                                    <p:cond delay="500"/>
                                  </p:stCondLst>
                                  <p:childTnLst>
                                    <p:set>
                                      <p:cBhvr>
                                        <p:cTn id="278" dur="1" fill="hold">
                                          <p:stCondLst>
                                            <p:cond delay="0"/>
                                          </p:stCondLst>
                                        </p:cTn>
                                        <p:tgtEl>
                                          <p:spTgt spid="57"/>
                                        </p:tgtEl>
                                        <p:attrNameLst>
                                          <p:attrName>style.visibility</p:attrName>
                                        </p:attrNameLst>
                                      </p:cBhvr>
                                      <p:to>
                                        <p:strVal val="visible"/>
                                      </p:to>
                                    </p:set>
                                    <p:animEffect transition="in" filter="wipe(down)">
                                      <p:cBhvr>
                                        <p:cTn id="279" dur="217">
                                          <p:stCondLst>
                                            <p:cond delay="0"/>
                                          </p:stCondLst>
                                        </p:cTn>
                                        <p:tgtEl>
                                          <p:spTgt spid="57"/>
                                        </p:tgtEl>
                                      </p:cBhvr>
                                    </p:animEffect>
                                    <p:anim calcmode="lin" valueType="num">
                                      <p:cBhvr>
                                        <p:cTn id="280" dur="683"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81" dur="249"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82" dur="249" tmFilter="0, 0; 0.125,0.2665; 0.25,0.4; 0.375,0.465; 0.5,0.5;  0.625,0.535; 0.75,0.6; 0.875,0.7335; 1,1">
                                          <p:stCondLst>
                                            <p:cond delay="249"/>
                                          </p:stCondLst>
                                        </p:cTn>
                                        <p:tgtEl>
                                          <p:spTgt spid="57"/>
                                        </p:tgtEl>
                                        <p:attrNameLst>
                                          <p:attrName>ppt_y</p:attrName>
                                        </p:attrNameLst>
                                      </p:cBhvr>
                                      <p:tavLst>
                                        <p:tav tm="0" fmla="#ppt_y-sin(pi*$)/9">
                                          <p:val>
                                            <p:fltVal val="0"/>
                                          </p:val>
                                        </p:tav>
                                        <p:tav tm="100000">
                                          <p:val>
                                            <p:fltVal val="1"/>
                                          </p:val>
                                        </p:tav>
                                      </p:tavLst>
                                    </p:anim>
                                    <p:anim calcmode="lin" valueType="num">
                                      <p:cBhvr>
                                        <p:cTn id="283" dur="125" tmFilter="0, 0; 0.125,0.2665; 0.25,0.4; 0.375,0.465; 0.5,0.5;  0.625,0.535; 0.75,0.6; 0.875,0.7335; 1,1">
                                          <p:stCondLst>
                                            <p:cond delay="497"/>
                                          </p:stCondLst>
                                        </p:cTn>
                                        <p:tgtEl>
                                          <p:spTgt spid="57"/>
                                        </p:tgtEl>
                                        <p:attrNameLst>
                                          <p:attrName>ppt_y</p:attrName>
                                        </p:attrNameLst>
                                      </p:cBhvr>
                                      <p:tavLst>
                                        <p:tav tm="0" fmla="#ppt_y-sin(pi*$)/27">
                                          <p:val>
                                            <p:fltVal val="0"/>
                                          </p:val>
                                        </p:tav>
                                        <p:tav tm="100000">
                                          <p:val>
                                            <p:fltVal val="1"/>
                                          </p:val>
                                        </p:tav>
                                      </p:tavLst>
                                    </p:anim>
                                    <p:anim calcmode="lin" valueType="num">
                                      <p:cBhvr>
                                        <p:cTn id="284" dur="62" tmFilter="0, 0; 0.125,0.2665; 0.25,0.4; 0.375,0.465; 0.5,0.5;  0.625,0.535; 0.75,0.6; 0.875,0.7335; 1,1">
                                          <p:stCondLst>
                                            <p:cond delay="621"/>
                                          </p:stCondLst>
                                        </p:cTn>
                                        <p:tgtEl>
                                          <p:spTgt spid="57"/>
                                        </p:tgtEl>
                                        <p:attrNameLst>
                                          <p:attrName>ppt_y</p:attrName>
                                        </p:attrNameLst>
                                      </p:cBhvr>
                                      <p:tavLst>
                                        <p:tav tm="0" fmla="#ppt_y-sin(pi*$)/81">
                                          <p:val>
                                            <p:fltVal val="0"/>
                                          </p:val>
                                        </p:tav>
                                        <p:tav tm="100000">
                                          <p:val>
                                            <p:fltVal val="1"/>
                                          </p:val>
                                        </p:tav>
                                      </p:tavLst>
                                    </p:anim>
                                    <p:animScale>
                                      <p:cBhvr>
                                        <p:cTn id="285" dur="10">
                                          <p:stCondLst>
                                            <p:cond delay="244"/>
                                          </p:stCondLst>
                                        </p:cTn>
                                        <p:tgtEl>
                                          <p:spTgt spid="57"/>
                                        </p:tgtEl>
                                      </p:cBhvr>
                                      <p:to x="100000" y="60000"/>
                                    </p:animScale>
                                    <p:animScale>
                                      <p:cBhvr>
                                        <p:cTn id="286" dur="62" decel="50000">
                                          <p:stCondLst>
                                            <p:cond delay="254"/>
                                          </p:stCondLst>
                                        </p:cTn>
                                        <p:tgtEl>
                                          <p:spTgt spid="57"/>
                                        </p:tgtEl>
                                      </p:cBhvr>
                                      <p:to x="100000" y="100000"/>
                                    </p:animScale>
                                    <p:animScale>
                                      <p:cBhvr>
                                        <p:cTn id="287" dur="10">
                                          <p:stCondLst>
                                            <p:cond delay="492"/>
                                          </p:stCondLst>
                                        </p:cTn>
                                        <p:tgtEl>
                                          <p:spTgt spid="57"/>
                                        </p:tgtEl>
                                      </p:cBhvr>
                                      <p:to x="100000" y="80000"/>
                                    </p:animScale>
                                    <p:animScale>
                                      <p:cBhvr>
                                        <p:cTn id="288" dur="62" decel="50000">
                                          <p:stCondLst>
                                            <p:cond delay="502"/>
                                          </p:stCondLst>
                                        </p:cTn>
                                        <p:tgtEl>
                                          <p:spTgt spid="57"/>
                                        </p:tgtEl>
                                      </p:cBhvr>
                                      <p:to x="100000" y="100000"/>
                                    </p:animScale>
                                    <p:animScale>
                                      <p:cBhvr>
                                        <p:cTn id="289" dur="10">
                                          <p:stCondLst>
                                            <p:cond delay="616"/>
                                          </p:stCondLst>
                                        </p:cTn>
                                        <p:tgtEl>
                                          <p:spTgt spid="57"/>
                                        </p:tgtEl>
                                      </p:cBhvr>
                                      <p:to x="100000" y="90000"/>
                                    </p:animScale>
                                    <p:animScale>
                                      <p:cBhvr>
                                        <p:cTn id="290" dur="62" decel="50000">
                                          <p:stCondLst>
                                            <p:cond delay="626"/>
                                          </p:stCondLst>
                                        </p:cTn>
                                        <p:tgtEl>
                                          <p:spTgt spid="57"/>
                                        </p:tgtEl>
                                      </p:cBhvr>
                                      <p:to x="100000" y="100000"/>
                                    </p:animScale>
                                    <p:animScale>
                                      <p:cBhvr>
                                        <p:cTn id="291" dur="10">
                                          <p:stCondLst>
                                            <p:cond delay="678"/>
                                          </p:stCondLst>
                                        </p:cTn>
                                        <p:tgtEl>
                                          <p:spTgt spid="57"/>
                                        </p:tgtEl>
                                      </p:cBhvr>
                                      <p:to x="100000" y="95000"/>
                                    </p:animScale>
                                    <p:animScale>
                                      <p:cBhvr>
                                        <p:cTn id="292" dur="62" decel="50000">
                                          <p:stCondLst>
                                            <p:cond delay="688"/>
                                          </p:stCondLst>
                                        </p:cTn>
                                        <p:tgtEl>
                                          <p:spTgt spid="57"/>
                                        </p:tgtEl>
                                      </p:cBhvr>
                                      <p:to x="100000" y="100000"/>
                                    </p:animScale>
                                  </p:childTnLst>
                                </p:cTn>
                              </p:par>
                              <p:par>
                                <p:cTn id="293" presetID="26" presetClass="entr" presetSubtype="0" fill="hold" nodeType="withEffect">
                                  <p:stCondLst>
                                    <p:cond delay="500"/>
                                  </p:stCondLst>
                                  <p:childTnLst>
                                    <p:set>
                                      <p:cBhvr>
                                        <p:cTn id="294" dur="1" fill="hold">
                                          <p:stCondLst>
                                            <p:cond delay="0"/>
                                          </p:stCondLst>
                                        </p:cTn>
                                        <p:tgtEl>
                                          <p:spTgt spid="69"/>
                                        </p:tgtEl>
                                        <p:attrNameLst>
                                          <p:attrName>style.visibility</p:attrName>
                                        </p:attrNameLst>
                                      </p:cBhvr>
                                      <p:to>
                                        <p:strVal val="visible"/>
                                      </p:to>
                                    </p:set>
                                    <p:animEffect transition="in" filter="wipe(down)">
                                      <p:cBhvr>
                                        <p:cTn id="295" dur="217">
                                          <p:stCondLst>
                                            <p:cond delay="0"/>
                                          </p:stCondLst>
                                        </p:cTn>
                                        <p:tgtEl>
                                          <p:spTgt spid="69"/>
                                        </p:tgtEl>
                                      </p:cBhvr>
                                    </p:animEffect>
                                    <p:anim calcmode="lin" valueType="num">
                                      <p:cBhvr>
                                        <p:cTn id="296" dur="683"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97" dur="249"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98" dur="249" tmFilter="0, 0; 0.125,0.2665; 0.25,0.4; 0.375,0.465; 0.5,0.5;  0.625,0.535; 0.75,0.6; 0.875,0.7335; 1,1">
                                          <p:stCondLst>
                                            <p:cond delay="249"/>
                                          </p:stCondLst>
                                        </p:cTn>
                                        <p:tgtEl>
                                          <p:spTgt spid="69"/>
                                        </p:tgtEl>
                                        <p:attrNameLst>
                                          <p:attrName>ppt_y</p:attrName>
                                        </p:attrNameLst>
                                      </p:cBhvr>
                                      <p:tavLst>
                                        <p:tav tm="0" fmla="#ppt_y-sin(pi*$)/9">
                                          <p:val>
                                            <p:fltVal val="0"/>
                                          </p:val>
                                        </p:tav>
                                        <p:tav tm="100000">
                                          <p:val>
                                            <p:fltVal val="1"/>
                                          </p:val>
                                        </p:tav>
                                      </p:tavLst>
                                    </p:anim>
                                    <p:anim calcmode="lin" valueType="num">
                                      <p:cBhvr>
                                        <p:cTn id="299" dur="125" tmFilter="0, 0; 0.125,0.2665; 0.25,0.4; 0.375,0.465; 0.5,0.5;  0.625,0.535; 0.75,0.6; 0.875,0.7335; 1,1">
                                          <p:stCondLst>
                                            <p:cond delay="497"/>
                                          </p:stCondLst>
                                        </p:cTn>
                                        <p:tgtEl>
                                          <p:spTgt spid="69"/>
                                        </p:tgtEl>
                                        <p:attrNameLst>
                                          <p:attrName>ppt_y</p:attrName>
                                        </p:attrNameLst>
                                      </p:cBhvr>
                                      <p:tavLst>
                                        <p:tav tm="0" fmla="#ppt_y-sin(pi*$)/27">
                                          <p:val>
                                            <p:fltVal val="0"/>
                                          </p:val>
                                        </p:tav>
                                        <p:tav tm="100000">
                                          <p:val>
                                            <p:fltVal val="1"/>
                                          </p:val>
                                        </p:tav>
                                      </p:tavLst>
                                    </p:anim>
                                    <p:anim calcmode="lin" valueType="num">
                                      <p:cBhvr>
                                        <p:cTn id="300" dur="62" tmFilter="0, 0; 0.125,0.2665; 0.25,0.4; 0.375,0.465; 0.5,0.5;  0.625,0.535; 0.75,0.6; 0.875,0.7335; 1,1">
                                          <p:stCondLst>
                                            <p:cond delay="621"/>
                                          </p:stCondLst>
                                        </p:cTn>
                                        <p:tgtEl>
                                          <p:spTgt spid="69"/>
                                        </p:tgtEl>
                                        <p:attrNameLst>
                                          <p:attrName>ppt_y</p:attrName>
                                        </p:attrNameLst>
                                      </p:cBhvr>
                                      <p:tavLst>
                                        <p:tav tm="0" fmla="#ppt_y-sin(pi*$)/81">
                                          <p:val>
                                            <p:fltVal val="0"/>
                                          </p:val>
                                        </p:tav>
                                        <p:tav tm="100000">
                                          <p:val>
                                            <p:fltVal val="1"/>
                                          </p:val>
                                        </p:tav>
                                      </p:tavLst>
                                    </p:anim>
                                    <p:animScale>
                                      <p:cBhvr>
                                        <p:cTn id="301" dur="10">
                                          <p:stCondLst>
                                            <p:cond delay="244"/>
                                          </p:stCondLst>
                                        </p:cTn>
                                        <p:tgtEl>
                                          <p:spTgt spid="69"/>
                                        </p:tgtEl>
                                      </p:cBhvr>
                                      <p:to x="100000" y="60000"/>
                                    </p:animScale>
                                    <p:animScale>
                                      <p:cBhvr>
                                        <p:cTn id="302" dur="62" decel="50000">
                                          <p:stCondLst>
                                            <p:cond delay="254"/>
                                          </p:stCondLst>
                                        </p:cTn>
                                        <p:tgtEl>
                                          <p:spTgt spid="69"/>
                                        </p:tgtEl>
                                      </p:cBhvr>
                                      <p:to x="100000" y="100000"/>
                                    </p:animScale>
                                    <p:animScale>
                                      <p:cBhvr>
                                        <p:cTn id="303" dur="10">
                                          <p:stCondLst>
                                            <p:cond delay="492"/>
                                          </p:stCondLst>
                                        </p:cTn>
                                        <p:tgtEl>
                                          <p:spTgt spid="69"/>
                                        </p:tgtEl>
                                      </p:cBhvr>
                                      <p:to x="100000" y="80000"/>
                                    </p:animScale>
                                    <p:animScale>
                                      <p:cBhvr>
                                        <p:cTn id="304" dur="62" decel="50000">
                                          <p:stCondLst>
                                            <p:cond delay="502"/>
                                          </p:stCondLst>
                                        </p:cTn>
                                        <p:tgtEl>
                                          <p:spTgt spid="69"/>
                                        </p:tgtEl>
                                      </p:cBhvr>
                                      <p:to x="100000" y="100000"/>
                                    </p:animScale>
                                    <p:animScale>
                                      <p:cBhvr>
                                        <p:cTn id="305" dur="10">
                                          <p:stCondLst>
                                            <p:cond delay="616"/>
                                          </p:stCondLst>
                                        </p:cTn>
                                        <p:tgtEl>
                                          <p:spTgt spid="69"/>
                                        </p:tgtEl>
                                      </p:cBhvr>
                                      <p:to x="100000" y="90000"/>
                                    </p:animScale>
                                    <p:animScale>
                                      <p:cBhvr>
                                        <p:cTn id="306" dur="62" decel="50000">
                                          <p:stCondLst>
                                            <p:cond delay="626"/>
                                          </p:stCondLst>
                                        </p:cTn>
                                        <p:tgtEl>
                                          <p:spTgt spid="69"/>
                                        </p:tgtEl>
                                      </p:cBhvr>
                                      <p:to x="100000" y="100000"/>
                                    </p:animScale>
                                    <p:animScale>
                                      <p:cBhvr>
                                        <p:cTn id="307" dur="10">
                                          <p:stCondLst>
                                            <p:cond delay="678"/>
                                          </p:stCondLst>
                                        </p:cTn>
                                        <p:tgtEl>
                                          <p:spTgt spid="69"/>
                                        </p:tgtEl>
                                      </p:cBhvr>
                                      <p:to x="100000" y="95000"/>
                                    </p:animScale>
                                    <p:animScale>
                                      <p:cBhvr>
                                        <p:cTn id="308" dur="62" decel="50000">
                                          <p:stCondLst>
                                            <p:cond delay="688"/>
                                          </p:stCondLst>
                                        </p:cTn>
                                        <p:tgtEl>
                                          <p:spTgt spid="6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16" grpId="0" animBg="1"/>
      <p:bldP spid="29" grpId="0"/>
      <p:bldP spid="44" grpId="0"/>
      <p:bldP spid="51" grpId="0" animBg="1"/>
      <p:bldP spid="53" grpId="0" animBg="1"/>
      <p:bldP spid="54" grpId="0" animBg="1"/>
      <p:bldP spid="55" grpId="0" animBg="1"/>
      <p:bldP spid="5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Power: Line </a:t>
            </a:r>
            <a:r>
              <a:rPr lang="en-US" sz="2000" dirty="0"/>
              <a:t>P</a:t>
            </a:r>
            <a:r>
              <a:rPr lang="en-US" sz="2000" dirty="0" smtClean="0"/>
              <a:t>ower vs Disposable Battery vs Rechargeable Battery</a:t>
            </a:r>
            <a:br>
              <a:rPr lang="en-US" sz="2000" dirty="0" smtClean="0"/>
            </a:br>
            <a:r>
              <a:rPr lang="en-US" sz="2000" b="0" dirty="0" smtClean="0"/>
              <a:t>a comparison</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3048012" y="2471993"/>
            <a:ext cx="3211847"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Design Considerations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continuous power?</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How convenient is it to recharge in the application?</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How mobile is the application?</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What is the form factor?</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What are the aesthetics and usability requirements?</a:t>
            </a:r>
          </a:p>
          <a:p>
            <a:pPr marL="171450" indent="-171450" eaLnBrk="1" hangingPunct="1">
              <a:buFont typeface="Arial" panose="020B0604020202020204" pitchFamily="34" charset="0"/>
              <a:buChar char="•"/>
            </a:pPr>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38" name="TextBox 33"/>
          <p:cNvSpPr txBox="1">
            <a:spLocks noChangeArrowheads="1"/>
          </p:cNvSpPr>
          <p:nvPr/>
        </p:nvSpPr>
        <p:spPr bwMode="auto">
          <a:xfrm>
            <a:off x="3048012" y="742019"/>
            <a:ext cx="321184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What’s the difference?</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Alkaline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Li-Ion</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Li-Po or Li-Poly</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Lead Acid</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Nickel Metal Hydride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Nickel Cadmium</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2055"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1088" b="18344"/>
          <a:stretch/>
        </p:blipFill>
        <p:spPr bwMode="auto">
          <a:xfrm>
            <a:off x="6070600" y="3429000"/>
            <a:ext cx="2012950" cy="1219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Resultado de imagen para types of batteri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4458" y="627232"/>
            <a:ext cx="2884141" cy="19352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batterysolutions.com/content/uploads/2016/02/lithium-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604" y="1841500"/>
            <a:ext cx="2184400" cy="21844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batterysolutions.com/content/uploads/2016/02/nickel-metal-hydrid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882" y="627232"/>
            <a:ext cx="1944519" cy="19445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batterysolutions.com/content/uploads/2016/02/mercur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4572" b="32714"/>
          <a:stretch/>
        </p:blipFill>
        <p:spPr bwMode="auto">
          <a:xfrm>
            <a:off x="596098" y="3731588"/>
            <a:ext cx="1799294" cy="588623"/>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6528" y="2571751"/>
            <a:ext cx="1466850"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11147" y="4673312"/>
            <a:ext cx="4169181" cy="369332"/>
          </a:xfrm>
          <a:prstGeom prst="rect">
            <a:avLst/>
          </a:prstGeom>
          <a:noFill/>
        </p:spPr>
        <p:txBody>
          <a:bodyPr wrap="square" rtlCol="0">
            <a:spAutoFit/>
          </a:bodyPr>
          <a:lstStyle/>
          <a:p>
            <a:r>
              <a:rPr lang="en-US" b="1" dirty="0" smtClean="0">
                <a:solidFill>
                  <a:srgbClr val="FF0000"/>
                </a:solidFill>
              </a:rPr>
              <a:t>Make use of tools like TI WEBENCH</a:t>
            </a:r>
            <a:endParaRPr lang="en-US" b="1" dirty="0">
              <a:solidFill>
                <a:srgbClr val="FF0000"/>
              </a:solidFill>
            </a:endParaRPr>
          </a:p>
        </p:txBody>
      </p:sp>
    </p:spTree>
    <p:extLst>
      <p:ext uri="{BB962C8B-B14F-4D97-AF65-F5344CB8AC3E}">
        <p14:creationId xmlns:p14="http://schemas.microsoft.com/office/powerpoint/2010/main" val="30496345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Motors: Brushless vs Brushed vs Stepper</a:t>
            </a:r>
            <a:br>
              <a:rPr lang="en-US" sz="2000" dirty="0" smtClean="0"/>
            </a:br>
            <a:r>
              <a:rPr lang="en-US" sz="2000" b="0" dirty="0" smtClean="0"/>
              <a:t>a comparison</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5054233" y="2471992"/>
            <a:ext cx="3543857"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Design Considerations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accurate movement? (Stepper, encoders, hall effect sensors)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high torque?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Low complexity or high complexity control?</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high efficiency or long life?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low cost?</a:t>
            </a:r>
          </a:p>
          <a:p>
            <a:pPr marL="171450" indent="-171450" eaLnBrk="1" hangingPunct="1">
              <a:buFont typeface="Arial" panose="020B0604020202020204" pitchFamily="34" charset="0"/>
              <a:buChar char="•"/>
            </a:pPr>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38" name="TextBox 33"/>
          <p:cNvSpPr txBox="1">
            <a:spLocks noChangeArrowheads="1"/>
          </p:cNvSpPr>
          <p:nvPr/>
        </p:nvSpPr>
        <p:spPr bwMode="auto">
          <a:xfrm>
            <a:off x="5054233" y="742018"/>
            <a:ext cx="3211847"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What’s the difference?</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Brushless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Brushed</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Stepper</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AC / DC </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2" name="TextBox 1"/>
          <p:cNvSpPr txBox="1"/>
          <p:nvPr/>
        </p:nvSpPr>
        <p:spPr>
          <a:xfrm>
            <a:off x="259354" y="3714656"/>
            <a:ext cx="4223983" cy="1415772"/>
          </a:xfrm>
          <a:prstGeom prst="rect">
            <a:avLst/>
          </a:prstGeom>
          <a:noFill/>
        </p:spPr>
        <p:txBody>
          <a:bodyPr wrap="square" rtlCol="0">
            <a:spAutoFit/>
          </a:bodyPr>
          <a:lstStyle/>
          <a:p>
            <a:r>
              <a:rPr lang="en-US" b="1" dirty="0" smtClean="0">
                <a:solidFill>
                  <a:srgbClr val="FF0000"/>
                </a:solidFill>
              </a:rPr>
              <a:t>Big portion of IoT is around intelligent movement</a:t>
            </a:r>
          </a:p>
          <a:p>
            <a:endParaRPr lang="en-US" sz="1100" b="1" dirty="0">
              <a:solidFill>
                <a:srgbClr val="FF0000"/>
              </a:solidFill>
            </a:endParaRPr>
          </a:p>
          <a:p>
            <a:r>
              <a:rPr lang="en-US" b="1" dirty="0" smtClean="0">
                <a:solidFill>
                  <a:srgbClr val="FF0000"/>
                </a:solidFill>
              </a:rPr>
              <a:t>Make use of motor drivers and software libraries like TI </a:t>
            </a:r>
            <a:r>
              <a:rPr lang="en-US" b="1" dirty="0" err="1" smtClean="0">
                <a:solidFill>
                  <a:srgbClr val="FF0000"/>
                </a:solidFill>
              </a:rPr>
              <a:t>MotorWare</a:t>
            </a:r>
            <a:endParaRPr lang="en-US" b="1" dirty="0">
              <a:solidFill>
                <a:srgbClr val="FF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44" y="799586"/>
            <a:ext cx="4312694" cy="28571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2585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fade">
                                      <p:cBhvr>
                                        <p:cTn id="27" dur="5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xEl>
                                              <p:pRg st="5" end="5"/>
                                            </p:txEl>
                                          </p:spTgt>
                                        </p:tgtEl>
                                        <p:attrNameLst>
                                          <p:attrName>style.visibility</p:attrName>
                                        </p:attrNameLst>
                                      </p:cBhvr>
                                      <p:to>
                                        <p:strVal val="visible"/>
                                      </p:to>
                                    </p:set>
                                    <p:animEffect transition="in" filter="fade">
                                      <p:cBhvr>
                                        <p:cTn id="32" dur="5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83" t="12196" r="1563" b="50000"/>
          <a:stretch/>
        </p:blipFill>
        <p:spPr bwMode="auto">
          <a:xfrm>
            <a:off x="545909" y="554035"/>
            <a:ext cx="7751929" cy="207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4"/>
          <p:cNvSpPr>
            <a:spLocks noGrp="1"/>
          </p:cNvSpPr>
          <p:nvPr>
            <p:ph type="title"/>
          </p:nvPr>
        </p:nvSpPr>
        <p:spPr>
          <a:xfrm>
            <a:off x="0" y="-33335"/>
            <a:ext cx="8458200" cy="814388"/>
          </a:xfrm>
        </p:spPr>
        <p:txBody>
          <a:bodyPr/>
          <a:lstStyle/>
          <a:p>
            <a:r>
              <a:rPr lang="en-US" sz="2000" dirty="0" smtClean="0"/>
              <a:t>Motors: Brushless vs Brushed vs Stepper</a:t>
            </a:r>
            <a:br>
              <a:rPr lang="en-US" sz="2000" dirty="0" smtClean="0"/>
            </a:br>
            <a:r>
              <a:rPr lang="en-US" sz="2000" b="0" dirty="0" smtClean="0"/>
              <a:t>a comparison</a:t>
            </a:r>
          </a:p>
        </p:txBody>
      </p:sp>
      <p:sp>
        <p:nvSpPr>
          <p:cNvPr id="3" name="TextBox 2"/>
          <p:cNvSpPr txBox="1"/>
          <p:nvPr/>
        </p:nvSpPr>
        <p:spPr>
          <a:xfrm>
            <a:off x="419754" y="2703599"/>
            <a:ext cx="2956848" cy="2092881"/>
          </a:xfrm>
          <a:prstGeom prst="rect">
            <a:avLst/>
          </a:prstGeom>
          <a:noFill/>
        </p:spPr>
        <p:txBody>
          <a:bodyPr wrap="square" rtlCol="0">
            <a:spAutoFit/>
          </a:bodyPr>
          <a:lstStyle/>
          <a:p>
            <a:r>
              <a:rPr lang="en-US" sz="1600" b="1" dirty="0" smtClean="0"/>
              <a:t>Advantages</a:t>
            </a:r>
          </a:p>
          <a:p>
            <a:pPr marL="285750" indent="-285750">
              <a:buFont typeface="Arial" panose="020B0604020202020204" pitchFamily="34" charset="0"/>
              <a:buChar char="•"/>
            </a:pPr>
            <a:r>
              <a:rPr lang="en-US" sz="1400" dirty="0" smtClean="0"/>
              <a:t>Cheapest and simplest motor</a:t>
            </a:r>
          </a:p>
          <a:p>
            <a:pPr marL="285750" indent="-285750">
              <a:buFont typeface="Arial" panose="020B0604020202020204" pitchFamily="34" charset="0"/>
              <a:buChar char="•"/>
            </a:pPr>
            <a:r>
              <a:rPr lang="en-US" sz="1400" dirty="0" smtClean="0"/>
              <a:t>Speed linear to applied voltage</a:t>
            </a:r>
          </a:p>
          <a:p>
            <a:pPr marL="285750" indent="-285750">
              <a:buFont typeface="Arial" panose="020B0604020202020204" pitchFamily="34" charset="0"/>
              <a:buChar char="•"/>
            </a:pPr>
            <a:r>
              <a:rPr lang="en-US" sz="1400" dirty="0" smtClean="0"/>
              <a:t>Simple </a:t>
            </a:r>
            <a:r>
              <a:rPr lang="en-US" sz="1400" dirty="0"/>
              <a:t>M</a:t>
            </a:r>
            <a:r>
              <a:rPr lang="en-US" sz="1400" dirty="0" smtClean="0"/>
              <a:t>otor Control</a:t>
            </a:r>
          </a:p>
          <a:p>
            <a:pPr marL="285750" indent="-285750">
              <a:buFont typeface="Arial" panose="020B0604020202020204" pitchFamily="34" charset="0"/>
              <a:buChar char="•"/>
            </a:pPr>
            <a:endParaRPr lang="en-US" sz="1400" dirty="0"/>
          </a:p>
          <a:p>
            <a:r>
              <a:rPr lang="en-US" sz="1600" b="1" dirty="0" smtClean="0"/>
              <a:t>Disadvantages</a:t>
            </a:r>
          </a:p>
          <a:p>
            <a:pPr marL="285750" indent="-285750">
              <a:buFont typeface="Arial" panose="020B0604020202020204" pitchFamily="34" charset="0"/>
              <a:buChar char="•"/>
            </a:pPr>
            <a:r>
              <a:rPr lang="en-US" sz="1400" dirty="0" smtClean="0"/>
              <a:t>High maintenance</a:t>
            </a:r>
          </a:p>
          <a:p>
            <a:pPr marL="285750" indent="-285750">
              <a:buFont typeface="Arial" panose="020B0604020202020204" pitchFamily="34" charset="0"/>
              <a:buChar char="•"/>
            </a:pPr>
            <a:r>
              <a:rPr lang="en-US" sz="1400" dirty="0" smtClean="0"/>
              <a:t>Low life-span (due to physical wear on brushes)</a:t>
            </a:r>
            <a:endParaRPr lang="en-US" sz="1400" dirty="0"/>
          </a:p>
        </p:txBody>
      </p:sp>
      <p:sp>
        <p:nvSpPr>
          <p:cNvPr id="12" name="TextBox 11"/>
          <p:cNvSpPr txBox="1"/>
          <p:nvPr/>
        </p:nvSpPr>
        <p:spPr>
          <a:xfrm>
            <a:off x="3309582" y="2703599"/>
            <a:ext cx="2886501" cy="2092881"/>
          </a:xfrm>
          <a:prstGeom prst="rect">
            <a:avLst/>
          </a:prstGeom>
          <a:noFill/>
        </p:spPr>
        <p:txBody>
          <a:bodyPr wrap="square" rtlCol="0">
            <a:spAutoFit/>
          </a:bodyPr>
          <a:lstStyle/>
          <a:p>
            <a:r>
              <a:rPr lang="en-US" sz="1600" b="1" dirty="0" smtClean="0"/>
              <a:t>Advantages</a:t>
            </a:r>
          </a:p>
          <a:p>
            <a:pPr marL="285750" indent="-285750">
              <a:buFont typeface="Arial" panose="020B0604020202020204" pitchFamily="34" charset="0"/>
              <a:buChar char="•"/>
            </a:pPr>
            <a:r>
              <a:rPr lang="en-US" sz="1400" dirty="0" smtClean="0"/>
              <a:t>High efficiency, long life</a:t>
            </a:r>
          </a:p>
          <a:p>
            <a:pPr marL="285750" indent="-285750">
              <a:buFont typeface="Arial" panose="020B0604020202020204" pitchFamily="34" charset="0"/>
              <a:buChar char="•"/>
            </a:pPr>
            <a:r>
              <a:rPr lang="en-US" sz="1400" dirty="0" smtClean="0"/>
              <a:t>Little to no maintenance</a:t>
            </a:r>
          </a:p>
          <a:p>
            <a:pPr marL="285750" indent="-285750">
              <a:buFont typeface="Arial" panose="020B0604020202020204" pitchFamily="34" charset="0"/>
              <a:buChar char="•"/>
            </a:pPr>
            <a:r>
              <a:rPr lang="en-US" sz="1400" dirty="0" smtClean="0"/>
              <a:t>High output power</a:t>
            </a:r>
          </a:p>
          <a:p>
            <a:endParaRPr lang="en-US" sz="1400" dirty="0"/>
          </a:p>
          <a:p>
            <a:r>
              <a:rPr lang="en-US" sz="1600" b="1" dirty="0" smtClean="0"/>
              <a:t>Disadvantages</a:t>
            </a:r>
          </a:p>
          <a:p>
            <a:pPr marL="285750" indent="-285750">
              <a:buFont typeface="Arial" panose="020B0604020202020204" pitchFamily="34" charset="0"/>
              <a:buChar char="•"/>
            </a:pPr>
            <a:r>
              <a:rPr lang="en-US" sz="1400" dirty="0" smtClean="0"/>
              <a:t>More complicated motor control</a:t>
            </a:r>
          </a:p>
          <a:p>
            <a:pPr marL="285750" indent="-285750">
              <a:buFont typeface="Arial" panose="020B0604020202020204" pitchFamily="34" charset="0"/>
              <a:buChar char="•"/>
            </a:pPr>
            <a:r>
              <a:rPr lang="en-US" sz="1400" dirty="0" smtClean="0"/>
              <a:t>More expensive</a:t>
            </a:r>
            <a:endParaRPr lang="en-US" sz="1400" dirty="0"/>
          </a:p>
        </p:txBody>
      </p:sp>
      <p:sp>
        <p:nvSpPr>
          <p:cNvPr id="13" name="TextBox 12"/>
          <p:cNvSpPr txBox="1"/>
          <p:nvPr/>
        </p:nvSpPr>
        <p:spPr>
          <a:xfrm>
            <a:off x="5902656" y="2703600"/>
            <a:ext cx="3241343" cy="2308324"/>
          </a:xfrm>
          <a:prstGeom prst="rect">
            <a:avLst/>
          </a:prstGeom>
          <a:noFill/>
        </p:spPr>
        <p:txBody>
          <a:bodyPr wrap="square" rtlCol="0">
            <a:spAutoFit/>
          </a:bodyPr>
          <a:lstStyle/>
          <a:p>
            <a:r>
              <a:rPr lang="en-US" sz="1600" b="1" dirty="0" smtClean="0"/>
              <a:t>Advantages</a:t>
            </a:r>
          </a:p>
          <a:p>
            <a:pPr marL="285750" indent="-285750">
              <a:buFont typeface="Arial" panose="020B0604020202020204" pitchFamily="34" charset="0"/>
              <a:buChar char="•"/>
            </a:pPr>
            <a:r>
              <a:rPr lang="en-US" sz="1400" dirty="0" smtClean="0"/>
              <a:t>Accurate position control</a:t>
            </a:r>
          </a:p>
          <a:p>
            <a:pPr marL="285750" indent="-285750">
              <a:buFont typeface="Arial" panose="020B0604020202020204" pitchFamily="34" charset="0"/>
              <a:buChar char="•"/>
            </a:pPr>
            <a:r>
              <a:rPr lang="en-US" sz="1400" dirty="0" smtClean="0"/>
              <a:t>Excellent low speed torque</a:t>
            </a:r>
          </a:p>
          <a:p>
            <a:pPr marL="285750" indent="-285750">
              <a:buFont typeface="Arial" panose="020B0604020202020204" pitchFamily="34" charset="0"/>
              <a:buChar char="•"/>
            </a:pPr>
            <a:r>
              <a:rPr lang="en-US" sz="1400" dirty="0" smtClean="0"/>
              <a:t>Long life</a:t>
            </a:r>
          </a:p>
          <a:p>
            <a:endParaRPr lang="en-US" sz="1400" dirty="0"/>
          </a:p>
          <a:p>
            <a:r>
              <a:rPr lang="en-US" sz="1600" b="1" dirty="0" smtClean="0"/>
              <a:t>Disadvantages</a:t>
            </a:r>
          </a:p>
          <a:p>
            <a:pPr marL="285750" indent="-285750">
              <a:buFont typeface="Arial" panose="020B0604020202020204" pitchFamily="34" charset="0"/>
              <a:buChar char="•"/>
            </a:pPr>
            <a:r>
              <a:rPr lang="en-US" sz="1400" dirty="0" smtClean="0"/>
              <a:t>Low efficiency</a:t>
            </a:r>
          </a:p>
          <a:p>
            <a:pPr marL="285750" indent="-285750">
              <a:buFont typeface="Arial" panose="020B0604020202020204" pitchFamily="34" charset="0"/>
              <a:buChar char="•"/>
            </a:pPr>
            <a:r>
              <a:rPr lang="en-US" sz="1400" dirty="0" smtClean="0"/>
              <a:t>Prone to noise, ripple, and resonance</a:t>
            </a:r>
          </a:p>
          <a:p>
            <a:pPr marL="285750" indent="-285750">
              <a:buFont typeface="Arial" panose="020B0604020202020204" pitchFamily="34" charset="0"/>
              <a:buChar char="•"/>
            </a:pPr>
            <a:r>
              <a:rPr lang="en-US" sz="1400" dirty="0" smtClean="0"/>
              <a:t>Cannot accelerate loads rapidly</a:t>
            </a:r>
            <a:endParaRPr lang="en-US" sz="1400" dirty="0"/>
          </a:p>
        </p:txBody>
      </p:sp>
    </p:spTree>
    <p:extLst>
      <p:ext uri="{BB962C8B-B14F-4D97-AF65-F5344CB8AC3E}">
        <p14:creationId xmlns:p14="http://schemas.microsoft.com/office/powerpoint/2010/main" val="28418495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3043549" y="2316329"/>
            <a:ext cx="3211847"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Design Considerations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color graphics?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Does it require high refresh? Video?</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to display digits or alphanumeric?</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Does it need to be low power or battery free? Backlight?</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How will it mount in the enclosure?</a:t>
            </a: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38" name="TextBox 33"/>
          <p:cNvSpPr txBox="1">
            <a:spLocks noChangeArrowheads="1"/>
          </p:cNvSpPr>
          <p:nvPr/>
        </p:nvSpPr>
        <p:spPr bwMode="auto">
          <a:xfrm>
            <a:off x="3043549" y="586355"/>
            <a:ext cx="3211847"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What’s the difference?</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LCD</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OLED</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LED Matrix</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LED Segment</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ePaper</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Cloud GUI, Web App, or Mobile App</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8130" y="286778"/>
            <a:ext cx="2430617" cy="1400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796" y="3513665"/>
            <a:ext cx="1986449" cy="132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796" y="742019"/>
            <a:ext cx="2063593" cy="1320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5063" y="3127728"/>
            <a:ext cx="2387592" cy="191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926" y="2204076"/>
            <a:ext cx="1927776" cy="1204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4"/>
          <p:cNvSpPr>
            <a:spLocks noGrp="1"/>
          </p:cNvSpPr>
          <p:nvPr>
            <p:ph type="title"/>
          </p:nvPr>
        </p:nvSpPr>
        <p:spPr>
          <a:xfrm>
            <a:off x="0" y="-33335"/>
            <a:ext cx="8458200" cy="814388"/>
          </a:xfrm>
        </p:spPr>
        <p:txBody>
          <a:bodyPr/>
          <a:lstStyle/>
          <a:p>
            <a:r>
              <a:rPr lang="en-US" sz="2000" dirty="0" smtClean="0"/>
              <a:t>Displays: LCD vs OLED vs LED vs ePaper</a:t>
            </a:r>
            <a:br>
              <a:rPr lang="en-US" sz="2000" dirty="0" smtClean="0"/>
            </a:br>
            <a:r>
              <a:rPr lang="en-US" sz="2000" b="0" dirty="0" smtClean="0"/>
              <a:t>a comparison</a:t>
            </a:r>
          </a:p>
        </p:txBody>
      </p:sp>
      <p:pic>
        <p:nvPicPr>
          <p:cNvPr id="2055"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734" r="10293"/>
          <a:stretch/>
        </p:blipFill>
        <p:spPr bwMode="auto">
          <a:xfrm>
            <a:off x="6605516" y="1834079"/>
            <a:ext cx="1480782" cy="126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76115" y="4176642"/>
            <a:ext cx="3343539" cy="923330"/>
          </a:xfrm>
          <a:prstGeom prst="rect">
            <a:avLst/>
          </a:prstGeom>
          <a:noFill/>
        </p:spPr>
        <p:txBody>
          <a:bodyPr wrap="square" rtlCol="0">
            <a:spAutoFit/>
          </a:bodyPr>
          <a:lstStyle/>
          <a:p>
            <a:r>
              <a:rPr lang="en-US" b="1" dirty="0" smtClean="0">
                <a:solidFill>
                  <a:srgbClr val="FF0000"/>
                </a:solidFill>
              </a:rPr>
              <a:t>Make use of display drivers </a:t>
            </a:r>
          </a:p>
          <a:p>
            <a:r>
              <a:rPr lang="en-US" b="1" dirty="0" smtClean="0">
                <a:solidFill>
                  <a:srgbClr val="FF0000"/>
                </a:solidFill>
              </a:rPr>
              <a:t>and software libraries like </a:t>
            </a:r>
          </a:p>
          <a:p>
            <a:r>
              <a:rPr lang="en-US" b="1" dirty="0" smtClean="0">
                <a:solidFill>
                  <a:srgbClr val="FF0000"/>
                </a:solidFill>
              </a:rPr>
              <a:t>TI Graphics Libraries</a:t>
            </a:r>
            <a:endParaRPr lang="en-US" b="1" dirty="0">
              <a:solidFill>
                <a:srgbClr val="FF0000"/>
              </a:solidFill>
            </a:endParaRPr>
          </a:p>
        </p:txBody>
      </p:sp>
    </p:spTree>
    <p:extLst>
      <p:ext uri="{BB962C8B-B14F-4D97-AF65-F5344CB8AC3E}">
        <p14:creationId xmlns:p14="http://schemas.microsoft.com/office/powerpoint/2010/main" val="22623687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3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3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3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3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fade">
                                      <p:cBhvr>
                                        <p:cTn id="27" dur="300"/>
                                        <p:tgtEl>
                                          <p:spTgt spid="3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2">
                                            <p:txEl>
                                              <p:pRg st="5" end="5"/>
                                            </p:txEl>
                                          </p:spTgt>
                                        </p:tgtEl>
                                        <p:attrNameLst>
                                          <p:attrName>style.visibility</p:attrName>
                                        </p:attrNameLst>
                                      </p:cBhvr>
                                      <p:to>
                                        <p:strVal val="visible"/>
                                      </p:to>
                                    </p:set>
                                    <p:animEffect transition="in" filter="fade">
                                      <p:cBhvr>
                                        <p:cTn id="32" dur="300"/>
                                        <p:tgtEl>
                                          <p:spTgt spid="3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48</a:t>
            </a:fld>
            <a:endParaRPr lang="en-US" dirty="0">
              <a:solidFill>
                <a:srgbClr val="000000"/>
              </a:solidFill>
            </a:endParaRPr>
          </a:p>
        </p:txBody>
      </p:sp>
      <p:sp>
        <p:nvSpPr>
          <p:cNvPr id="5" name="Title 1"/>
          <p:cNvSpPr>
            <a:spLocks noGrp="1"/>
          </p:cNvSpPr>
          <p:nvPr>
            <p:ph type="title"/>
          </p:nvPr>
        </p:nvSpPr>
        <p:spPr>
          <a:xfrm>
            <a:off x="0" y="-74083"/>
            <a:ext cx="8458200" cy="814388"/>
          </a:xfrm>
        </p:spPr>
        <p:txBody>
          <a:bodyPr/>
          <a:lstStyle/>
          <a:p>
            <a:r>
              <a:rPr lang="en-US" dirty="0"/>
              <a:t>Easily add RF for wireless applications!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659" y="800360"/>
            <a:ext cx="2936274" cy="1775421"/>
          </a:xfrm>
          <a:prstGeom prst="rect">
            <a:avLst/>
          </a:prstGeom>
        </p:spPr>
      </p:pic>
      <p:pic>
        <p:nvPicPr>
          <p:cNvPr id="8" name="Picture 2" descr="http://www.ispsd.com/wp-content/uploads/2012/02/bluetooth.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11" t="35466" r="19389" b="28000"/>
          <a:stretch/>
        </p:blipFill>
        <p:spPr bwMode="auto">
          <a:xfrm>
            <a:off x="3352878" y="3556071"/>
            <a:ext cx="3448685" cy="9905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hitechreview.com/uploads/2012/07/Wi-Fi-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l="4822" t="21667" r="4427" b="22000"/>
          <a:stretch/>
        </p:blipFill>
        <p:spPr bwMode="auto">
          <a:xfrm>
            <a:off x="4332683" y="719133"/>
            <a:ext cx="2468881" cy="11494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spectrose.com/wp-content/uploads/2012/08/zigbe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17708" y="2268884"/>
            <a:ext cx="2904067" cy="10777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upload.wikimedia.org/wikipedia/en/c/c3/NFC-N-Mark-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594" y="738753"/>
            <a:ext cx="1328857" cy="11101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orbigo.net/wp-content/uploads/2011/04/6lowpan.jpg"/>
          <p:cNvPicPr>
            <a:picLocks noChangeAspect="1" noChangeArrowheads="1"/>
          </p:cNvPicPr>
          <p:nvPr/>
        </p:nvPicPr>
        <p:blipFill rotWithShape="1">
          <a:blip r:embed="rId7">
            <a:extLst>
              <a:ext uri="{28A0092B-C50C-407E-A947-70E740481C1C}">
                <a14:useLocalDpi xmlns:a14="http://schemas.microsoft.com/office/drawing/2010/main" val="0"/>
              </a:ext>
            </a:extLst>
          </a:blip>
          <a:srcRect b="28619"/>
          <a:stretch/>
        </p:blipFill>
        <p:spPr bwMode="auto">
          <a:xfrm>
            <a:off x="7091121" y="2302464"/>
            <a:ext cx="1955307" cy="843493"/>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21536" y="3761982"/>
            <a:ext cx="1755775" cy="578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711" y="3896044"/>
            <a:ext cx="1936577" cy="650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mms.businesswire.com/media/20140715005606/en/424089/5/Thread-Group-Ver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44866"/>
          <a:stretch/>
        </p:blipFill>
        <p:spPr bwMode="auto">
          <a:xfrm>
            <a:off x="395712" y="2897921"/>
            <a:ext cx="3201033" cy="62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8279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animEffect transition="in" filter="fade">
                                      <p:cBhvr>
                                        <p:cTn id="29" dur="500"/>
                                        <p:tgtEl>
                                          <p:spTgt spid="1026"/>
                                        </p:tgtEl>
                                      </p:cBhvr>
                                    </p:animEffect>
                                  </p:childTnLst>
                                </p:cTn>
                              </p:par>
                              <p:par>
                                <p:cTn id="30" presetID="53" presetClass="entr" presetSubtype="16" fill="hold" nodeType="withEffect">
                                  <p:stCondLst>
                                    <p:cond delay="0"/>
                                  </p:stCondLst>
                                  <p:childTnLst>
                                    <p:set>
                                      <p:cBhvr>
                                        <p:cTn id="31" dur="1" fill="hold">
                                          <p:stCondLst>
                                            <p:cond delay="0"/>
                                          </p:stCondLst>
                                        </p:cTn>
                                        <p:tgtEl>
                                          <p:spTgt spid="5122"/>
                                        </p:tgtEl>
                                        <p:attrNameLst>
                                          <p:attrName>style.visibility</p:attrName>
                                        </p:attrNameLst>
                                      </p:cBhvr>
                                      <p:to>
                                        <p:strVal val="visible"/>
                                      </p:to>
                                    </p:set>
                                    <p:anim calcmode="lin" valueType="num">
                                      <p:cBhvr>
                                        <p:cTn id="32" dur="500" fill="hold"/>
                                        <p:tgtEl>
                                          <p:spTgt spid="5122"/>
                                        </p:tgtEl>
                                        <p:attrNameLst>
                                          <p:attrName>ppt_w</p:attrName>
                                        </p:attrNameLst>
                                      </p:cBhvr>
                                      <p:tavLst>
                                        <p:tav tm="0">
                                          <p:val>
                                            <p:fltVal val="0"/>
                                          </p:val>
                                        </p:tav>
                                        <p:tav tm="100000">
                                          <p:val>
                                            <p:strVal val="#ppt_w"/>
                                          </p:val>
                                        </p:tav>
                                      </p:tavLst>
                                    </p:anim>
                                    <p:anim calcmode="lin" valueType="num">
                                      <p:cBhvr>
                                        <p:cTn id="33" dur="500" fill="hold"/>
                                        <p:tgtEl>
                                          <p:spTgt spid="5122"/>
                                        </p:tgtEl>
                                        <p:attrNameLst>
                                          <p:attrName>ppt_h</p:attrName>
                                        </p:attrNameLst>
                                      </p:cBhvr>
                                      <p:tavLst>
                                        <p:tav tm="0">
                                          <p:val>
                                            <p:fltVal val="0"/>
                                          </p:val>
                                        </p:tav>
                                        <p:tav tm="100000">
                                          <p:val>
                                            <p:strVal val="#ppt_h"/>
                                          </p:val>
                                        </p:tav>
                                      </p:tavLst>
                                    </p:anim>
                                    <p:animEffect transition="in" filter="fade">
                                      <p:cBhvr>
                                        <p:cTn id="34" dur="500"/>
                                        <p:tgtEl>
                                          <p:spTgt spid="5122"/>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par>
                                <p:cTn id="45" presetID="53" presetClass="entr" presetSubtype="16" fill="hold" nodeType="withEffect">
                                  <p:stCondLst>
                                    <p:cond delay="0"/>
                                  </p:stCondLst>
                                  <p:childTnLst>
                                    <p:set>
                                      <p:cBhvr>
                                        <p:cTn id="46" dur="1" fill="hold">
                                          <p:stCondLst>
                                            <p:cond delay="0"/>
                                          </p:stCondLst>
                                        </p:cTn>
                                        <p:tgtEl>
                                          <p:spTgt spid="5123"/>
                                        </p:tgtEl>
                                        <p:attrNameLst>
                                          <p:attrName>style.visibility</p:attrName>
                                        </p:attrNameLst>
                                      </p:cBhvr>
                                      <p:to>
                                        <p:strVal val="visible"/>
                                      </p:to>
                                    </p:set>
                                    <p:anim calcmode="lin" valueType="num">
                                      <p:cBhvr>
                                        <p:cTn id="47" dur="500" fill="hold"/>
                                        <p:tgtEl>
                                          <p:spTgt spid="5123"/>
                                        </p:tgtEl>
                                        <p:attrNameLst>
                                          <p:attrName>ppt_w</p:attrName>
                                        </p:attrNameLst>
                                      </p:cBhvr>
                                      <p:tavLst>
                                        <p:tav tm="0">
                                          <p:val>
                                            <p:fltVal val="0"/>
                                          </p:val>
                                        </p:tav>
                                        <p:tav tm="100000">
                                          <p:val>
                                            <p:strVal val="#ppt_w"/>
                                          </p:val>
                                        </p:tav>
                                      </p:tavLst>
                                    </p:anim>
                                    <p:anim calcmode="lin" valueType="num">
                                      <p:cBhvr>
                                        <p:cTn id="48" dur="500" fill="hold"/>
                                        <p:tgtEl>
                                          <p:spTgt spid="5123"/>
                                        </p:tgtEl>
                                        <p:attrNameLst>
                                          <p:attrName>ppt_h</p:attrName>
                                        </p:attrNameLst>
                                      </p:cBhvr>
                                      <p:tavLst>
                                        <p:tav tm="0">
                                          <p:val>
                                            <p:fltVal val="0"/>
                                          </p:val>
                                        </p:tav>
                                        <p:tav tm="100000">
                                          <p:val>
                                            <p:strVal val="#ppt_h"/>
                                          </p:val>
                                        </p:tav>
                                      </p:tavLst>
                                    </p:anim>
                                    <p:animEffect transition="in" filter="fade">
                                      <p:cBhvr>
                                        <p:cTn id="4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49</a:t>
            </a:fld>
            <a:endParaRPr lang="en-US" dirty="0">
              <a:solidFill>
                <a:srgbClr val="000000"/>
              </a:solidFill>
            </a:endParaRPr>
          </a:p>
        </p:txBody>
      </p:sp>
      <p:sp>
        <p:nvSpPr>
          <p:cNvPr id="14" name="Rectangle 13"/>
          <p:cNvSpPr/>
          <p:nvPr/>
        </p:nvSpPr>
        <p:spPr bwMode="auto">
          <a:xfrm>
            <a:off x="0" y="497059"/>
            <a:ext cx="9144000" cy="462140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itle 1"/>
          <p:cNvSpPr>
            <a:spLocks noGrp="1"/>
          </p:cNvSpPr>
          <p:nvPr>
            <p:ph type="title"/>
          </p:nvPr>
        </p:nvSpPr>
        <p:spPr>
          <a:xfrm>
            <a:off x="144647" y="3894"/>
            <a:ext cx="8313573" cy="814388"/>
          </a:xfrm>
        </p:spPr>
        <p:txBody>
          <a:bodyPr/>
          <a:lstStyle/>
          <a:p>
            <a:r>
              <a:rPr lang="en-US" dirty="0" smtClean="0"/>
              <a:t>Which wireless?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152" y="3896"/>
            <a:ext cx="1561848" cy="944373"/>
          </a:xfrm>
          <a:prstGeom prst="rect">
            <a:avLst/>
          </a:prstGeom>
        </p:spPr>
      </p:pic>
      <p:pic>
        <p:nvPicPr>
          <p:cNvPr id="8" name="Picture 2" descr="http://www.ispsd.com/wp-content/uploads/2012/02/bluetooth.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11" t="35466" r="19389" b="28000"/>
          <a:stretch/>
        </p:blipFill>
        <p:spPr bwMode="auto">
          <a:xfrm>
            <a:off x="2057417" y="1142662"/>
            <a:ext cx="1967077" cy="5649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hitechreview.com/uploads/2012/07/Wi-Fi-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22" t="21667" r="4427" b="22000"/>
          <a:stretch/>
        </p:blipFill>
        <p:spPr bwMode="auto">
          <a:xfrm>
            <a:off x="249614" y="1096682"/>
            <a:ext cx="1551489" cy="7223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spectrose.com/wp-content/uploads/2012/08/zigbee-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69086" y="3189221"/>
            <a:ext cx="1481667" cy="54986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http://upload.wikimedia.org/wikipedia/en/c/c3/NFC-N-Mark-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0068" y="1079329"/>
            <a:ext cx="641674" cy="5360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orbigo.net/wp-content/uploads/2011/04/6lowpan.jpg"/>
          <p:cNvPicPr>
            <a:picLocks noChangeAspect="1" noChangeArrowheads="1"/>
          </p:cNvPicPr>
          <p:nvPr/>
        </p:nvPicPr>
        <p:blipFill rotWithShape="1">
          <a:blip r:embed="rId7">
            <a:extLst>
              <a:ext uri="{28A0092B-C50C-407E-A947-70E740481C1C}">
                <a14:useLocalDpi xmlns:a14="http://schemas.microsoft.com/office/drawing/2010/main" val="0"/>
              </a:ext>
            </a:extLst>
          </a:blip>
          <a:srcRect b="28619"/>
          <a:stretch/>
        </p:blipFill>
        <p:spPr bwMode="auto">
          <a:xfrm>
            <a:off x="451443" y="3322246"/>
            <a:ext cx="1143987" cy="493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6709" y="1237691"/>
            <a:ext cx="995170" cy="327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57333" y="1175110"/>
            <a:ext cx="1310738" cy="44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mms.businesswire.com/media/20140715005606/en/424089/5/Thread-Group-Vert.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44866"/>
          <a:stretch/>
        </p:blipFill>
        <p:spPr bwMode="auto">
          <a:xfrm>
            <a:off x="410439" y="3112950"/>
            <a:ext cx="1229808" cy="2384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627" y="1929786"/>
            <a:ext cx="2039772"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Ubiquitous</a:t>
            </a:r>
          </a:p>
          <a:p>
            <a:pPr marL="285750" indent="-285750">
              <a:buFont typeface="Arial" panose="020B0604020202020204" pitchFamily="34" charset="0"/>
              <a:buChar char="•"/>
            </a:pPr>
            <a:r>
              <a:rPr lang="en-US" sz="1400" dirty="0" smtClean="0">
                <a:solidFill>
                  <a:srgbClr val="000000"/>
                </a:solidFill>
              </a:rPr>
              <a:t>High bandwidth</a:t>
            </a:r>
          </a:p>
          <a:p>
            <a:pPr marL="285750" indent="-285750">
              <a:buFont typeface="Arial" panose="020B0604020202020204" pitchFamily="34" charset="0"/>
              <a:buChar char="•"/>
            </a:pPr>
            <a:r>
              <a:rPr lang="en-US" sz="1400" dirty="0" smtClean="0">
                <a:solidFill>
                  <a:srgbClr val="000000"/>
                </a:solidFill>
              </a:rPr>
              <a:t>Higher power usage</a:t>
            </a:r>
            <a:endParaRPr lang="en-US" sz="1400" dirty="0">
              <a:solidFill>
                <a:srgbClr val="000000"/>
              </a:solidFill>
            </a:endParaRPr>
          </a:p>
        </p:txBody>
      </p:sp>
      <p:sp>
        <p:nvSpPr>
          <p:cNvPr id="15" name="TextBox 14"/>
          <p:cNvSpPr txBox="1"/>
          <p:nvPr/>
        </p:nvSpPr>
        <p:spPr>
          <a:xfrm>
            <a:off x="2184399" y="1921317"/>
            <a:ext cx="2039772"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Common</a:t>
            </a:r>
          </a:p>
          <a:p>
            <a:pPr marL="285750" indent="-285750">
              <a:buFont typeface="Arial" panose="020B0604020202020204" pitchFamily="34" charset="0"/>
              <a:buChar char="•"/>
            </a:pPr>
            <a:r>
              <a:rPr lang="en-US" sz="1400" dirty="0" smtClean="0">
                <a:solidFill>
                  <a:srgbClr val="000000"/>
                </a:solidFill>
              </a:rPr>
              <a:t>Small range</a:t>
            </a:r>
          </a:p>
          <a:p>
            <a:pPr marL="285750" indent="-285750">
              <a:buFont typeface="Arial" panose="020B0604020202020204" pitchFamily="34" charset="0"/>
              <a:buChar char="•"/>
            </a:pPr>
            <a:r>
              <a:rPr lang="en-US" sz="1400" dirty="0" smtClean="0">
                <a:solidFill>
                  <a:srgbClr val="000000"/>
                </a:solidFill>
              </a:rPr>
              <a:t>Lower power</a:t>
            </a:r>
          </a:p>
          <a:p>
            <a:pPr marL="285750" indent="-285750">
              <a:buFont typeface="Arial" panose="020B0604020202020204" pitchFamily="34" charset="0"/>
              <a:buChar char="•"/>
            </a:pPr>
            <a:r>
              <a:rPr lang="en-US" sz="1400" dirty="0" smtClean="0">
                <a:solidFill>
                  <a:srgbClr val="000000"/>
                </a:solidFill>
              </a:rPr>
              <a:t>Very low cost</a:t>
            </a:r>
            <a:endParaRPr lang="en-US" sz="1400" dirty="0">
              <a:solidFill>
                <a:srgbClr val="000000"/>
              </a:solidFill>
            </a:endParaRPr>
          </a:p>
        </p:txBody>
      </p:sp>
      <p:sp>
        <p:nvSpPr>
          <p:cNvPr id="16" name="TextBox 15"/>
          <p:cNvSpPr txBox="1"/>
          <p:nvPr/>
        </p:nvSpPr>
        <p:spPr>
          <a:xfrm>
            <a:off x="4024477" y="1921322"/>
            <a:ext cx="1732856"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Super near range</a:t>
            </a:r>
          </a:p>
          <a:p>
            <a:pPr marL="285750" indent="-285750">
              <a:buFont typeface="Arial" panose="020B0604020202020204" pitchFamily="34" charset="0"/>
              <a:buChar char="•"/>
            </a:pPr>
            <a:r>
              <a:rPr lang="en-US" sz="1400" dirty="0" smtClean="0">
                <a:solidFill>
                  <a:srgbClr val="000000"/>
                </a:solidFill>
              </a:rPr>
              <a:t>Low bandwidth</a:t>
            </a:r>
          </a:p>
          <a:p>
            <a:pPr marL="285750" indent="-285750">
              <a:buFont typeface="Arial" panose="020B0604020202020204" pitchFamily="34" charset="0"/>
              <a:buChar char="•"/>
            </a:pPr>
            <a:r>
              <a:rPr lang="en-US" sz="1400" dirty="0" smtClean="0">
                <a:solidFill>
                  <a:srgbClr val="000000"/>
                </a:solidFill>
              </a:rPr>
              <a:t>Low power</a:t>
            </a:r>
          </a:p>
          <a:p>
            <a:pPr marL="285750" indent="-285750">
              <a:buFont typeface="Arial" panose="020B0604020202020204" pitchFamily="34" charset="0"/>
              <a:buChar char="•"/>
            </a:pPr>
            <a:r>
              <a:rPr lang="en-US" sz="1400" dirty="0" smtClean="0">
                <a:solidFill>
                  <a:srgbClr val="000000"/>
                </a:solidFill>
              </a:rPr>
              <a:t>Low cost</a:t>
            </a:r>
            <a:endParaRPr lang="en-US" sz="1400" dirty="0">
              <a:solidFill>
                <a:srgbClr val="000000"/>
              </a:solidFill>
            </a:endParaRPr>
          </a:p>
        </p:txBody>
      </p:sp>
      <p:sp>
        <p:nvSpPr>
          <p:cNvPr id="17" name="TextBox 16"/>
          <p:cNvSpPr txBox="1"/>
          <p:nvPr/>
        </p:nvSpPr>
        <p:spPr>
          <a:xfrm>
            <a:off x="144627" y="3951054"/>
            <a:ext cx="189094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Mesh networking</a:t>
            </a:r>
          </a:p>
          <a:p>
            <a:pPr marL="285750" indent="-285750">
              <a:buFont typeface="Arial" panose="020B0604020202020204" pitchFamily="34" charset="0"/>
              <a:buChar char="•"/>
            </a:pPr>
            <a:r>
              <a:rPr lang="en-US" sz="1400" dirty="0" smtClean="0">
                <a:solidFill>
                  <a:srgbClr val="000000"/>
                </a:solidFill>
              </a:rPr>
              <a:t>Low power</a:t>
            </a:r>
          </a:p>
          <a:p>
            <a:pPr marL="285750" indent="-285750">
              <a:buFont typeface="Arial" panose="020B0604020202020204" pitchFamily="34" charset="0"/>
              <a:buChar char="•"/>
            </a:pPr>
            <a:r>
              <a:rPr lang="en-US" sz="1400" dirty="0" smtClean="0">
                <a:solidFill>
                  <a:srgbClr val="000000"/>
                </a:solidFill>
              </a:rPr>
              <a:t>Very low cost</a:t>
            </a:r>
          </a:p>
          <a:p>
            <a:pPr marL="285750" indent="-285750">
              <a:buFont typeface="Arial" panose="020B0604020202020204" pitchFamily="34" charset="0"/>
              <a:buChar char="•"/>
            </a:pPr>
            <a:r>
              <a:rPr lang="en-US" sz="1400" dirty="0" smtClean="0">
                <a:solidFill>
                  <a:srgbClr val="000000"/>
                </a:solidFill>
              </a:rPr>
              <a:t>IPV6 Addressable</a:t>
            </a:r>
            <a:endParaRPr lang="en-US" sz="1400" dirty="0">
              <a:solidFill>
                <a:srgbClr val="000000"/>
              </a:solidFill>
            </a:endParaRPr>
          </a:p>
        </p:txBody>
      </p:sp>
      <p:sp>
        <p:nvSpPr>
          <p:cNvPr id="18" name="TextBox 17"/>
          <p:cNvSpPr txBox="1"/>
          <p:nvPr/>
        </p:nvSpPr>
        <p:spPr>
          <a:xfrm>
            <a:off x="7235605" y="1934484"/>
            <a:ext cx="1789867"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Wide range</a:t>
            </a:r>
          </a:p>
          <a:p>
            <a:pPr marL="285750" indent="-285750">
              <a:buFont typeface="Arial" panose="020B0604020202020204" pitchFamily="34" charset="0"/>
              <a:buChar char="•"/>
            </a:pPr>
            <a:r>
              <a:rPr lang="en-US" sz="1400" dirty="0" smtClean="0">
                <a:solidFill>
                  <a:srgbClr val="000000"/>
                </a:solidFill>
              </a:rPr>
              <a:t>High bandwidth</a:t>
            </a:r>
          </a:p>
          <a:p>
            <a:pPr marL="285750" indent="-285750">
              <a:buFont typeface="Arial" panose="020B0604020202020204" pitchFamily="34" charset="0"/>
              <a:buChar char="•"/>
            </a:pPr>
            <a:r>
              <a:rPr lang="en-US" sz="1400" dirty="0" smtClean="0">
                <a:solidFill>
                  <a:srgbClr val="000000"/>
                </a:solidFill>
              </a:rPr>
              <a:t>Expensive – Data &amp; HW</a:t>
            </a:r>
            <a:endParaRPr lang="en-US" sz="1400" dirty="0">
              <a:solidFill>
                <a:srgbClr val="000000"/>
              </a:solidFill>
            </a:endParaRPr>
          </a:p>
        </p:txBody>
      </p:sp>
      <p:sp>
        <p:nvSpPr>
          <p:cNvPr id="19" name="TextBox 18"/>
          <p:cNvSpPr txBox="1"/>
          <p:nvPr/>
        </p:nvSpPr>
        <p:spPr>
          <a:xfrm>
            <a:off x="5546120" y="1934498"/>
            <a:ext cx="1794480"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Limited to certain cities</a:t>
            </a:r>
          </a:p>
          <a:p>
            <a:pPr marL="285750" indent="-285750">
              <a:buFont typeface="Arial" panose="020B0604020202020204" pitchFamily="34" charset="0"/>
              <a:buChar char="•"/>
            </a:pPr>
            <a:r>
              <a:rPr lang="en-US" sz="1400" dirty="0" smtClean="0">
                <a:solidFill>
                  <a:srgbClr val="000000"/>
                </a:solidFill>
              </a:rPr>
              <a:t>Wider range</a:t>
            </a:r>
          </a:p>
          <a:p>
            <a:pPr marL="285750" indent="-285750">
              <a:buFont typeface="Arial" panose="020B0604020202020204" pitchFamily="34" charset="0"/>
              <a:buChar char="•"/>
            </a:pPr>
            <a:r>
              <a:rPr lang="en-US" sz="1400" dirty="0" smtClean="0">
                <a:solidFill>
                  <a:srgbClr val="000000"/>
                </a:solidFill>
              </a:rPr>
              <a:t>Low bandwidth</a:t>
            </a:r>
          </a:p>
          <a:p>
            <a:pPr marL="285750" indent="-285750">
              <a:buFont typeface="Arial" panose="020B0604020202020204" pitchFamily="34" charset="0"/>
              <a:buChar char="•"/>
            </a:pPr>
            <a:r>
              <a:rPr lang="en-US" sz="1400" dirty="0" smtClean="0">
                <a:solidFill>
                  <a:srgbClr val="000000"/>
                </a:solidFill>
              </a:rPr>
              <a:t>Higher cost</a:t>
            </a:r>
            <a:endParaRPr lang="en-US" sz="1400" dirty="0">
              <a:solidFill>
                <a:srgbClr val="000000"/>
              </a:solidFill>
            </a:endParaRPr>
          </a:p>
        </p:txBody>
      </p:sp>
      <p:sp>
        <p:nvSpPr>
          <p:cNvPr id="20" name="TextBox 19"/>
          <p:cNvSpPr txBox="1"/>
          <p:nvPr/>
        </p:nvSpPr>
        <p:spPr>
          <a:xfrm>
            <a:off x="2057410" y="3951053"/>
            <a:ext cx="2096853"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Mesh networking</a:t>
            </a:r>
          </a:p>
          <a:p>
            <a:pPr marL="285750" indent="-285750">
              <a:buFont typeface="Arial" panose="020B0604020202020204" pitchFamily="34" charset="0"/>
              <a:buChar char="•"/>
            </a:pPr>
            <a:r>
              <a:rPr lang="en-US" sz="1400" dirty="0" smtClean="0">
                <a:solidFill>
                  <a:srgbClr val="000000"/>
                </a:solidFill>
              </a:rPr>
              <a:t>Low power</a:t>
            </a:r>
          </a:p>
          <a:p>
            <a:pPr marL="285750" indent="-285750">
              <a:buFont typeface="Arial" panose="020B0604020202020204" pitchFamily="34" charset="0"/>
              <a:buChar char="•"/>
            </a:pPr>
            <a:r>
              <a:rPr lang="en-US" sz="1400" dirty="0" smtClean="0">
                <a:solidFill>
                  <a:srgbClr val="000000"/>
                </a:solidFill>
              </a:rPr>
              <a:t>Very low cost</a:t>
            </a:r>
          </a:p>
          <a:p>
            <a:pPr marL="285750" indent="-285750">
              <a:buFont typeface="Arial" panose="020B0604020202020204" pitchFamily="34" charset="0"/>
              <a:buChar char="•"/>
            </a:pPr>
            <a:r>
              <a:rPr lang="en-US" sz="1400" dirty="0" smtClean="0">
                <a:solidFill>
                  <a:srgbClr val="000000"/>
                </a:solidFill>
              </a:rPr>
              <a:t>Not IP addressable</a:t>
            </a:r>
            <a:endParaRPr lang="en-US" sz="1400" dirty="0">
              <a:solidFill>
                <a:srgbClr val="000000"/>
              </a:solidFill>
            </a:endParaRPr>
          </a:p>
        </p:txBody>
      </p:sp>
      <p:sp>
        <p:nvSpPr>
          <p:cNvPr id="21" name="TextBox 20"/>
          <p:cNvSpPr txBox="1"/>
          <p:nvPr/>
        </p:nvSpPr>
        <p:spPr>
          <a:xfrm>
            <a:off x="3994541" y="3951044"/>
            <a:ext cx="159738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Line of Sight</a:t>
            </a:r>
          </a:p>
          <a:p>
            <a:pPr marL="285750" indent="-285750">
              <a:buFont typeface="Arial" panose="020B0604020202020204" pitchFamily="34" charset="0"/>
              <a:buChar char="•"/>
            </a:pPr>
            <a:r>
              <a:rPr lang="en-US" sz="1400" dirty="0" smtClean="0">
                <a:solidFill>
                  <a:srgbClr val="000000"/>
                </a:solidFill>
              </a:rPr>
              <a:t>Low power</a:t>
            </a:r>
          </a:p>
          <a:p>
            <a:pPr marL="285750" indent="-285750">
              <a:buFont typeface="Arial" panose="020B0604020202020204" pitchFamily="34" charset="0"/>
              <a:buChar char="•"/>
            </a:pPr>
            <a:r>
              <a:rPr lang="en-US" sz="1400" dirty="0" smtClean="0">
                <a:solidFill>
                  <a:srgbClr val="000000"/>
                </a:solidFill>
              </a:rPr>
              <a:t>Very low cost</a:t>
            </a:r>
            <a:endParaRPr lang="en-US" sz="1400" dirty="0">
              <a:solidFill>
                <a:srgbClr val="000000"/>
              </a:solidFill>
            </a:endParaRPr>
          </a:p>
        </p:txBody>
      </p:sp>
      <p:sp>
        <p:nvSpPr>
          <p:cNvPr id="3" name="TextBox 2"/>
          <p:cNvSpPr txBox="1"/>
          <p:nvPr/>
        </p:nvSpPr>
        <p:spPr>
          <a:xfrm>
            <a:off x="4224191" y="3322246"/>
            <a:ext cx="1092201" cy="369332"/>
          </a:xfrm>
          <a:prstGeom prst="rect">
            <a:avLst/>
          </a:prstGeom>
          <a:noFill/>
        </p:spPr>
        <p:txBody>
          <a:bodyPr wrap="square" rtlCol="0">
            <a:spAutoFit/>
          </a:bodyPr>
          <a:lstStyle/>
          <a:p>
            <a:r>
              <a:rPr lang="en-US" b="1" dirty="0" smtClean="0">
                <a:solidFill>
                  <a:srgbClr val="000000"/>
                </a:solidFill>
              </a:rPr>
              <a:t>Infrared</a:t>
            </a:r>
            <a:endParaRPr lang="en-US" b="1" dirty="0">
              <a:solidFill>
                <a:srgbClr val="000000"/>
              </a:solidFill>
            </a:endParaRPr>
          </a:p>
        </p:txBody>
      </p:sp>
      <p:sp>
        <p:nvSpPr>
          <p:cNvPr id="23" name="Rectangle 22"/>
          <p:cNvSpPr/>
          <p:nvPr/>
        </p:nvSpPr>
        <p:spPr>
          <a:xfrm>
            <a:off x="144627" y="518784"/>
            <a:ext cx="8019253" cy="341919"/>
          </a:xfrm>
          <a:prstGeom prst="rect">
            <a:avLst/>
          </a:prstGeom>
        </p:spPr>
        <p:txBody>
          <a:bodyPr wrap="square" lIns="64291" tIns="32146" rIns="64291" bIns="32146">
            <a:spAutoFit/>
          </a:bodyPr>
          <a:lstStyle/>
          <a:p>
            <a:pPr>
              <a:defRPr/>
            </a:pPr>
            <a:r>
              <a:rPr lang="en-US" kern="0" dirty="0" smtClean="0">
                <a:solidFill>
                  <a:srgbClr val="000000">
                    <a:lumMod val="75000"/>
                    <a:lumOff val="25000"/>
                  </a:srgbClr>
                </a:solidFill>
                <a:latin typeface="Arial"/>
              </a:rPr>
              <a:t>Tradeoffs between range, bandwidth, cost, power usage, adoption</a:t>
            </a:r>
            <a:endParaRPr lang="en-US" dirty="0">
              <a:solidFill>
                <a:srgbClr val="000000"/>
              </a:solidFill>
            </a:endParaRPr>
          </a:p>
        </p:txBody>
      </p:sp>
      <p:sp>
        <p:nvSpPr>
          <p:cNvPr id="24" name="TextBox 23"/>
          <p:cNvSpPr txBox="1"/>
          <p:nvPr/>
        </p:nvSpPr>
        <p:spPr>
          <a:xfrm>
            <a:off x="5907984" y="3322246"/>
            <a:ext cx="1092201" cy="369332"/>
          </a:xfrm>
          <a:prstGeom prst="rect">
            <a:avLst/>
          </a:prstGeom>
          <a:noFill/>
        </p:spPr>
        <p:txBody>
          <a:bodyPr wrap="square" rtlCol="0">
            <a:spAutoFit/>
          </a:bodyPr>
          <a:lstStyle/>
          <a:p>
            <a:r>
              <a:rPr lang="en-US" b="1" dirty="0" smtClean="0">
                <a:solidFill>
                  <a:srgbClr val="000000"/>
                </a:solidFill>
              </a:rPr>
              <a:t>Satellite</a:t>
            </a:r>
            <a:endParaRPr lang="en-US" b="1" dirty="0">
              <a:solidFill>
                <a:srgbClr val="000000"/>
              </a:solidFill>
            </a:endParaRPr>
          </a:p>
        </p:txBody>
      </p:sp>
      <p:sp>
        <p:nvSpPr>
          <p:cNvPr id="25" name="TextBox 24"/>
          <p:cNvSpPr txBox="1"/>
          <p:nvPr/>
        </p:nvSpPr>
        <p:spPr>
          <a:xfrm>
            <a:off x="5591928" y="3951044"/>
            <a:ext cx="1824819"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Global range w/ Sat available</a:t>
            </a:r>
          </a:p>
          <a:p>
            <a:pPr marL="285750" indent="-285750">
              <a:buFont typeface="Arial" panose="020B0604020202020204" pitchFamily="34" charset="0"/>
              <a:buChar char="•"/>
            </a:pPr>
            <a:r>
              <a:rPr lang="en-US" sz="1400" dirty="0" smtClean="0">
                <a:solidFill>
                  <a:srgbClr val="000000"/>
                </a:solidFill>
              </a:rPr>
              <a:t>Expensive – Data &amp; HW</a:t>
            </a:r>
            <a:endParaRPr lang="en-US" sz="1400" dirty="0">
              <a:solidFill>
                <a:srgbClr val="000000"/>
              </a:solidFill>
            </a:endParaRPr>
          </a:p>
        </p:txBody>
      </p:sp>
      <p:sp>
        <p:nvSpPr>
          <p:cNvPr id="26" name="TextBox 25"/>
          <p:cNvSpPr txBox="1"/>
          <p:nvPr/>
        </p:nvSpPr>
        <p:spPr>
          <a:xfrm>
            <a:off x="5942736" y="1547535"/>
            <a:ext cx="1292869" cy="338554"/>
          </a:xfrm>
          <a:prstGeom prst="rect">
            <a:avLst/>
          </a:prstGeom>
          <a:noFill/>
        </p:spPr>
        <p:txBody>
          <a:bodyPr wrap="square" rtlCol="0">
            <a:spAutoFit/>
          </a:bodyPr>
          <a:lstStyle/>
          <a:p>
            <a:r>
              <a:rPr lang="en-US" sz="1600" b="1" dirty="0" smtClean="0">
                <a:solidFill>
                  <a:srgbClr val="000000"/>
                </a:solidFill>
              </a:rPr>
              <a:t>(LPWAN)</a:t>
            </a:r>
            <a:endParaRPr lang="en-US" sz="1600" b="1" dirty="0">
              <a:solidFill>
                <a:srgbClr val="000000"/>
              </a:solidFill>
            </a:endParaRPr>
          </a:p>
        </p:txBody>
      </p:sp>
      <p:sp>
        <p:nvSpPr>
          <p:cNvPr id="27" name="TextBox 26"/>
          <p:cNvSpPr txBox="1"/>
          <p:nvPr/>
        </p:nvSpPr>
        <p:spPr>
          <a:xfrm>
            <a:off x="4154253" y="1532146"/>
            <a:ext cx="1645661" cy="369332"/>
          </a:xfrm>
          <a:prstGeom prst="rect">
            <a:avLst/>
          </a:prstGeom>
          <a:noFill/>
        </p:spPr>
        <p:txBody>
          <a:bodyPr wrap="square" rtlCol="0">
            <a:spAutoFit/>
          </a:bodyPr>
          <a:lstStyle/>
          <a:p>
            <a:r>
              <a:rPr lang="en-US" sz="1600" b="1" dirty="0" smtClean="0">
                <a:solidFill>
                  <a:srgbClr val="000000"/>
                </a:solidFill>
              </a:rPr>
              <a:t>(NFC / RFID</a:t>
            </a:r>
            <a:r>
              <a:rPr lang="en-US" b="1" dirty="0" smtClean="0">
                <a:solidFill>
                  <a:srgbClr val="000000"/>
                </a:solidFill>
              </a:rPr>
              <a:t>)</a:t>
            </a:r>
            <a:endParaRPr lang="en-US" b="1" dirty="0">
              <a:solidFill>
                <a:srgbClr val="000000"/>
              </a:solidFill>
            </a:endParaRPr>
          </a:p>
        </p:txBody>
      </p:sp>
      <p:sp>
        <p:nvSpPr>
          <p:cNvPr id="31" name="TextBox 30"/>
          <p:cNvSpPr txBox="1"/>
          <p:nvPr/>
        </p:nvSpPr>
        <p:spPr>
          <a:xfrm>
            <a:off x="7473950" y="3322246"/>
            <a:ext cx="1498599" cy="369332"/>
          </a:xfrm>
          <a:prstGeom prst="rect">
            <a:avLst/>
          </a:prstGeom>
          <a:noFill/>
        </p:spPr>
        <p:txBody>
          <a:bodyPr wrap="square" rtlCol="0">
            <a:spAutoFit/>
          </a:bodyPr>
          <a:lstStyle/>
          <a:p>
            <a:r>
              <a:rPr lang="en-US" b="1" dirty="0" smtClean="0">
                <a:solidFill>
                  <a:srgbClr val="000000"/>
                </a:solidFill>
              </a:rPr>
              <a:t>Proprietary</a:t>
            </a:r>
            <a:endParaRPr lang="en-US" b="1" dirty="0">
              <a:solidFill>
                <a:srgbClr val="000000"/>
              </a:solidFill>
            </a:endParaRPr>
          </a:p>
        </p:txBody>
      </p:sp>
      <p:sp>
        <p:nvSpPr>
          <p:cNvPr id="32" name="TextBox 31"/>
          <p:cNvSpPr txBox="1"/>
          <p:nvPr/>
        </p:nvSpPr>
        <p:spPr>
          <a:xfrm>
            <a:off x="7301723" y="3951044"/>
            <a:ext cx="1824819"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Licensed and unlicensed spectrum with trade offs</a:t>
            </a:r>
            <a:endParaRPr lang="en-US" sz="1400" dirty="0">
              <a:solidFill>
                <a:srgbClr val="000000"/>
              </a:solidFill>
            </a:endParaRPr>
          </a:p>
        </p:txBody>
      </p:sp>
      <p:sp>
        <p:nvSpPr>
          <p:cNvPr id="30" name="TextBox 29"/>
          <p:cNvSpPr txBox="1"/>
          <p:nvPr/>
        </p:nvSpPr>
        <p:spPr>
          <a:xfrm>
            <a:off x="7517445" y="1547535"/>
            <a:ext cx="1292869" cy="338554"/>
          </a:xfrm>
          <a:prstGeom prst="rect">
            <a:avLst/>
          </a:prstGeom>
          <a:noFill/>
        </p:spPr>
        <p:txBody>
          <a:bodyPr wrap="square" rtlCol="0">
            <a:spAutoFit/>
          </a:bodyPr>
          <a:lstStyle/>
          <a:p>
            <a:r>
              <a:rPr lang="en-US" sz="1600" b="1" dirty="0" smtClean="0">
                <a:solidFill>
                  <a:srgbClr val="000000"/>
                </a:solidFill>
              </a:rPr>
              <a:t>(Cellular)</a:t>
            </a:r>
            <a:endParaRPr lang="en-US" sz="1600" b="1" dirty="0">
              <a:solidFill>
                <a:srgbClr val="000000"/>
              </a:solidFill>
            </a:endParaRPr>
          </a:p>
        </p:txBody>
      </p:sp>
    </p:spTree>
    <p:extLst>
      <p:ext uri="{BB962C8B-B14F-4D97-AF65-F5344CB8AC3E}">
        <p14:creationId xmlns:p14="http://schemas.microsoft.com/office/powerpoint/2010/main" val="35247685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500" fill="hold"/>
                                        <p:tgtEl>
                                          <p:spTgt spid="1026"/>
                                        </p:tgtEl>
                                        <p:attrNameLst>
                                          <p:attrName>ppt_w</p:attrName>
                                        </p:attrNameLst>
                                      </p:cBhvr>
                                      <p:tavLst>
                                        <p:tav tm="0">
                                          <p:val>
                                            <p:fltVal val="0"/>
                                          </p:val>
                                        </p:tav>
                                        <p:tav tm="100000">
                                          <p:val>
                                            <p:strVal val="#ppt_w"/>
                                          </p:val>
                                        </p:tav>
                                      </p:tavLst>
                                    </p:anim>
                                    <p:anim calcmode="lin" valueType="num">
                                      <p:cBhvr>
                                        <p:cTn id="28" dur="500" fill="hold"/>
                                        <p:tgtEl>
                                          <p:spTgt spid="1026"/>
                                        </p:tgtEl>
                                        <p:attrNameLst>
                                          <p:attrName>ppt_h</p:attrName>
                                        </p:attrNameLst>
                                      </p:cBhvr>
                                      <p:tavLst>
                                        <p:tav tm="0">
                                          <p:val>
                                            <p:fltVal val="0"/>
                                          </p:val>
                                        </p:tav>
                                        <p:tav tm="100000">
                                          <p:val>
                                            <p:strVal val="#ppt_h"/>
                                          </p:val>
                                        </p:tav>
                                      </p:tavLst>
                                    </p:anim>
                                    <p:animEffect transition="in" filter="fade">
                                      <p:cBhvr>
                                        <p:cTn id="29" dur="500"/>
                                        <p:tgtEl>
                                          <p:spTgt spid="1026"/>
                                        </p:tgtEl>
                                      </p:cBhvr>
                                    </p:animEffect>
                                  </p:childTnLst>
                                </p:cTn>
                              </p:par>
                              <p:par>
                                <p:cTn id="30" presetID="53" presetClass="entr" presetSubtype="16" fill="hold" nodeType="withEffect">
                                  <p:stCondLst>
                                    <p:cond delay="0"/>
                                  </p:stCondLst>
                                  <p:childTnLst>
                                    <p:set>
                                      <p:cBhvr>
                                        <p:cTn id="31" dur="1" fill="hold">
                                          <p:stCondLst>
                                            <p:cond delay="0"/>
                                          </p:stCondLst>
                                        </p:cTn>
                                        <p:tgtEl>
                                          <p:spTgt spid="5122"/>
                                        </p:tgtEl>
                                        <p:attrNameLst>
                                          <p:attrName>style.visibility</p:attrName>
                                        </p:attrNameLst>
                                      </p:cBhvr>
                                      <p:to>
                                        <p:strVal val="visible"/>
                                      </p:to>
                                    </p:set>
                                    <p:anim calcmode="lin" valueType="num">
                                      <p:cBhvr>
                                        <p:cTn id="32" dur="500" fill="hold"/>
                                        <p:tgtEl>
                                          <p:spTgt spid="5122"/>
                                        </p:tgtEl>
                                        <p:attrNameLst>
                                          <p:attrName>ppt_w</p:attrName>
                                        </p:attrNameLst>
                                      </p:cBhvr>
                                      <p:tavLst>
                                        <p:tav tm="0">
                                          <p:val>
                                            <p:fltVal val="0"/>
                                          </p:val>
                                        </p:tav>
                                        <p:tav tm="100000">
                                          <p:val>
                                            <p:strVal val="#ppt_w"/>
                                          </p:val>
                                        </p:tav>
                                      </p:tavLst>
                                    </p:anim>
                                    <p:anim calcmode="lin" valueType="num">
                                      <p:cBhvr>
                                        <p:cTn id="33" dur="500" fill="hold"/>
                                        <p:tgtEl>
                                          <p:spTgt spid="5122"/>
                                        </p:tgtEl>
                                        <p:attrNameLst>
                                          <p:attrName>ppt_h</p:attrName>
                                        </p:attrNameLst>
                                      </p:cBhvr>
                                      <p:tavLst>
                                        <p:tav tm="0">
                                          <p:val>
                                            <p:fltVal val="0"/>
                                          </p:val>
                                        </p:tav>
                                        <p:tav tm="100000">
                                          <p:val>
                                            <p:strVal val="#ppt_h"/>
                                          </p:val>
                                        </p:tav>
                                      </p:tavLst>
                                    </p:anim>
                                    <p:animEffect transition="in" filter="fade">
                                      <p:cBhvr>
                                        <p:cTn id="34" dur="500"/>
                                        <p:tgtEl>
                                          <p:spTgt spid="5122"/>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nodeType="withEffect">
                                  <p:stCondLst>
                                    <p:cond delay="0"/>
                                  </p:stCondLst>
                                  <p:childTnLst>
                                    <p:set>
                                      <p:cBhvr>
                                        <p:cTn id="41" dur="1" fill="hold">
                                          <p:stCondLst>
                                            <p:cond delay="0"/>
                                          </p:stCondLst>
                                        </p:cTn>
                                        <p:tgtEl>
                                          <p:spTgt spid="2050"/>
                                        </p:tgtEl>
                                        <p:attrNameLst>
                                          <p:attrName>style.visibility</p:attrName>
                                        </p:attrNameLst>
                                      </p:cBhvr>
                                      <p:to>
                                        <p:strVal val="visible"/>
                                      </p:to>
                                    </p:set>
                                    <p:anim calcmode="lin" valueType="num">
                                      <p:cBhvr>
                                        <p:cTn id="42" dur="500" fill="hold"/>
                                        <p:tgtEl>
                                          <p:spTgt spid="2050"/>
                                        </p:tgtEl>
                                        <p:attrNameLst>
                                          <p:attrName>ppt_w</p:attrName>
                                        </p:attrNameLst>
                                      </p:cBhvr>
                                      <p:tavLst>
                                        <p:tav tm="0">
                                          <p:val>
                                            <p:fltVal val="0"/>
                                          </p:val>
                                        </p:tav>
                                        <p:tav tm="100000">
                                          <p:val>
                                            <p:strVal val="#ppt_w"/>
                                          </p:val>
                                        </p:tav>
                                      </p:tavLst>
                                    </p:anim>
                                    <p:anim calcmode="lin" valueType="num">
                                      <p:cBhvr>
                                        <p:cTn id="43" dur="500" fill="hold"/>
                                        <p:tgtEl>
                                          <p:spTgt spid="2050"/>
                                        </p:tgtEl>
                                        <p:attrNameLst>
                                          <p:attrName>ppt_h</p:attrName>
                                        </p:attrNameLst>
                                      </p:cBhvr>
                                      <p:tavLst>
                                        <p:tav tm="0">
                                          <p:val>
                                            <p:fltVal val="0"/>
                                          </p:val>
                                        </p:tav>
                                        <p:tav tm="100000">
                                          <p:val>
                                            <p:strVal val="#ppt_h"/>
                                          </p:val>
                                        </p:tav>
                                      </p:tavLst>
                                    </p:anim>
                                    <p:animEffect transition="in" filter="fade">
                                      <p:cBhvr>
                                        <p:cTn id="44" dur="500"/>
                                        <p:tgtEl>
                                          <p:spTgt spid="2050"/>
                                        </p:tgtEl>
                                      </p:cBhvr>
                                    </p:animEffect>
                                  </p:childTnLst>
                                </p:cTn>
                              </p:par>
                              <p:par>
                                <p:cTn id="45" presetID="53" presetClass="entr" presetSubtype="16" fill="hold" nodeType="withEffect">
                                  <p:stCondLst>
                                    <p:cond delay="0"/>
                                  </p:stCondLst>
                                  <p:childTnLst>
                                    <p:set>
                                      <p:cBhvr>
                                        <p:cTn id="46" dur="1" fill="hold">
                                          <p:stCondLst>
                                            <p:cond delay="0"/>
                                          </p:stCondLst>
                                        </p:cTn>
                                        <p:tgtEl>
                                          <p:spTgt spid="5123"/>
                                        </p:tgtEl>
                                        <p:attrNameLst>
                                          <p:attrName>style.visibility</p:attrName>
                                        </p:attrNameLst>
                                      </p:cBhvr>
                                      <p:to>
                                        <p:strVal val="visible"/>
                                      </p:to>
                                    </p:set>
                                    <p:anim calcmode="lin" valueType="num">
                                      <p:cBhvr>
                                        <p:cTn id="47" dur="500" fill="hold"/>
                                        <p:tgtEl>
                                          <p:spTgt spid="5123"/>
                                        </p:tgtEl>
                                        <p:attrNameLst>
                                          <p:attrName>ppt_w</p:attrName>
                                        </p:attrNameLst>
                                      </p:cBhvr>
                                      <p:tavLst>
                                        <p:tav tm="0">
                                          <p:val>
                                            <p:fltVal val="0"/>
                                          </p:val>
                                        </p:tav>
                                        <p:tav tm="100000">
                                          <p:val>
                                            <p:strVal val="#ppt_w"/>
                                          </p:val>
                                        </p:tav>
                                      </p:tavLst>
                                    </p:anim>
                                    <p:anim calcmode="lin" valueType="num">
                                      <p:cBhvr>
                                        <p:cTn id="48" dur="500" fill="hold"/>
                                        <p:tgtEl>
                                          <p:spTgt spid="5123"/>
                                        </p:tgtEl>
                                        <p:attrNameLst>
                                          <p:attrName>ppt_h</p:attrName>
                                        </p:attrNameLst>
                                      </p:cBhvr>
                                      <p:tavLst>
                                        <p:tav tm="0">
                                          <p:val>
                                            <p:fltVal val="0"/>
                                          </p:val>
                                        </p:tav>
                                        <p:tav tm="100000">
                                          <p:val>
                                            <p:strVal val="#ppt_h"/>
                                          </p:val>
                                        </p:tav>
                                      </p:tavLst>
                                    </p:anim>
                                    <p:animEffect transition="in" filter="fade">
                                      <p:cBhvr>
                                        <p:cTn id="49" dur="500"/>
                                        <p:tgtEl>
                                          <p:spTgt spid="512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ppt_w</p:attrName>
                                        </p:attrNameLst>
                                      </p:cBhvr>
                                      <p:tavLst>
                                        <p:tav tm="0">
                                          <p:val>
                                            <p:fltVal val="0"/>
                                          </p:val>
                                        </p:tav>
                                        <p:tav tm="100000">
                                          <p:val>
                                            <p:strVal val="#ppt_w"/>
                                          </p:val>
                                        </p:tav>
                                      </p:tavLst>
                                    </p:anim>
                                    <p:anim calcmode="lin" valueType="num">
                                      <p:cBhvr>
                                        <p:cTn id="58" dur="500" fill="hold"/>
                                        <p:tgtEl>
                                          <p:spTgt spid="24"/>
                                        </p:tgtEl>
                                        <p:attrNameLst>
                                          <p:attrName>ppt_h</p:attrName>
                                        </p:attrNameLst>
                                      </p:cBhvr>
                                      <p:tavLst>
                                        <p:tav tm="0">
                                          <p:val>
                                            <p:fltVal val="0"/>
                                          </p:val>
                                        </p:tav>
                                        <p:tav tm="100000">
                                          <p:val>
                                            <p:strVal val="#ppt_h"/>
                                          </p:val>
                                        </p:tav>
                                      </p:tavLst>
                                    </p:anim>
                                    <p:animEffect transition="in" filter="fade">
                                      <p:cBhvr>
                                        <p:cTn id="59" dur="500"/>
                                        <p:tgtEl>
                                          <p:spTgt spid="24"/>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p:cTn id="62" dur="500" fill="hold"/>
                                        <p:tgtEl>
                                          <p:spTgt spid="26"/>
                                        </p:tgtEl>
                                        <p:attrNameLst>
                                          <p:attrName>ppt_w</p:attrName>
                                        </p:attrNameLst>
                                      </p:cBhvr>
                                      <p:tavLst>
                                        <p:tav tm="0">
                                          <p:val>
                                            <p:fltVal val="0"/>
                                          </p:val>
                                        </p:tav>
                                        <p:tav tm="100000">
                                          <p:val>
                                            <p:strVal val="#ppt_w"/>
                                          </p:val>
                                        </p:tav>
                                      </p:tavLst>
                                    </p:anim>
                                    <p:anim calcmode="lin" valueType="num">
                                      <p:cBhvr>
                                        <p:cTn id="63" dur="500" fill="hold"/>
                                        <p:tgtEl>
                                          <p:spTgt spid="26"/>
                                        </p:tgtEl>
                                        <p:attrNameLst>
                                          <p:attrName>ppt_h</p:attrName>
                                        </p:attrNameLst>
                                      </p:cBhvr>
                                      <p:tavLst>
                                        <p:tav tm="0">
                                          <p:val>
                                            <p:fltVal val="0"/>
                                          </p:val>
                                        </p:tav>
                                        <p:tav tm="100000">
                                          <p:val>
                                            <p:strVal val="#ppt_h"/>
                                          </p:val>
                                        </p:tav>
                                      </p:tavLst>
                                    </p:anim>
                                    <p:animEffect transition="in" filter="fade">
                                      <p:cBhvr>
                                        <p:cTn id="64" dur="500"/>
                                        <p:tgtEl>
                                          <p:spTgt spid="26"/>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 calcmode="lin" valueType="num">
                                      <p:cBhvr>
                                        <p:cTn id="72" dur="500" fill="hold"/>
                                        <p:tgtEl>
                                          <p:spTgt spid="31"/>
                                        </p:tgtEl>
                                        <p:attrNameLst>
                                          <p:attrName>ppt_w</p:attrName>
                                        </p:attrNameLst>
                                      </p:cBhvr>
                                      <p:tavLst>
                                        <p:tav tm="0">
                                          <p:val>
                                            <p:fltVal val="0"/>
                                          </p:val>
                                        </p:tav>
                                        <p:tav tm="100000">
                                          <p:val>
                                            <p:strVal val="#ppt_w"/>
                                          </p:val>
                                        </p:tav>
                                      </p:tavLst>
                                    </p:anim>
                                    <p:anim calcmode="lin" valueType="num">
                                      <p:cBhvr>
                                        <p:cTn id="73" dur="500" fill="hold"/>
                                        <p:tgtEl>
                                          <p:spTgt spid="31"/>
                                        </p:tgtEl>
                                        <p:attrNameLst>
                                          <p:attrName>ppt_h</p:attrName>
                                        </p:attrNameLst>
                                      </p:cBhvr>
                                      <p:tavLst>
                                        <p:tav tm="0">
                                          <p:val>
                                            <p:fltVal val="0"/>
                                          </p:val>
                                        </p:tav>
                                        <p:tav tm="100000">
                                          <p:val>
                                            <p:strVal val="#ppt_h"/>
                                          </p:val>
                                        </p:tav>
                                      </p:tavLst>
                                    </p:anim>
                                    <p:animEffect transition="in" filter="fade">
                                      <p:cBhvr>
                                        <p:cTn id="74" dur="500"/>
                                        <p:tgtEl>
                                          <p:spTgt spid="3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p:cTn id="77" dur="500" fill="hold"/>
                                        <p:tgtEl>
                                          <p:spTgt spid="30"/>
                                        </p:tgtEl>
                                        <p:attrNameLst>
                                          <p:attrName>ppt_w</p:attrName>
                                        </p:attrNameLst>
                                      </p:cBhvr>
                                      <p:tavLst>
                                        <p:tav tm="0">
                                          <p:val>
                                            <p:fltVal val="0"/>
                                          </p:val>
                                        </p:tav>
                                        <p:tav tm="100000">
                                          <p:val>
                                            <p:strVal val="#ppt_w"/>
                                          </p:val>
                                        </p:tav>
                                      </p:tavLst>
                                    </p:anim>
                                    <p:anim calcmode="lin" valueType="num">
                                      <p:cBhvr>
                                        <p:cTn id="78" dur="500" fill="hold"/>
                                        <p:tgtEl>
                                          <p:spTgt spid="30"/>
                                        </p:tgtEl>
                                        <p:attrNameLst>
                                          <p:attrName>ppt_h</p:attrName>
                                        </p:attrNameLst>
                                      </p:cBhvr>
                                      <p:tavLst>
                                        <p:tav tm="0">
                                          <p:val>
                                            <p:fltVal val="0"/>
                                          </p:val>
                                        </p:tav>
                                        <p:tav tm="100000">
                                          <p:val>
                                            <p:strVal val="#ppt_h"/>
                                          </p:val>
                                        </p:tav>
                                      </p:tavLst>
                                    </p:anim>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
                                            <p:txEl>
                                              <p:pRg st="0" end="0"/>
                                            </p:txEl>
                                          </p:spTgt>
                                        </p:tgtEl>
                                        <p:attrNameLst>
                                          <p:attrName>style.visibility</p:attrName>
                                        </p:attrNameLst>
                                      </p:cBhvr>
                                      <p:to>
                                        <p:strVal val="visible"/>
                                      </p:to>
                                    </p:set>
                                    <p:animEffect transition="in" filter="fade">
                                      <p:cBhvr>
                                        <p:cTn id="84" dur="250"/>
                                        <p:tgtEl>
                                          <p:spTgt spid="2">
                                            <p:txEl>
                                              <p:pRg st="0" end="0"/>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2">
                                            <p:txEl>
                                              <p:pRg st="1" end="1"/>
                                            </p:txEl>
                                          </p:spTgt>
                                        </p:tgtEl>
                                        <p:attrNameLst>
                                          <p:attrName>style.visibility</p:attrName>
                                        </p:attrNameLst>
                                      </p:cBhvr>
                                      <p:to>
                                        <p:strVal val="visible"/>
                                      </p:to>
                                    </p:set>
                                    <p:animEffect transition="in" filter="fade">
                                      <p:cBhvr>
                                        <p:cTn id="89" dur="250"/>
                                        <p:tgtEl>
                                          <p:spTgt spid="2">
                                            <p:txEl>
                                              <p:pRg st="1" end="1"/>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
                                            <p:txEl>
                                              <p:pRg st="2" end="2"/>
                                            </p:txEl>
                                          </p:spTgt>
                                        </p:tgtEl>
                                        <p:attrNameLst>
                                          <p:attrName>style.visibility</p:attrName>
                                        </p:attrNameLst>
                                      </p:cBhvr>
                                      <p:to>
                                        <p:strVal val="visible"/>
                                      </p:to>
                                    </p:set>
                                    <p:animEffect transition="in" filter="fade">
                                      <p:cBhvr>
                                        <p:cTn id="94" dur="250"/>
                                        <p:tgtEl>
                                          <p:spTgt spid="2">
                                            <p:txEl>
                                              <p:pRg st="2" end="2"/>
                                            </p:txEl>
                                          </p:spTgt>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
                                            <p:txEl>
                                              <p:pRg st="0" end="0"/>
                                            </p:txEl>
                                          </p:spTgt>
                                        </p:tgtEl>
                                        <p:attrNameLst>
                                          <p:attrName>style.visibility</p:attrName>
                                        </p:attrNameLst>
                                      </p:cBhvr>
                                      <p:to>
                                        <p:strVal val="visible"/>
                                      </p:to>
                                    </p:set>
                                    <p:animEffect transition="in" filter="fade">
                                      <p:cBhvr>
                                        <p:cTn id="97" dur="250"/>
                                        <p:tgtEl>
                                          <p:spTgt spid="15">
                                            <p:txEl>
                                              <p:pRg st="0" end="0"/>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5">
                                            <p:txEl>
                                              <p:pRg st="1" end="1"/>
                                            </p:txEl>
                                          </p:spTgt>
                                        </p:tgtEl>
                                        <p:attrNameLst>
                                          <p:attrName>style.visibility</p:attrName>
                                        </p:attrNameLst>
                                      </p:cBhvr>
                                      <p:to>
                                        <p:strVal val="visible"/>
                                      </p:to>
                                    </p:set>
                                    <p:animEffect transition="in" filter="fade">
                                      <p:cBhvr>
                                        <p:cTn id="102" dur="250"/>
                                        <p:tgtEl>
                                          <p:spTgt spid="15">
                                            <p:txEl>
                                              <p:pRg st="1" end="1"/>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5">
                                            <p:txEl>
                                              <p:pRg st="2" end="2"/>
                                            </p:txEl>
                                          </p:spTgt>
                                        </p:tgtEl>
                                        <p:attrNameLst>
                                          <p:attrName>style.visibility</p:attrName>
                                        </p:attrNameLst>
                                      </p:cBhvr>
                                      <p:to>
                                        <p:strVal val="visible"/>
                                      </p:to>
                                    </p:set>
                                    <p:animEffect transition="in" filter="fade">
                                      <p:cBhvr>
                                        <p:cTn id="107" dur="250"/>
                                        <p:tgtEl>
                                          <p:spTgt spid="15">
                                            <p:txEl>
                                              <p:pRg st="2" end="2"/>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5">
                                            <p:txEl>
                                              <p:pRg st="3" end="3"/>
                                            </p:txEl>
                                          </p:spTgt>
                                        </p:tgtEl>
                                        <p:attrNameLst>
                                          <p:attrName>style.visibility</p:attrName>
                                        </p:attrNameLst>
                                      </p:cBhvr>
                                      <p:to>
                                        <p:strVal val="visible"/>
                                      </p:to>
                                    </p:set>
                                    <p:animEffect transition="in" filter="fade">
                                      <p:cBhvr>
                                        <p:cTn id="112" dur="250"/>
                                        <p:tgtEl>
                                          <p:spTgt spid="15">
                                            <p:txEl>
                                              <p:pRg st="3" end="3"/>
                                            </p:tx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6">
                                            <p:txEl>
                                              <p:pRg st="0" end="0"/>
                                            </p:txEl>
                                          </p:spTgt>
                                        </p:tgtEl>
                                        <p:attrNameLst>
                                          <p:attrName>style.visibility</p:attrName>
                                        </p:attrNameLst>
                                      </p:cBhvr>
                                      <p:to>
                                        <p:strVal val="visible"/>
                                      </p:to>
                                    </p:set>
                                    <p:animEffect transition="in" filter="fade">
                                      <p:cBhvr>
                                        <p:cTn id="115" dur="250"/>
                                        <p:tgtEl>
                                          <p:spTgt spid="16">
                                            <p:txEl>
                                              <p:pRg st="0" end="0"/>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0" nodeType="clickEffect">
                                  <p:stCondLst>
                                    <p:cond delay="0"/>
                                  </p:stCondLst>
                                  <p:childTnLst>
                                    <p:set>
                                      <p:cBhvr>
                                        <p:cTn id="119" dur="1" fill="hold">
                                          <p:stCondLst>
                                            <p:cond delay="0"/>
                                          </p:stCondLst>
                                        </p:cTn>
                                        <p:tgtEl>
                                          <p:spTgt spid="16">
                                            <p:txEl>
                                              <p:pRg st="1" end="1"/>
                                            </p:txEl>
                                          </p:spTgt>
                                        </p:tgtEl>
                                        <p:attrNameLst>
                                          <p:attrName>style.visibility</p:attrName>
                                        </p:attrNameLst>
                                      </p:cBhvr>
                                      <p:to>
                                        <p:strVal val="visible"/>
                                      </p:to>
                                    </p:set>
                                    <p:animEffect transition="in" filter="fade">
                                      <p:cBhvr>
                                        <p:cTn id="120" dur="250"/>
                                        <p:tgtEl>
                                          <p:spTgt spid="16">
                                            <p:txEl>
                                              <p:pRg st="1" end="1"/>
                                            </p:txEl>
                                          </p:spTgt>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16">
                                            <p:txEl>
                                              <p:pRg st="2" end="2"/>
                                            </p:txEl>
                                          </p:spTgt>
                                        </p:tgtEl>
                                        <p:attrNameLst>
                                          <p:attrName>style.visibility</p:attrName>
                                        </p:attrNameLst>
                                      </p:cBhvr>
                                      <p:to>
                                        <p:strVal val="visible"/>
                                      </p:to>
                                    </p:set>
                                    <p:animEffect transition="in" filter="fade">
                                      <p:cBhvr>
                                        <p:cTn id="125" dur="250"/>
                                        <p:tgtEl>
                                          <p:spTgt spid="16">
                                            <p:txEl>
                                              <p:pRg st="2" end="2"/>
                                            </p:txEl>
                                          </p:spTgt>
                                        </p:tgtEl>
                                      </p:cBhvr>
                                    </p:animEffect>
                                  </p:childTnLst>
                                </p:cTn>
                              </p:par>
                            </p:childTnLst>
                          </p:cTn>
                        </p:par>
                      </p:childTnLst>
                    </p:cTn>
                  </p:par>
                  <p:par>
                    <p:cTn id="126" fill="hold">
                      <p:stCondLst>
                        <p:cond delay="indefinite"/>
                      </p:stCondLst>
                      <p:childTnLst>
                        <p:par>
                          <p:cTn id="127" fill="hold">
                            <p:stCondLst>
                              <p:cond delay="0"/>
                            </p:stCondLst>
                            <p:childTnLst>
                              <p:par>
                                <p:cTn id="128" presetID="10" presetClass="entr" presetSubtype="0" fill="hold" grpId="0" nodeType="clickEffect">
                                  <p:stCondLst>
                                    <p:cond delay="0"/>
                                  </p:stCondLst>
                                  <p:childTnLst>
                                    <p:set>
                                      <p:cBhvr>
                                        <p:cTn id="129" dur="1" fill="hold">
                                          <p:stCondLst>
                                            <p:cond delay="0"/>
                                          </p:stCondLst>
                                        </p:cTn>
                                        <p:tgtEl>
                                          <p:spTgt spid="16">
                                            <p:txEl>
                                              <p:pRg st="3" end="3"/>
                                            </p:txEl>
                                          </p:spTgt>
                                        </p:tgtEl>
                                        <p:attrNameLst>
                                          <p:attrName>style.visibility</p:attrName>
                                        </p:attrNameLst>
                                      </p:cBhvr>
                                      <p:to>
                                        <p:strVal val="visible"/>
                                      </p:to>
                                    </p:set>
                                    <p:animEffect transition="in" filter="fade">
                                      <p:cBhvr>
                                        <p:cTn id="130" dur="250"/>
                                        <p:tgtEl>
                                          <p:spTgt spid="16">
                                            <p:txEl>
                                              <p:pRg st="3" end="3"/>
                                            </p:txEl>
                                          </p:spTgt>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9">
                                            <p:txEl>
                                              <p:pRg st="0" end="0"/>
                                            </p:txEl>
                                          </p:spTgt>
                                        </p:tgtEl>
                                        <p:attrNameLst>
                                          <p:attrName>style.visibility</p:attrName>
                                        </p:attrNameLst>
                                      </p:cBhvr>
                                      <p:to>
                                        <p:strVal val="visible"/>
                                      </p:to>
                                    </p:set>
                                    <p:animEffect transition="in" filter="fade">
                                      <p:cBhvr>
                                        <p:cTn id="133" dur="250"/>
                                        <p:tgtEl>
                                          <p:spTgt spid="19">
                                            <p:txEl>
                                              <p:pRg st="0" end="0"/>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19">
                                            <p:txEl>
                                              <p:pRg st="1" end="1"/>
                                            </p:txEl>
                                          </p:spTgt>
                                        </p:tgtEl>
                                        <p:attrNameLst>
                                          <p:attrName>style.visibility</p:attrName>
                                        </p:attrNameLst>
                                      </p:cBhvr>
                                      <p:to>
                                        <p:strVal val="visible"/>
                                      </p:to>
                                    </p:set>
                                    <p:animEffect transition="in" filter="fade">
                                      <p:cBhvr>
                                        <p:cTn id="138" dur="250"/>
                                        <p:tgtEl>
                                          <p:spTgt spid="19">
                                            <p:txEl>
                                              <p:pRg st="1" end="1"/>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9">
                                            <p:txEl>
                                              <p:pRg st="2" end="2"/>
                                            </p:txEl>
                                          </p:spTgt>
                                        </p:tgtEl>
                                        <p:attrNameLst>
                                          <p:attrName>style.visibility</p:attrName>
                                        </p:attrNameLst>
                                      </p:cBhvr>
                                      <p:to>
                                        <p:strVal val="visible"/>
                                      </p:to>
                                    </p:set>
                                    <p:animEffect transition="in" filter="fade">
                                      <p:cBhvr>
                                        <p:cTn id="143" dur="250"/>
                                        <p:tgtEl>
                                          <p:spTgt spid="19">
                                            <p:txEl>
                                              <p:pRg st="2" end="2"/>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9">
                                            <p:txEl>
                                              <p:pRg st="3" end="3"/>
                                            </p:txEl>
                                          </p:spTgt>
                                        </p:tgtEl>
                                        <p:attrNameLst>
                                          <p:attrName>style.visibility</p:attrName>
                                        </p:attrNameLst>
                                      </p:cBhvr>
                                      <p:to>
                                        <p:strVal val="visible"/>
                                      </p:to>
                                    </p:set>
                                    <p:animEffect transition="in" filter="fade">
                                      <p:cBhvr>
                                        <p:cTn id="148" dur="250"/>
                                        <p:tgtEl>
                                          <p:spTgt spid="19">
                                            <p:txEl>
                                              <p:pRg st="3" end="3"/>
                                            </p:txEl>
                                          </p:spTgt>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18">
                                            <p:txEl>
                                              <p:pRg st="0" end="0"/>
                                            </p:txEl>
                                          </p:spTgt>
                                        </p:tgtEl>
                                        <p:attrNameLst>
                                          <p:attrName>style.visibility</p:attrName>
                                        </p:attrNameLst>
                                      </p:cBhvr>
                                      <p:to>
                                        <p:strVal val="visible"/>
                                      </p:to>
                                    </p:set>
                                    <p:animEffect transition="in" filter="fade">
                                      <p:cBhvr>
                                        <p:cTn id="151" dur="250"/>
                                        <p:tgtEl>
                                          <p:spTgt spid="18">
                                            <p:txEl>
                                              <p:pRg st="0" end="0"/>
                                            </p:txEl>
                                          </p:spTgt>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18">
                                            <p:txEl>
                                              <p:pRg st="1" end="1"/>
                                            </p:txEl>
                                          </p:spTgt>
                                        </p:tgtEl>
                                        <p:attrNameLst>
                                          <p:attrName>style.visibility</p:attrName>
                                        </p:attrNameLst>
                                      </p:cBhvr>
                                      <p:to>
                                        <p:strVal val="visible"/>
                                      </p:to>
                                    </p:set>
                                    <p:animEffect transition="in" filter="fade">
                                      <p:cBhvr>
                                        <p:cTn id="156" dur="250"/>
                                        <p:tgtEl>
                                          <p:spTgt spid="18">
                                            <p:txEl>
                                              <p:pRg st="1" end="1"/>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0" nodeType="clickEffect">
                                  <p:stCondLst>
                                    <p:cond delay="0"/>
                                  </p:stCondLst>
                                  <p:childTnLst>
                                    <p:set>
                                      <p:cBhvr>
                                        <p:cTn id="160" dur="1" fill="hold">
                                          <p:stCondLst>
                                            <p:cond delay="0"/>
                                          </p:stCondLst>
                                        </p:cTn>
                                        <p:tgtEl>
                                          <p:spTgt spid="18">
                                            <p:txEl>
                                              <p:pRg st="2" end="2"/>
                                            </p:txEl>
                                          </p:spTgt>
                                        </p:tgtEl>
                                        <p:attrNameLst>
                                          <p:attrName>style.visibility</p:attrName>
                                        </p:attrNameLst>
                                      </p:cBhvr>
                                      <p:to>
                                        <p:strVal val="visible"/>
                                      </p:to>
                                    </p:set>
                                    <p:animEffect transition="in" filter="fade">
                                      <p:cBhvr>
                                        <p:cTn id="161" dur="250"/>
                                        <p:tgtEl>
                                          <p:spTgt spid="18">
                                            <p:txEl>
                                              <p:pRg st="2" end="2"/>
                                            </p:txEl>
                                          </p:spTgt>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7">
                                            <p:txEl>
                                              <p:pRg st="0" end="0"/>
                                            </p:txEl>
                                          </p:spTgt>
                                        </p:tgtEl>
                                        <p:attrNameLst>
                                          <p:attrName>style.visibility</p:attrName>
                                        </p:attrNameLst>
                                      </p:cBhvr>
                                      <p:to>
                                        <p:strVal val="visible"/>
                                      </p:to>
                                    </p:set>
                                    <p:animEffect transition="in" filter="fade">
                                      <p:cBhvr>
                                        <p:cTn id="164" dur="250"/>
                                        <p:tgtEl>
                                          <p:spTgt spid="17">
                                            <p:txEl>
                                              <p:pRg st="0" end="0"/>
                                            </p:txEl>
                                          </p:spTgt>
                                        </p:tgtEl>
                                      </p:cBhvr>
                                    </p:animEffect>
                                  </p:childTnLst>
                                </p:cTn>
                              </p:par>
                            </p:childTnLst>
                          </p:cTn>
                        </p:par>
                      </p:childTnLst>
                    </p:cTn>
                  </p:par>
                  <p:par>
                    <p:cTn id="165" fill="hold">
                      <p:stCondLst>
                        <p:cond delay="indefinite"/>
                      </p:stCondLst>
                      <p:childTnLst>
                        <p:par>
                          <p:cTn id="166" fill="hold">
                            <p:stCondLst>
                              <p:cond delay="0"/>
                            </p:stCondLst>
                            <p:childTnLst>
                              <p:par>
                                <p:cTn id="167" presetID="10" presetClass="entr" presetSubtype="0" fill="hold" grpId="0" nodeType="clickEffect">
                                  <p:stCondLst>
                                    <p:cond delay="0"/>
                                  </p:stCondLst>
                                  <p:childTnLst>
                                    <p:set>
                                      <p:cBhvr>
                                        <p:cTn id="168" dur="1" fill="hold">
                                          <p:stCondLst>
                                            <p:cond delay="0"/>
                                          </p:stCondLst>
                                        </p:cTn>
                                        <p:tgtEl>
                                          <p:spTgt spid="17">
                                            <p:txEl>
                                              <p:pRg st="1" end="1"/>
                                            </p:txEl>
                                          </p:spTgt>
                                        </p:tgtEl>
                                        <p:attrNameLst>
                                          <p:attrName>style.visibility</p:attrName>
                                        </p:attrNameLst>
                                      </p:cBhvr>
                                      <p:to>
                                        <p:strVal val="visible"/>
                                      </p:to>
                                    </p:set>
                                    <p:animEffect transition="in" filter="fade">
                                      <p:cBhvr>
                                        <p:cTn id="169" dur="250"/>
                                        <p:tgtEl>
                                          <p:spTgt spid="17">
                                            <p:txEl>
                                              <p:pRg st="1" end="1"/>
                                            </p:txEl>
                                          </p:spTgt>
                                        </p:tgtEl>
                                      </p:cBhvr>
                                    </p:animEffec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17">
                                            <p:txEl>
                                              <p:pRg st="2" end="2"/>
                                            </p:txEl>
                                          </p:spTgt>
                                        </p:tgtEl>
                                        <p:attrNameLst>
                                          <p:attrName>style.visibility</p:attrName>
                                        </p:attrNameLst>
                                      </p:cBhvr>
                                      <p:to>
                                        <p:strVal val="visible"/>
                                      </p:to>
                                    </p:set>
                                    <p:animEffect transition="in" filter="fade">
                                      <p:cBhvr>
                                        <p:cTn id="174" dur="250"/>
                                        <p:tgtEl>
                                          <p:spTgt spid="17">
                                            <p:txEl>
                                              <p:pRg st="2" end="2"/>
                                            </p:txEl>
                                          </p:spTgt>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17">
                                            <p:txEl>
                                              <p:pRg st="3" end="3"/>
                                            </p:txEl>
                                          </p:spTgt>
                                        </p:tgtEl>
                                        <p:attrNameLst>
                                          <p:attrName>style.visibility</p:attrName>
                                        </p:attrNameLst>
                                      </p:cBhvr>
                                      <p:to>
                                        <p:strVal val="visible"/>
                                      </p:to>
                                    </p:set>
                                    <p:animEffect transition="in" filter="fade">
                                      <p:cBhvr>
                                        <p:cTn id="179" dur="250"/>
                                        <p:tgtEl>
                                          <p:spTgt spid="17">
                                            <p:txEl>
                                              <p:pRg st="3" end="3"/>
                                            </p:txEl>
                                          </p:spTgt>
                                        </p:tgtEl>
                                      </p:cBhvr>
                                    </p:animEffect>
                                  </p:childTnLst>
                                </p:cTn>
                              </p:par>
                              <p:par>
                                <p:cTn id="180" presetID="10" presetClass="entr" presetSubtype="0" fill="hold" grpId="0" nodeType="withEffect">
                                  <p:stCondLst>
                                    <p:cond delay="0"/>
                                  </p:stCondLst>
                                  <p:childTnLst>
                                    <p:set>
                                      <p:cBhvr>
                                        <p:cTn id="181" dur="1" fill="hold">
                                          <p:stCondLst>
                                            <p:cond delay="0"/>
                                          </p:stCondLst>
                                        </p:cTn>
                                        <p:tgtEl>
                                          <p:spTgt spid="20">
                                            <p:txEl>
                                              <p:pRg st="0" end="0"/>
                                            </p:txEl>
                                          </p:spTgt>
                                        </p:tgtEl>
                                        <p:attrNameLst>
                                          <p:attrName>style.visibility</p:attrName>
                                        </p:attrNameLst>
                                      </p:cBhvr>
                                      <p:to>
                                        <p:strVal val="visible"/>
                                      </p:to>
                                    </p:set>
                                    <p:animEffect transition="in" filter="fade">
                                      <p:cBhvr>
                                        <p:cTn id="182" dur="250"/>
                                        <p:tgtEl>
                                          <p:spTgt spid="20">
                                            <p:txEl>
                                              <p:pRg st="0" end="0"/>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20">
                                            <p:txEl>
                                              <p:pRg st="1" end="1"/>
                                            </p:txEl>
                                          </p:spTgt>
                                        </p:tgtEl>
                                        <p:attrNameLst>
                                          <p:attrName>style.visibility</p:attrName>
                                        </p:attrNameLst>
                                      </p:cBhvr>
                                      <p:to>
                                        <p:strVal val="visible"/>
                                      </p:to>
                                    </p:set>
                                    <p:animEffect transition="in" filter="fade">
                                      <p:cBhvr>
                                        <p:cTn id="187" dur="250"/>
                                        <p:tgtEl>
                                          <p:spTgt spid="20">
                                            <p:txEl>
                                              <p:pRg st="1" end="1"/>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10" presetClass="entr" presetSubtype="0" fill="hold" grpId="0" nodeType="clickEffect">
                                  <p:stCondLst>
                                    <p:cond delay="0"/>
                                  </p:stCondLst>
                                  <p:childTnLst>
                                    <p:set>
                                      <p:cBhvr>
                                        <p:cTn id="191" dur="1" fill="hold">
                                          <p:stCondLst>
                                            <p:cond delay="0"/>
                                          </p:stCondLst>
                                        </p:cTn>
                                        <p:tgtEl>
                                          <p:spTgt spid="20">
                                            <p:txEl>
                                              <p:pRg st="2" end="2"/>
                                            </p:txEl>
                                          </p:spTgt>
                                        </p:tgtEl>
                                        <p:attrNameLst>
                                          <p:attrName>style.visibility</p:attrName>
                                        </p:attrNameLst>
                                      </p:cBhvr>
                                      <p:to>
                                        <p:strVal val="visible"/>
                                      </p:to>
                                    </p:set>
                                    <p:animEffect transition="in" filter="fade">
                                      <p:cBhvr>
                                        <p:cTn id="192" dur="250"/>
                                        <p:tgtEl>
                                          <p:spTgt spid="20">
                                            <p:txEl>
                                              <p:pRg st="2" end="2"/>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10" presetClass="entr" presetSubtype="0" fill="hold" grpId="0" nodeType="clickEffect">
                                  <p:stCondLst>
                                    <p:cond delay="0"/>
                                  </p:stCondLst>
                                  <p:childTnLst>
                                    <p:set>
                                      <p:cBhvr>
                                        <p:cTn id="196" dur="1" fill="hold">
                                          <p:stCondLst>
                                            <p:cond delay="0"/>
                                          </p:stCondLst>
                                        </p:cTn>
                                        <p:tgtEl>
                                          <p:spTgt spid="20">
                                            <p:txEl>
                                              <p:pRg st="3" end="3"/>
                                            </p:txEl>
                                          </p:spTgt>
                                        </p:tgtEl>
                                        <p:attrNameLst>
                                          <p:attrName>style.visibility</p:attrName>
                                        </p:attrNameLst>
                                      </p:cBhvr>
                                      <p:to>
                                        <p:strVal val="visible"/>
                                      </p:to>
                                    </p:set>
                                    <p:animEffect transition="in" filter="fade">
                                      <p:cBhvr>
                                        <p:cTn id="197" dur="250"/>
                                        <p:tgtEl>
                                          <p:spTgt spid="20">
                                            <p:txEl>
                                              <p:pRg st="3" end="3"/>
                                            </p:txEl>
                                          </p:spTgt>
                                        </p:tgtEl>
                                      </p:cBhvr>
                                    </p:animEffect>
                                  </p:childTnLst>
                                </p:cTn>
                              </p:par>
                              <p:par>
                                <p:cTn id="198" presetID="10" presetClass="entr" presetSubtype="0" fill="hold" grpId="0" nodeType="withEffect">
                                  <p:stCondLst>
                                    <p:cond delay="0"/>
                                  </p:stCondLst>
                                  <p:childTnLst>
                                    <p:set>
                                      <p:cBhvr>
                                        <p:cTn id="199" dur="1" fill="hold">
                                          <p:stCondLst>
                                            <p:cond delay="0"/>
                                          </p:stCondLst>
                                        </p:cTn>
                                        <p:tgtEl>
                                          <p:spTgt spid="21">
                                            <p:txEl>
                                              <p:pRg st="0" end="0"/>
                                            </p:txEl>
                                          </p:spTgt>
                                        </p:tgtEl>
                                        <p:attrNameLst>
                                          <p:attrName>style.visibility</p:attrName>
                                        </p:attrNameLst>
                                      </p:cBhvr>
                                      <p:to>
                                        <p:strVal val="visible"/>
                                      </p:to>
                                    </p:set>
                                    <p:animEffect transition="in" filter="fade">
                                      <p:cBhvr>
                                        <p:cTn id="200" dur="250"/>
                                        <p:tgtEl>
                                          <p:spTgt spid="21">
                                            <p:txEl>
                                              <p:pRg st="0" end="0"/>
                                            </p:txEl>
                                          </p:spTgt>
                                        </p:tgtEl>
                                      </p:cBhvr>
                                    </p:animEffect>
                                  </p:childTnLst>
                                </p:cTn>
                              </p:par>
                            </p:childTnLst>
                          </p:cTn>
                        </p:par>
                      </p:childTnLst>
                    </p:cTn>
                  </p:par>
                  <p:par>
                    <p:cTn id="201" fill="hold">
                      <p:stCondLst>
                        <p:cond delay="indefinite"/>
                      </p:stCondLst>
                      <p:childTnLst>
                        <p:par>
                          <p:cTn id="202" fill="hold">
                            <p:stCondLst>
                              <p:cond delay="0"/>
                            </p:stCondLst>
                            <p:childTnLst>
                              <p:par>
                                <p:cTn id="203" presetID="10" presetClass="entr" presetSubtype="0" fill="hold" grpId="0" nodeType="clickEffect">
                                  <p:stCondLst>
                                    <p:cond delay="0"/>
                                  </p:stCondLst>
                                  <p:childTnLst>
                                    <p:set>
                                      <p:cBhvr>
                                        <p:cTn id="204" dur="1" fill="hold">
                                          <p:stCondLst>
                                            <p:cond delay="0"/>
                                          </p:stCondLst>
                                        </p:cTn>
                                        <p:tgtEl>
                                          <p:spTgt spid="21">
                                            <p:txEl>
                                              <p:pRg st="1" end="1"/>
                                            </p:txEl>
                                          </p:spTgt>
                                        </p:tgtEl>
                                        <p:attrNameLst>
                                          <p:attrName>style.visibility</p:attrName>
                                        </p:attrNameLst>
                                      </p:cBhvr>
                                      <p:to>
                                        <p:strVal val="visible"/>
                                      </p:to>
                                    </p:set>
                                    <p:animEffect transition="in" filter="fade">
                                      <p:cBhvr>
                                        <p:cTn id="205" dur="250"/>
                                        <p:tgtEl>
                                          <p:spTgt spid="21">
                                            <p:txEl>
                                              <p:pRg st="1" end="1"/>
                                            </p:txEl>
                                          </p:spTgt>
                                        </p:tgtEl>
                                      </p:cBhvr>
                                    </p:animEffect>
                                  </p:childTnLst>
                                </p:cTn>
                              </p:par>
                            </p:childTnLst>
                          </p:cTn>
                        </p:par>
                      </p:childTnLst>
                    </p:cTn>
                  </p:par>
                  <p:par>
                    <p:cTn id="206" fill="hold">
                      <p:stCondLst>
                        <p:cond delay="indefinite"/>
                      </p:stCondLst>
                      <p:childTnLst>
                        <p:par>
                          <p:cTn id="207" fill="hold">
                            <p:stCondLst>
                              <p:cond delay="0"/>
                            </p:stCondLst>
                            <p:childTnLst>
                              <p:par>
                                <p:cTn id="208" presetID="10" presetClass="entr" presetSubtype="0" fill="hold" grpId="0" nodeType="clickEffect">
                                  <p:stCondLst>
                                    <p:cond delay="0"/>
                                  </p:stCondLst>
                                  <p:childTnLst>
                                    <p:set>
                                      <p:cBhvr>
                                        <p:cTn id="209" dur="1" fill="hold">
                                          <p:stCondLst>
                                            <p:cond delay="0"/>
                                          </p:stCondLst>
                                        </p:cTn>
                                        <p:tgtEl>
                                          <p:spTgt spid="21">
                                            <p:txEl>
                                              <p:pRg st="2" end="2"/>
                                            </p:txEl>
                                          </p:spTgt>
                                        </p:tgtEl>
                                        <p:attrNameLst>
                                          <p:attrName>style.visibility</p:attrName>
                                        </p:attrNameLst>
                                      </p:cBhvr>
                                      <p:to>
                                        <p:strVal val="visible"/>
                                      </p:to>
                                    </p:set>
                                    <p:animEffect transition="in" filter="fade">
                                      <p:cBhvr>
                                        <p:cTn id="210" dur="250"/>
                                        <p:tgtEl>
                                          <p:spTgt spid="21">
                                            <p:txEl>
                                              <p:pRg st="2" end="2"/>
                                            </p:txEl>
                                          </p:spTgt>
                                        </p:tgtEl>
                                      </p:cBhvr>
                                    </p:animEffect>
                                  </p:childTnLst>
                                </p:cTn>
                              </p:par>
                              <p:par>
                                <p:cTn id="211" presetID="10" presetClass="entr" presetSubtype="0" fill="hold" grpId="0" nodeType="withEffect">
                                  <p:stCondLst>
                                    <p:cond delay="0"/>
                                  </p:stCondLst>
                                  <p:childTnLst>
                                    <p:set>
                                      <p:cBhvr>
                                        <p:cTn id="212" dur="1" fill="hold">
                                          <p:stCondLst>
                                            <p:cond delay="0"/>
                                          </p:stCondLst>
                                        </p:cTn>
                                        <p:tgtEl>
                                          <p:spTgt spid="25">
                                            <p:txEl>
                                              <p:pRg st="0" end="0"/>
                                            </p:txEl>
                                          </p:spTgt>
                                        </p:tgtEl>
                                        <p:attrNameLst>
                                          <p:attrName>style.visibility</p:attrName>
                                        </p:attrNameLst>
                                      </p:cBhvr>
                                      <p:to>
                                        <p:strVal val="visible"/>
                                      </p:to>
                                    </p:set>
                                    <p:animEffect transition="in" filter="fade">
                                      <p:cBhvr>
                                        <p:cTn id="213" dur="250"/>
                                        <p:tgtEl>
                                          <p:spTgt spid="25">
                                            <p:txEl>
                                              <p:pRg st="0" end="0"/>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10" presetClass="entr" presetSubtype="0" fill="hold" grpId="0" nodeType="clickEffect">
                                  <p:stCondLst>
                                    <p:cond delay="0"/>
                                  </p:stCondLst>
                                  <p:childTnLst>
                                    <p:set>
                                      <p:cBhvr>
                                        <p:cTn id="217" dur="1" fill="hold">
                                          <p:stCondLst>
                                            <p:cond delay="0"/>
                                          </p:stCondLst>
                                        </p:cTn>
                                        <p:tgtEl>
                                          <p:spTgt spid="25">
                                            <p:txEl>
                                              <p:pRg st="1" end="1"/>
                                            </p:txEl>
                                          </p:spTgt>
                                        </p:tgtEl>
                                        <p:attrNameLst>
                                          <p:attrName>style.visibility</p:attrName>
                                        </p:attrNameLst>
                                      </p:cBhvr>
                                      <p:to>
                                        <p:strVal val="visible"/>
                                      </p:to>
                                    </p:set>
                                    <p:animEffect transition="in" filter="fade">
                                      <p:cBhvr>
                                        <p:cTn id="218" dur="250"/>
                                        <p:tgtEl>
                                          <p:spTgt spid="25">
                                            <p:txEl>
                                              <p:pRg st="1" end="1"/>
                                            </p:txEl>
                                          </p:spTgt>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32">
                                            <p:txEl>
                                              <p:pRg st="0" end="0"/>
                                            </p:txEl>
                                          </p:spTgt>
                                        </p:tgtEl>
                                        <p:attrNameLst>
                                          <p:attrName>style.visibility</p:attrName>
                                        </p:attrNameLst>
                                      </p:cBhvr>
                                      <p:to>
                                        <p:strVal val="visible"/>
                                      </p:to>
                                    </p:set>
                                    <p:animEffect transition="in" filter="fade">
                                      <p:cBhvr>
                                        <p:cTn id="221" dur="25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5" grpId="0" build="p"/>
      <p:bldP spid="16" grpId="0" build="p"/>
      <p:bldP spid="17" grpId="0" build="p"/>
      <p:bldP spid="18" grpId="0" build="p"/>
      <p:bldP spid="19" grpId="0" build="p"/>
      <p:bldP spid="20" grpId="0" build="p"/>
      <p:bldP spid="21" grpId="0" build="p"/>
      <p:bldP spid="3" grpId="0"/>
      <p:bldP spid="24" grpId="0"/>
      <p:bldP spid="25" grpId="0" build="p"/>
      <p:bldP spid="26" grpId="0"/>
      <p:bldP spid="27" grpId="0"/>
      <p:bldP spid="31" grpId="0"/>
      <p:bldP spid="32" grpId="0" build="p"/>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smtClean="0"/>
              <a:t>Today’s </a:t>
            </a:r>
            <a:r>
              <a:rPr lang="en-US" dirty="0" smtClean="0">
                <a:solidFill>
                  <a:schemeClr val="tx1"/>
                </a:solidFill>
              </a:rPr>
              <a:t>agenda</a:t>
            </a:r>
            <a:endParaRPr lang="en-US" dirty="0">
              <a:solidFill>
                <a:schemeClr val="tx1"/>
              </a:solidFill>
            </a:endParaRPr>
          </a:p>
        </p:txBody>
      </p:sp>
      <p:sp>
        <p:nvSpPr>
          <p:cNvPr id="3" name="Content Placeholder 2"/>
          <p:cNvSpPr>
            <a:spLocks noGrp="1"/>
          </p:cNvSpPr>
          <p:nvPr>
            <p:ph idx="1"/>
          </p:nvPr>
        </p:nvSpPr>
        <p:spPr>
          <a:xfrm>
            <a:off x="333403" y="651131"/>
            <a:ext cx="8585217" cy="3709449"/>
          </a:xfrm>
        </p:spPr>
        <p:txBody>
          <a:bodyPr/>
          <a:lstStyle/>
          <a:p>
            <a:r>
              <a:rPr lang="en-US" b="1" dirty="0" smtClean="0"/>
              <a:t>IoT and Automation</a:t>
            </a:r>
            <a:endParaRPr lang="en-US" b="1" dirty="0" smtClean="0"/>
          </a:p>
          <a:p>
            <a:pPr lvl="1"/>
            <a:r>
              <a:rPr lang="en-US" sz="1500" dirty="0" smtClean="0"/>
              <a:t>What? Why? How?</a:t>
            </a:r>
            <a:endParaRPr lang="en-US" sz="1500" dirty="0" smtClean="0"/>
          </a:p>
          <a:p>
            <a:r>
              <a:rPr lang="en-US" dirty="0" smtClean="0"/>
              <a:t>TI-RSLK MAX Build &amp; Test</a:t>
            </a:r>
            <a:endParaRPr lang="en-US" dirty="0" smtClean="0"/>
          </a:p>
          <a:p>
            <a:pPr lvl="1"/>
            <a:r>
              <a:rPr lang="en-US" sz="1500" dirty="0" smtClean="0"/>
              <a:t>Watch assembly video, build, </a:t>
            </a:r>
            <a:r>
              <a:rPr lang="en-US" sz="1500" dirty="0"/>
              <a:t>u</a:t>
            </a:r>
            <a:r>
              <a:rPr lang="en-US" sz="1500" dirty="0" smtClean="0"/>
              <a:t>se TI-RSLK Debug tool, </a:t>
            </a:r>
            <a:r>
              <a:rPr lang="en-US" sz="1500" dirty="0"/>
              <a:t>c</a:t>
            </a:r>
            <a:r>
              <a:rPr lang="en-US" sz="1500" dirty="0" smtClean="0"/>
              <a:t>ustomize appearance</a:t>
            </a:r>
            <a:endParaRPr lang="en-US" sz="1500" dirty="0" smtClean="0"/>
          </a:p>
          <a:p>
            <a:r>
              <a:rPr lang="en-US" dirty="0" smtClean="0"/>
              <a:t>TI-RSLK MAX Programming</a:t>
            </a:r>
          </a:p>
          <a:p>
            <a:pPr lvl="1"/>
            <a:r>
              <a:rPr lang="en-US" sz="1500" dirty="0" smtClean="0"/>
              <a:t>Setup </a:t>
            </a:r>
            <a:r>
              <a:rPr lang="en-US" sz="1500" dirty="0" err="1" smtClean="0"/>
              <a:t>Energia</a:t>
            </a:r>
            <a:r>
              <a:rPr lang="en-US" sz="1500" dirty="0" smtClean="0"/>
              <a:t> and robot library </a:t>
            </a:r>
          </a:p>
          <a:p>
            <a:pPr lvl="1"/>
            <a:r>
              <a:rPr lang="en-US" sz="1500" dirty="0" smtClean="0"/>
              <a:t>Practice Line following and Finite State </a:t>
            </a:r>
            <a:r>
              <a:rPr lang="en-US" sz="1500" dirty="0"/>
              <a:t>M</a:t>
            </a:r>
            <a:r>
              <a:rPr lang="en-US" sz="1500" dirty="0" smtClean="0"/>
              <a:t>achine</a:t>
            </a:r>
            <a:endParaRPr lang="en-US" sz="1500" dirty="0" smtClean="0"/>
          </a:p>
          <a:p>
            <a:r>
              <a:rPr lang="en-US" dirty="0" smtClean="0"/>
              <a:t>TI-RSLK MAX Competition</a:t>
            </a:r>
            <a:endParaRPr lang="en-US" dirty="0" smtClean="0"/>
          </a:p>
          <a:p>
            <a:pPr lvl="1"/>
            <a:r>
              <a:rPr lang="en-US" sz="1500" dirty="0" smtClean="0"/>
              <a:t>Solve the maze time trial</a:t>
            </a:r>
          </a:p>
          <a:p>
            <a:pPr lvl="1"/>
            <a:r>
              <a:rPr lang="en-US" sz="1500" dirty="0" smtClean="0"/>
              <a:t>Autonomou</a:t>
            </a:r>
            <a:r>
              <a:rPr lang="en-US" sz="1500" dirty="0" smtClean="0"/>
              <a:t>s </a:t>
            </a:r>
            <a:r>
              <a:rPr lang="en-US" sz="1500" dirty="0"/>
              <a:t>r</a:t>
            </a:r>
            <a:r>
              <a:rPr lang="en-US" sz="1500" dirty="0" smtClean="0"/>
              <a:t>elay race</a:t>
            </a:r>
          </a:p>
          <a:p>
            <a:endParaRPr lang="en-US" sz="1700" dirty="0"/>
          </a:p>
          <a:p>
            <a:pPr marL="284347" lvl="1" indent="0">
              <a:buNone/>
            </a:pPr>
            <a:r>
              <a:rPr lang="en-US" sz="1300" b="1" dirty="0" smtClean="0"/>
              <a:t>Quick Survey</a:t>
            </a:r>
            <a:r>
              <a:rPr lang="en-US" sz="1300" dirty="0" smtClean="0"/>
              <a:t>: Who is </a:t>
            </a:r>
            <a:r>
              <a:rPr lang="en-US" sz="1300" dirty="0" smtClean="0"/>
              <a:t>competing in a Robotics competition? Who is taking / has taken an </a:t>
            </a:r>
            <a:r>
              <a:rPr lang="en-US" sz="1300" dirty="0" smtClean="0"/>
              <a:t>embedded systems course? Freshman design course? Senior design course? Mechatronics or Robotics course?</a:t>
            </a:r>
          </a:p>
          <a:p>
            <a:endParaRPr lang="en-US" sz="1700" dirty="0"/>
          </a:p>
          <a:p>
            <a:endParaRPr lang="en-US" sz="190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5</a:t>
            </a:fld>
            <a:endParaRPr lang="en-US">
              <a:solidFill>
                <a:srgbClr val="000000"/>
              </a:solidFill>
            </a:endParaRPr>
          </a:p>
        </p:txBody>
      </p:sp>
    </p:spTree>
    <p:extLst>
      <p:ext uri="{BB962C8B-B14F-4D97-AF65-F5344CB8AC3E}">
        <p14:creationId xmlns:p14="http://schemas.microsoft.com/office/powerpoint/2010/main" val="509151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50</a:t>
            </a:fld>
            <a:endParaRPr lang="en-US" dirty="0">
              <a:solidFill>
                <a:srgbClr val="000000"/>
              </a:solidFill>
            </a:endParaRPr>
          </a:p>
        </p:txBody>
      </p:sp>
      <p:sp>
        <p:nvSpPr>
          <p:cNvPr id="5" name="Title 1"/>
          <p:cNvSpPr>
            <a:spLocks noGrp="1"/>
          </p:cNvSpPr>
          <p:nvPr>
            <p:ph type="title"/>
          </p:nvPr>
        </p:nvSpPr>
        <p:spPr>
          <a:xfrm>
            <a:off x="144647" y="3894"/>
            <a:ext cx="8313573" cy="814388"/>
          </a:xfrm>
        </p:spPr>
        <p:txBody>
          <a:bodyPr/>
          <a:lstStyle/>
          <a:p>
            <a:r>
              <a:rPr lang="en-US" dirty="0" smtClean="0"/>
              <a:t>Which wireless?</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2152" y="3896"/>
            <a:ext cx="1561848" cy="944373"/>
          </a:xfrm>
          <a:prstGeom prst="rect">
            <a:avLst/>
          </a:prstGeom>
        </p:spPr>
      </p:pic>
      <p:pic>
        <p:nvPicPr>
          <p:cNvPr id="8" name="Picture 2" descr="http://www.ispsd.com/wp-content/uploads/2012/02/bluetooth.jpg"/>
          <p:cNvPicPr>
            <a:picLocks noChangeAspect="1" noChangeArrowheads="1"/>
          </p:cNvPicPr>
          <p:nvPr/>
        </p:nvPicPr>
        <p:blipFill rotWithShape="1">
          <a:blip r:embed="rId3">
            <a:extLst>
              <a:ext uri="{28A0092B-C50C-407E-A947-70E740481C1C}">
                <a14:useLocalDpi xmlns:a14="http://schemas.microsoft.com/office/drawing/2010/main" val="0"/>
              </a:ext>
            </a:extLst>
          </a:blip>
          <a:srcRect l="17011" t="35466" r="19389" b="28000"/>
          <a:stretch/>
        </p:blipFill>
        <p:spPr bwMode="auto">
          <a:xfrm>
            <a:off x="6410103" y="1175356"/>
            <a:ext cx="2103099" cy="6040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www.hitechreview.com/uploads/2012/07/Wi-Fi-Log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22" t="21667" r="4427" b="22000"/>
          <a:stretch/>
        </p:blipFill>
        <p:spPr bwMode="auto">
          <a:xfrm>
            <a:off x="249614" y="1096682"/>
            <a:ext cx="1551489" cy="72231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4627" y="1929786"/>
            <a:ext cx="2039772" cy="2677656"/>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Direct connect</a:t>
            </a:r>
          </a:p>
          <a:p>
            <a:pPr marL="285750" indent="-285750">
              <a:buFont typeface="Arial" panose="020B0604020202020204" pitchFamily="34" charset="0"/>
              <a:buChar char="•"/>
            </a:pPr>
            <a:r>
              <a:rPr lang="en-US" sz="1400" dirty="0" smtClean="0">
                <a:solidFill>
                  <a:srgbClr val="000000"/>
                </a:solidFill>
              </a:rPr>
              <a:t>Access a wide variety of APIs directly</a:t>
            </a:r>
          </a:p>
          <a:p>
            <a:pPr marL="285750" indent="-285750">
              <a:buFont typeface="Arial" panose="020B0604020202020204" pitchFamily="34" charset="0"/>
              <a:buChar char="•"/>
            </a:pPr>
            <a:r>
              <a:rPr lang="en-US" sz="1400" dirty="0" smtClean="0">
                <a:solidFill>
                  <a:srgbClr val="000000"/>
                </a:solidFill>
              </a:rPr>
              <a:t>Only requires domain expertise in internet and firmware </a:t>
            </a:r>
          </a:p>
          <a:p>
            <a:pPr marL="285750" indent="-285750">
              <a:buFont typeface="Arial" panose="020B0604020202020204" pitchFamily="34" charset="0"/>
              <a:buChar char="•"/>
            </a:pPr>
            <a:r>
              <a:rPr lang="en-US" sz="1400" dirty="0" smtClean="0">
                <a:solidFill>
                  <a:srgbClr val="000000"/>
                </a:solidFill>
              </a:rPr>
              <a:t>High data rate</a:t>
            </a:r>
          </a:p>
          <a:p>
            <a:pPr marL="285750" indent="-285750">
              <a:buFont typeface="Arial" panose="020B0604020202020204" pitchFamily="34" charset="0"/>
              <a:buChar char="•"/>
            </a:pPr>
            <a:r>
              <a:rPr lang="en-US" sz="1400" dirty="0" smtClean="0">
                <a:solidFill>
                  <a:srgbClr val="000000"/>
                </a:solidFill>
              </a:rPr>
              <a:t>Poor for mobile and rural use cases</a:t>
            </a:r>
          </a:p>
          <a:p>
            <a:pPr marL="285750" indent="-285750">
              <a:buFont typeface="Arial" panose="020B0604020202020204" pitchFamily="34" charset="0"/>
              <a:buChar char="•"/>
            </a:pPr>
            <a:endParaRPr lang="en-US" sz="1400" dirty="0">
              <a:solidFill>
                <a:srgbClr val="000000"/>
              </a:solidFill>
            </a:endParaRPr>
          </a:p>
        </p:txBody>
      </p:sp>
      <p:sp>
        <p:nvSpPr>
          <p:cNvPr id="15" name="TextBox 14"/>
          <p:cNvSpPr txBox="1"/>
          <p:nvPr/>
        </p:nvSpPr>
        <p:spPr>
          <a:xfrm>
            <a:off x="5780585" y="1929786"/>
            <a:ext cx="2039772" cy="2893100"/>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Requires a middleman gateway (Smartphone or embedded bridge)</a:t>
            </a:r>
          </a:p>
          <a:p>
            <a:pPr marL="285750" indent="-285750">
              <a:buFont typeface="Arial" panose="020B0604020202020204" pitchFamily="34" charset="0"/>
              <a:buChar char="•"/>
            </a:pPr>
            <a:r>
              <a:rPr lang="en-US" sz="1400" dirty="0" smtClean="0">
                <a:solidFill>
                  <a:srgbClr val="000000"/>
                </a:solidFill>
              </a:rPr>
              <a:t>Everything is custom</a:t>
            </a:r>
          </a:p>
          <a:p>
            <a:pPr marL="285750" indent="-285750">
              <a:buFont typeface="Arial" panose="020B0604020202020204" pitchFamily="34" charset="0"/>
              <a:buChar char="•"/>
            </a:pPr>
            <a:r>
              <a:rPr lang="en-US" sz="1400" dirty="0" smtClean="0">
                <a:solidFill>
                  <a:srgbClr val="000000"/>
                </a:solidFill>
              </a:rPr>
              <a:t>Need domain expertise in frontend and backend, UX, UI, firmware</a:t>
            </a:r>
          </a:p>
          <a:p>
            <a:pPr marL="285750" indent="-285750">
              <a:buFont typeface="Arial" panose="020B0604020202020204" pitchFamily="34" charset="0"/>
              <a:buChar char="•"/>
            </a:pPr>
            <a:endParaRPr lang="en-US" sz="1400" dirty="0">
              <a:solidFill>
                <a:srgbClr val="000000"/>
              </a:solidFill>
            </a:endParaRPr>
          </a:p>
        </p:txBody>
      </p:sp>
      <p:sp>
        <p:nvSpPr>
          <p:cNvPr id="23" name="Rectangle 22"/>
          <p:cNvSpPr/>
          <p:nvPr/>
        </p:nvSpPr>
        <p:spPr>
          <a:xfrm>
            <a:off x="144627" y="518784"/>
            <a:ext cx="8019253" cy="341919"/>
          </a:xfrm>
          <a:prstGeom prst="rect">
            <a:avLst/>
          </a:prstGeom>
        </p:spPr>
        <p:txBody>
          <a:bodyPr wrap="square" lIns="64291" tIns="32146" rIns="64291" bIns="32146">
            <a:spAutoFit/>
          </a:bodyPr>
          <a:lstStyle/>
          <a:p>
            <a:pPr>
              <a:defRPr/>
            </a:pPr>
            <a:r>
              <a:rPr lang="en-US" kern="0" dirty="0" smtClean="0">
                <a:solidFill>
                  <a:srgbClr val="000000">
                    <a:lumMod val="75000"/>
                    <a:lumOff val="25000"/>
                  </a:srgbClr>
                </a:solidFill>
                <a:latin typeface="Arial"/>
              </a:rPr>
              <a:t>Tradeoffs between implementation effort</a:t>
            </a:r>
            <a:endParaRPr lang="en-US" dirty="0">
              <a:solidFill>
                <a:srgbClr val="000000"/>
              </a:solidFill>
            </a:endParaRPr>
          </a:p>
        </p:txBody>
      </p:sp>
      <p:sp>
        <p:nvSpPr>
          <p:cNvPr id="33" name="TextBox 32"/>
          <p:cNvSpPr txBox="1"/>
          <p:nvPr/>
        </p:nvSpPr>
        <p:spPr>
          <a:xfrm>
            <a:off x="2900149" y="3103186"/>
            <a:ext cx="2300406" cy="1384995"/>
          </a:xfrm>
          <a:prstGeom prst="rect">
            <a:avLst/>
          </a:prstGeom>
          <a:noFill/>
          <a:ln w="19050">
            <a:solidFill>
              <a:srgbClr val="0070C0"/>
            </a:solidFill>
          </a:ln>
        </p:spPr>
        <p:txBody>
          <a:bodyPr wrap="square" rtlCol="0">
            <a:spAutoFit/>
          </a:bodyPr>
          <a:lstStyle/>
          <a:p>
            <a:r>
              <a:rPr lang="en-US" sz="1400" dirty="0" smtClean="0">
                <a:solidFill>
                  <a:srgbClr val="000000"/>
                </a:solidFill>
              </a:rPr>
              <a:t>BLE Primary Use Cases</a:t>
            </a:r>
          </a:p>
          <a:p>
            <a:pPr marL="285750" indent="-285750">
              <a:buFont typeface="Arial" panose="020B0604020202020204" pitchFamily="34" charset="0"/>
              <a:buChar char="•"/>
            </a:pPr>
            <a:r>
              <a:rPr lang="en-US" sz="1400" dirty="0" smtClean="0">
                <a:solidFill>
                  <a:srgbClr val="000000"/>
                </a:solidFill>
              </a:rPr>
              <a:t>Wearable</a:t>
            </a:r>
          </a:p>
          <a:p>
            <a:pPr marL="285750" indent="-285750">
              <a:buFont typeface="Arial" panose="020B0604020202020204" pitchFamily="34" charset="0"/>
              <a:buChar char="•"/>
            </a:pPr>
            <a:r>
              <a:rPr lang="en-US" sz="1400" dirty="0" smtClean="0">
                <a:solidFill>
                  <a:srgbClr val="000000"/>
                </a:solidFill>
              </a:rPr>
              <a:t>Phone accessory</a:t>
            </a:r>
          </a:p>
          <a:p>
            <a:pPr marL="285750" indent="-285750">
              <a:buFont typeface="Arial" panose="020B0604020202020204" pitchFamily="34" charset="0"/>
              <a:buChar char="•"/>
            </a:pPr>
            <a:r>
              <a:rPr lang="en-US" sz="1400" dirty="0" smtClean="0">
                <a:solidFill>
                  <a:srgbClr val="000000"/>
                </a:solidFill>
              </a:rPr>
              <a:t>Streaming music</a:t>
            </a:r>
          </a:p>
          <a:p>
            <a:pPr marL="285750" indent="-285750">
              <a:buFont typeface="Arial" panose="020B0604020202020204" pitchFamily="34" charset="0"/>
              <a:buChar char="•"/>
            </a:pPr>
            <a:r>
              <a:rPr lang="en-US" sz="1400" dirty="0" smtClean="0">
                <a:solidFill>
                  <a:srgbClr val="000000"/>
                </a:solidFill>
              </a:rPr>
              <a:t>Smart Home</a:t>
            </a:r>
          </a:p>
          <a:p>
            <a:pPr marL="285750" indent="-285750">
              <a:buFont typeface="Arial" panose="020B0604020202020204" pitchFamily="34" charset="0"/>
              <a:buChar char="•"/>
            </a:pPr>
            <a:r>
              <a:rPr lang="en-US" sz="1400" dirty="0" smtClean="0">
                <a:solidFill>
                  <a:srgbClr val="000000"/>
                </a:solidFill>
              </a:rPr>
              <a:t>Medical</a:t>
            </a:r>
          </a:p>
        </p:txBody>
      </p:sp>
      <p:sp>
        <p:nvSpPr>
          <p:cNvPr id="34" name="TextBox 33"/>
          <p:cNvSpPr txBox="1"/>
          <p:nvPr/>
        </p:nvSpPr>
        <p:spPr>
          <a:xfrm>
            <a:off x="7274257" y="1933635"/>
            <a:ext cx="1869743"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srgbClr val="000000"/>
                </a:solidFill>
              </a:rPr>
              <a:t>Low data rate</a:t>
            </a:r>
          </a:p>
          <a:p>
            <a:pPr marL="285750" indent="-285750">
              <a:buFont typeface="Arial" panose="020B0604020202020204" pitchFamily="34" charset="0"/>
              <a:buChar char="•"/>
            </a:pPr>
            <a:r>
              <a:rPr lang="en-US" sz="1400" dirty="0">
                <a:solidFill>
                  <a:srgbClr val="000000"/>
                </a:solidFill>
              </a:rPr>
              <a:t>Poor for crowded environment</a:t>
            </a:r>
          </a:p>
          <a:p>
            <a:pPr marL="285750" indent="-285750">
              <a:buFont typeface="Arial" panose="020B0604020202020204" pitchFamily="34" charset="0"/>
              <a:buChar char="•"/>
            </a:pPr>
            <a:endParaRPr lang="en-US" sz="1400" dirty="0" smtClean="0">
              <a:solidFill>
                <a:srgbClr val="000000"/>
              </a:solidFill>
            </a:endParaRPr>
          </a:p>
          <a:p>
            <a:pPr marL="285750" indent="-285750">
              <a:buFont typeface="Arial" panose="020B0604020202020204" pitchFamily="34" charset="0"/>
              <a:buChar char="•"/>
            </a:pPr>
            <a:endParaRPr lang="en-US" sz="1400" dirty="0">
              <a:solidFill>
                <a:srgbClr val="000000"/>
              </a:solidFill>
            </a:endParaRPr>
          </a:p>
        </p:txBody>
      </p:sp>
      <p:sp>
        <p:nvSpPr>
          <p:cNvPr id="35" name="TextBox 34"/>
          <p:cNvSpPr txBox="1"/>
          <p:nvPr/>
        </p:nvSpPr>
        <p:spPr>
          <a:xfrm>
            <a:off x="2900149" y="1422765"/>
            <a:ext cx="2300406" cy="1384995"/>
          </a:xfrm>
          <a:prstGeom prst="rect">
            <a:avLst/>
          </a:prstGeom>
          <a:noFill/>
          <a:ln w="19050">
            <a:solidFill>
              <a:srgbClr val="00B050"/>
            </a:solidFill>
          </a:ln>
        </p:spPr>
        <p:txBody>
          <a:bodyPr wrap="square" rtlCol="0">
            <a:spAutoFit/>
          </a:bodyPr>
          <a:lstStyle/>
          <a:p>
            <a:r>
              <a:rPr lang="en-US" sz="1400" dirty="0" smtClean="0">
                <a:solidFill>
                  <a:srgbClr val="000000"/>
                </a:solidFill>
              </a:rPr>
              <a:t>Wi-Fi Primary Use Cases</a:t>
            </a:r>
          </a:p>
          <a:p>
            <a:pPr marL="285750" indent="-285750">
              <a:buFont typeface="Arial" panose="020B0604020202020204" pitchFamily="34" charset="0"/>
              <a:buChar char="•"/>
            </a:pPr>
            <a:r>
              <a:rPr lang="en-US" sz="1400" dirty="0" smtClean="0">
                <a:solidFill>
                  <a:srgbClr val="000000"/>
                </a:solidFill>
              </a:rPr>
              <a:t>Smart Home</a:t>
            </a:r>
          </a:p>
          <a:p>
            <a:pPr marL="285750" indent="-285750">
              <a:buFont typeface="Arial" panose="020B0604020202020204" pitchFamily="34" charset="0"/>
              <a:buChar char="•"/>
            </a:pPr>
            <a:r>
              <a:rPr lang="en-US" sz="1400" dirty="0" smtClean="0">
                <a:solidFill>
                  <a:srgbClr val="000000"/>
                </a:solidFill>
              </a:rPr>
              <a:t>Industrial/Commercial</a:t>
            </a:r>
          </a:p>
          <a:p>
            <a:pPr marL="285750" indent="-285750">
              <a:buFont typeface="Arial" panose="020B0604020202020204" pitchFamily="34" charset="0"/>
              <a:buChar char="•"/>
            </a:pPr>
            <a:r>
              <a:rPr lang="en-US" sz="1400" dirty="0" smtClean="0">
                <a:solidFill>
                  <a:srgbClr val="000000"/>
                </a:solidFill>
              </a:rPr>
              <a:t>Fixed position connectivity</a:t>
            </a:r>
          </a:p>
          <a:p>
            <a:pPr marL="285750" indent="-285750">
              <a:buFont typeface="Arial" panose="020B0604020202020204" pitchFamily="34" charset="0"/>
              <a:buChar char="•"/>
            </a:pPr>
            <a:r>
              <a:rPr lang="en-US" sz="1400" dirty="0" smtClean="0">
                <a:solidFill>
                  <a:srgbClr val="000000"/>
                </a:solidFill>
              </a:rPr>
              <a:t>Medical</a:t>
            </a:r>
            <a:endParaRPr lang="en-US" sz="1400" dirty="0">
              <a:solidFill>
                <a:srgbClr val="000000"/>
              </a:solidFill>
            </a:endParaRPr>
          </a:p>
        </p:txBody>
      </p:sp>
    </p:spTree>
    <p:extLst>
      <p:ext uri="{BB962C8B-B14F-4D97-AF65-F5344CB8AC3E}">
        <p14:creationId xmlns:p14="http://schemas.microsoft.com/office/powerpoint/2010/main" val="35704375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3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 y="-98367"/>
            <a:ext cx="8458200" cy="814388"/>
          </a:xfrm>
        </p:spPr>
        <p:txBody>
          <a:bodyPr/>
          <a:lstStyle/>
          <a:p>
            <a:r>
              <a:rPr lang="en-US" dirty="0" smtClean="0"/>
              <a:t>TI </a:t>
            </a:r>
            <a:r>
              <a:rPr lang="en-US" dirty="0" err="1" smtClean="0"/>
              <a:t>LaunchPad</a:t>
            </a:r>
            <a:r>
              <a:rPr lang="en-US" dirty="0" smtClean="0"/>
              <a:t> and </a:t>
            </a:r>
            <a:r>
              <a:rPr lang="en-US" dirty="0" err="1" smtClean="0"/>
              <a:t>BeagleBone</a:t>
            </a:r>
            <a:r>
              <a:rPr lang="en-US" dirty="0" smtClean="0"/>
              <a:t> in the cloud</a:t>
            </a:r>
            <a:endParaRPr lang="en-US" dirty="0"/>
          </a:p>
        </p:txBody>
      </p:sp>
      <p:pic>
        <p:nvPicPr>
          <p:cNvPr id="7" name="Picture 6"/>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0356" y="1740556"/>
            <a:ext cx="754282" cy="754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88729" y="1616038"/>
            <a:ext cx="2883271" cy="799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591935" y="3962660"/>
            <a:ext cx="1678888" cy="664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21166" y="2761206"/>
            <a:ext cx="1812934" cy="92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5987020" y="2761206"/>
            <a:ext cx="1949690" cy="883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1065" y="1983545"/>
            <a:ext cx="1725612" cy="43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266722" y="1424839"/>
            <a:ext cx="8548687" cy="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6722" y="592254"/>
            <a:ext cx="8548687" cy="0"/>
          </a:xfrm>
          <a:prstGeom prst="line">
            <a:avLst/>
          </a:prstGeom>
          <a:ln>
            <a:solidFill>
              <a:schemeClr val="bg2">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50836" y="593863"/>
            <a:ext cx="8383588" cy="800175"/>
          </a:xfrm>
          <a:prstGeom prst="rect">
            <a:avLst/>
          </a:prstGeom>
          <a:noFill/>
        </p:spPr>
        <p:txBody>
          <a:bodyPr wrap="square" lIns="91391" tIns="45698" rIns="91391" bIns="45698" rtlCol="0">
            <a:spAutoFit/>
          </a:bodyPr>
          <a:lstStyle/>
          <a:p>
            <a:r>
              <a:rPr lang="en-US" sz="2300" dirty="0">
                <a:solidFill>
                  <a:srgbClr val="000000"/>
                </a:solidFill>
                <a:latin typeface="Helvetica 45 Light" pitchFamily="34" charset="0"/>
              </a:rPr>
              <a:t>Cloud-connected TI Hardware is supported by various cloud partners &amp; protocols via Wi-Fi, BLE, LTE, or Ethernet.</a:t>
            </a:r>
          </a:p>
        </p:txBody>
      </p:sp>
      <p:pic>
        <p:nvPicPr>
          <p:cNvPr id="19" name="Picture 2"/>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50356" y="3967910"/>
            <a:ext cx="1714875" cy="707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http://www.adweek.com/socialtimes/files/2013/11/ParseLogo65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7809" y="1848895"/>
            <a:ext cx="1389692" cy="57939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developerboards.att.lithium.com/t5/image/serverpage/image-id/1783i28BF8ED256812DB9/image-size/medium?v=mpbl-1&amp;px=-1"/>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9154" r="7830"/>
          <a:stretch/>
        </p:blipFill>
        <p:spPr bwMode="auto">
          <a:xfrm>
            <a:off x="7913567" y="2739540"/>
            <a:ext cx="1159570" cy="93936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p:cNvPicPr>
            <a:picLocks noChangeAspect="1" noChangeArrowheads="1"/>
          </p:cNvPicPr>
          <p:nvPr/>
        </p:nvPicPr>
        <p:blipFill rotWithShape="1">
          <a:blip r:embed="rId11">
            <a:extLst>
              <a:ext uri="{28A0092B-C50C-407E-A947-70E740481C1C}">
                <a14:useLocalDpi xmlns:a14="http://schemas.microsoft.com/office/drawing/2010/main" val="0"/>
              </a:ext>
            </a:extLst>
          </a:blip>
          <a:srcRect t="1387" r="10080" b="5447"/>
          <a:stretch/>
        </p:blipFill>
        <p:spPr bwMode="auto">
          <a:xfrm>
            <a:off x="6954893" y="3860852"/>
            <a:ext cx="1370021" cy="760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descr="Image result for evothings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39616" y="4004265"/>
            <a:ext cx="914094" cy="688141"/>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Image result for blynk 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0356" y="2826864"/>
            <a:ext cx="916971" cy="91697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p:cNvPicPr>
            <a:picLocks noChangeAspect="1" noChangeArrowheads="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011" y="1790048"/>
            <a:ext cx="1077610" cy="703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descr="Image result for amazon web services"/>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34100" y="2663381"/>
            <a:ext cx="1792761" cy="109168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0254" t="18326" r="12158" b="18271"/>
          <a:stretch/>
        </p:blipFill>
        <p:spPr bwMode="auto">
          <a:xfrm>
            <a:off x="6311524" y="1868116"/>
            <a:ext cx="669660" cy="54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descr="Image result for azure"/>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5104" y="2869468"/>
            <a:ext cx="1584314" cy="831765"/>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957584" y="4048749"/>
            <a:ext cx="545892" cy="545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44445" t="31568" r="10389" b="30738"/>
          <a:stretch/>
        </p:blipFill>
        <p:spPr bwMode="auto">
          <a:xfrm>
            <a:off x="4243182" y="3980806"/>
            <a:ext cx="2068342" cy="641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3" name="Picture 11" descr="http://www.ti.com/ww/en/internet_of_things/images/initialstate-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311049" y="4004265"/>
            <a:ext cx="650816" cy="65081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cayenne logo iot"/>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090123" y="1871661"/>
            <a:ext cx="549780" cy="54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9610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497049"/>
            <a:ext cx="9144000" cy="462140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Cloud 4"/>
          <p:cNvSpPr/>
          <p:nvPr/>
        </p:nvSpPr>
        <p:spPr>
          <a:xfrm>
            <a:off x="1885252" y="45494"/>
            <a:ext cx="5705475" cy="3059881"/>
          </a:xfrm>
          <a:prstGeom prst="cloud">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6" name="Title 4"/>
          <p:cNvSpPr>
            <a:spLocks noGrp="1"/>
          </p:cNvSpPr>
          <p:nvPr>
            <p:ph type="title"/>
          </p:nvPr>
        </p:nvSpPr>
        <p:spPr>
          <a:xfrm>
            <a:off x="0" y="-33335"/>
            <a:ext cx="8458200" cy="814388"/>
          </a:xfrm>
        </p:spPr>
        <p:txBody>
          <a:bodyPr/>
          <a:lstStyle/>
          <a:p>
            <a:r>
              <a:rPr lang="en-US" sz="2000" dirty="0" smtClean="0"/>
              <a:t>TI </a:t>
            </a:r>
            <a:r>
              <a:rPr lang="en-US" sz="2000" dirty="0" err="1" smtClean="0"/>
              <a:t>LaunchPad</a:t>
            </a:r>
            <a:r>
              <a:rPr lang="en-US" sz="2000" dirty="0" smtClean="0"/>
              <a:t> &amp; IoT  </a:t>
            </a:r>
            <a:br>
              <a:rPr lang="en-US" sz="2000" dirty="0" smtClean="0"/>
            </a:br>
            <a:r>
              <a:rPr lang="en-US" sz="2000" b="0" dirty="0" smtClean="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9" name="Pentagon 8"/>
          <p:cNvSpPr/>
          <p:nvPr/>
        </p:nvSpPr>
        <p:spPr>
          <a:xfrm rot="16200000">
            <a:off x="3168511" y="-480667"/>
            <a:ext cx="3249612" cy="7948612"/>
          </a:xfrm>
          <a:prstGeom prst="homePlate">
            <a:avLst>
              <a:gd name="adj" fmla="val 469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pic>
        <p:nvPicPr>
          <p:cNvPr id="10"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35161" y="2378430"/>
            <a:ext cx="1501775"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3"/>
          <p:cNvGrpSpPr>
            <a:grpSpLocks/>
          </p:cNvGrpSpPr>
          <p:nvPr/>
        </p:nvGrpSpPr>
        <p:grpSpPr bwMode="auto">
          <a:xfrm rot="3656720">
            <a:off x="4403138" y="1931543"/>
            <a:ext cx="1012825" cy="604838"/>
            <a:chOff x="3427923" y="3680402"/>
            <a:chExt cx="1420672" cy="985765"/>
          </a:xfrm>
        </p:grpSpPr>
        <p:sp>
          <p:nvSpPr>
            <p:cNvPr id="12" name="Right Arrow 11"/>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13" name="Right Arrow 12"/>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sp>
        <p:nvSpPr>
          <p:cNvPr id="14" name="Freeform 13"/>
          <p:cNvSpPr/>
          <p:nvPr/>
        </p:nvSpPr>
        <p:spPr>
          <a:xfrm rot="2117192">
            <a:off x="3482433" y="2638778"/>
            <a:ext cx="625475" cy="895350"/>
          </a:xfrm>
          <a:custGeom>
            <a:avLst/>
            <a:gdLst>
              <a:gd name="connsiteX0" fmla="*/ 0 w 61993"/>
              <a:gd name="connsiteY0" fmla="*/ 325464 h 325464"/>
              <a:gd name="connsiteX1" fmla="*/ 61993 w 61993"/>
              <a:gd name="connsiteY1" fmla="*/ 0 h 325464"/>
            </a:gdLst>
            <a:ahLst/>
            <a:cxnLst>
              <a:cxn ang="0">
                <a:pos x="connsiteX0" y="connsiteY0"/>
              </a:cxn>
              <a:cxn ang="0">
                <a:pos x="connsiteX1" y="connsiteY1"/>
              </a:cxn>
            </a:cxnLst>
            <a:rect l="l" t="t" r="r" b="b"/>
            <a:pathLst>
              <a:path w="61993" h="325464">
                <a:moveTo>
                  <a:pt x="0" y="325464"/>
                </a:moveTo>
                <a:cubicBezTo>
                  <a:pt x="18081" y="170481"/>
                  <a:pt x="36163" y="15498"/>
                  <a:pt x="61993" y="0"/>
                </a:cubicBezTo>
              </a:path>
            </a:pathLst>
          </a:cu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15" name="Rectangle 14"/>
          <p:cNvSpPr/>
          <p:nvPr/>
        </p:nvSpPr>
        <p:spPr>
          <a:xfrm>
            <a:off x="2544672" y="2890117"/>
            <a:ext cx="817563" cy="901700"/>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smtClean="0">
                <a:solidFill>
                  <a:srgbClr val="FFFFFF"/>
                </a:solidFill>
                <a:latin typeface="HelveticaNeueLT Std Thin" pitchFamily="34" charset="0"/>
              </a:rPr>
              <a:t>MCU </a:t>
            </a:r>
            <a:r>
              <a:rPr lang="en-US" sz="1100" dirty="0">
                <a:solidFill>
                  <a:srgbClr val="FFFFFF"/>
                </a:solidFill>
                <a:latin typeface="HelveticaNeueLT Std Thin" pitchFamily="34" charset="0"/>
              </a:rPr>
              <a:t>+ </a:t>
            </a:r>
            <a:endParaRPr lang="en-US" sz="1100" dirty="0" smtClean="0">
              <a:solidFill>
                <a:srgbClr val="FFFFFF"/>
              </a:solidFill>
              <a:latin typeface="HelveticaNeueLT Std Thin" pitchFamily="34" charset="0"/>
            </a:endParaRPr>
          </a:p>
          <a:p>
            <a:pPr algn="ctr">
              <a:defRPr/>
            </a:pPr>
            <a:r>
              <a:rPr lang="en-US" sz="1100" dirty="0" smtClean="0">
                <a:solidFill>
                  <a:srgbClr val="FFFFFF"/>
                </a:solidFill>
                <a:latin typeface="HelveticaNeueLT Std Thin" pitchFamily="34" charset="0"/>
              </a:rPr>
              <a:t>Ethernet</a:t>
            </a:r>
            <a:endParaRPr lang="en-US" sz="1100" dirty="0">
              <a:solidFill>
                <a:srgbClr val="FFFFFF"/>
              </a:solidFill>
              <a:latin typeface="HelveticaNeueLT Std Thin" pitchFamily="34" charset="0"/>
            </a:endParaRPr>
          </a:p>
          <a:p>
            <a:pPr algn="ctr">
              <a:defRPr/>
            </a:pPr>
            <a:r>
              <a:rPr lang="en-US" sz="1100" dirty="0">
                <a:solidFill>
                  <a:srgbClr val="FFFFFF"/>
                </a:solidFill>
                <a:latin typeface="HelveticaNeueLT Std Thin" pitchFamily="34" charset="0"/>
              </a:rPr>
              <a:t>LaunchPad</a:t>
            </a:r>
          </a:p>
        </p:txBody>
      </p:sp>
      <p:sp>
        <p:nvSpPr>
          <p:cNvPr id="16" name="Rectangle 15"/>
          <p:cNvSpPr/>
          <p:nvPr/>
        </p:nvSpPr>
        <p:spPr>
          <a:xfrm>
            <a:off x="3317787" y="3356853"/>
            <a:ext cx="611187" cy="555625"/>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a:solidFill>
                  <a:srgbClr val="FFFFFF"/>
                </a:solidFill>
                <a:latin typeface="HelveticaNeueLT Std Thin" pitchFamily="34" charset="0"/>
              </a:rPr>
              <a:t>RF</a:t>
            </a:r>
          </a:p>
          <a:p>
            <a:pPr algn="ctr">
              <a:defRPr/>
            </a:pPr>
            <a:r>
              <a:rPr lang="en-US" sz="1100" dirty="0">
                <a:solidFill>
                  <a:srgbClr val="FFFFFF"/>
                </a:solidFill>
                <a:latin typeface="HelveticaNeueLT Std Thin" pitchFamily="34" charset="0"/>
              </a:rPr>
              <a:t>Booster</a:t>
            </a:r>
          </a:p>
          <a:p>
            <a:pPr algn="ctr">
              <a:defRPr/>
            </a:pPr>
            <a:r>
              <a:rPr lang="en-US" sz="1100" dirty="0">
                <a:solidFill>
                  <a:srgbClr val="FFFFFF"/>
                </a:solidFill>
                <a:latin typeface="HelveticaNeueLT Std Thin" pitchFamily="34" charset="0"/>
              </a:rPr>
              <a:t>Pack</a:t>
            </a:r>
          </a:p>
        </p:txBody>
      </p:sp>
      <p:grpSp>
        <p:nvGrpSpPr>
          <p:cNvPr id="17" name="Group 20"/>
          <p:cNvGrpSpPr>
            <a:grpSpLocks/>
          </p:cNvGrpSpPr>
          <p:nvPr/>
        </p:nvGrpSpPr>
        <p:grpSpPr bwMode="auto">
          <a:xfrm rot="7631077">
            <a:off x="5399000" y="2449130"/>
            <a:ext cx="357187" cy="292100"/>
            <a:chOff x="5394595" y="3394981"/>
            <a:chExt cx="196580" cy="197769"/>
          </a:xfrm>
        </p:grpSpPr>
        <p:sp>
          <p:nvSpPr>
            <p:cNvPr id="18" name="Arc 17"/>
            <p:cNvSpPr/>
            <p:nvPr/>
          </p:nvSpPr>
          <p:spPr>
            <a:xfrm>
              <a:off x="5444817" y="3493715"/>
              <a:ext cx="95232" cy="94585"/>
            </a:xfrm>
            <a:prstGeom prst="arc">
              <a:avLst>
                <a:gd name="adj1" fmla="val 10857799"/>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19" name="Arc 18"/>
            <p:cNvSpPr/>
            <p:nvPr/>
          </p:nvSpPr>
          <p:spPr>
            <a:xfrm>
              <a:off x="5416212" y="3441123"/>
              <a:ext cx="152895" cy="152626"/>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20" name="Arc 19"/>
            <p:cNvSpPr/>
            <p:nvPr/>
          </p:nvSpPr>
          <p:spPr>
            <a:xfrm>
              <a:off x="5394293" y="3396981"/>
              <a:ext cx="196580" cy="194544"/>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grpSp>
      <p:grpSp>
        <p:nvGrpSpPr>
          <p:cNvPr id="21" name="Group 16"/>
          <p:cNvGrpSpPr>
            <a:grpSpLocks/>
          </p:cNvGrpSpPr>
          <p:nvPr/>
        </p:nvGrpSpPr>
        <p:grpSpPr bwMode="auto">
          <a:xfrm rot="18501536">
            <a:off x="5795439" y="2759310"/>
            <a:ext cx="312737" cy="252413"/>
            <a:chOff x="5338294" y="3339122"/>
            <a:chExt cx="309183" cy="306756"/>
          </a:xfrm>
        </p:grpSpPr>
        <p:sp>
          <p:nvSpPr>
            <p:cNvPr id="22" name="Arc 21"/>
            <p:cNvSpPr/>
            <p:nvPr/>
          </p:nvSpPr>
          <p:spPr>
            <a:xfrm>
              <a:off x="5445026" y="3491696"/>
              <a:ext cx="95737" cy="94534"/>
            </a:xfrm>
            <a:prstGeom prst="arc">
              <a:avLst>
                <a:gd name="adj1" fmla="val 10857799"/>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23" name="Arc 22"/>
            <p:cNvSpPr/>
            <p:nvPr/>
          </p:nvSpPr>
          <p:spPr>
            <a:xfrm>
              <a:off x="5380022" y="3401831"/>
              <a:ext cx="224432" cy="223796"/>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24" name="Arc 23"/>
            <p:cNvSpPr/>
            <p:nvPr/>
          </p:nvSpPr>
          <p:spPr>
            <a:xfrm>
              <a:off x="5338294" y="3339122"/>
              <a:ext cx="309183" cy="306756"/>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grpSp>
      <p:grpSp>
        <p:nvGrpSpPr>
          <p:cNvPr id="25" name="Group 27"/>
          <p:cNvGrpSpPr>
            <a:grpSpLocks/>
          </p:cNvGrpSpPr>
          <p:nvPr/>
        </p:nvGrpSpPr>
        <p:grpSpPr bwMode="auto">
          <a:xfrm>
            <a:off x="6029814" y="2928502"/>
            <a:ext cx="1374775" cy="1006475"/>
            <a:chOff x="5693045" y="3625628"/>
            <a:chExt cx="1375132" cy="1006247"/>
          </a:xfrm>
        </p:grpSpPr>
        <p:sp>
          <p:nvSpPr>
            <p:cNvPr id="26" name="Rectangle 25"/>
            <p:cNvSpPr/>
            <p:nvPr/>
          </p:nvSpPr>
          <p:spPr>
            <a:xfrm>
              <a:off x="5693045" y="3625628"/>
              <a:ext cx="817775" cy="901496"/>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smtClean="0">
                  <a:solidFill>
                    <a:srgbClr val="FFFFFF"/>
                  </a:solidFill>
                  <a:latin typeface="HelveticaNeueLT Std Thin" pitchFamily="34" charset="0"/>
                </a:rPr>
                <a:t>MCU </a:t>
              </a:r>
              <a:r>
                <a:rPr lang="en-US" sz="1100" dirty="0">
                  <a:solidFill>
                    <a:srgbClr val="FFFFFF"/>
                  </a:solidFill>
                  <a:latin typeface="HelveticaNeueLT Std Thin" pitchFamily="34" charset="0"/>
                </a:rPr>
                <a:t>+ </a:t>
              </a:r>
              <a:r>
                <a:rPr lang="en-US" sz="1100" dirty="0" smtClean="0">
                  <a:solidFill>
                    <a:srgbClr val="FFFFFF"/>
                  </a:solidFill>
                  <a:latin typeface="HelveticaNeueLT Std Thin" pitchFamily="34" charset="0"/>
                </a:rPr>
                <a:t>RF </a:t>
              </a:r>
            </a:p>
            <a:p>
              <a:pPr algn="ctr">
                <a:defRPr/>
              </a:pPr>
              <a:r>
                <a:rPr lang="en-US" sz="1100" dirty="0" err="1" smtClean="0">
                  <a:solidFill>
                    <a:srgbClr val="FFFFFF"/>
                  </a:solidFill>
                  <a:latin typeface="HelveticaNeueLT Std Thin" pitchFamily="34" charset="0"/>
                </a:rPr>
                <a:t>SoC</a:t>
              </a:r>
              <a:endParaRPr lang="en-US" sz="1100" dirty="0">
                <a:solidFill>
                  <a:srgbClr val="FFFFFF"/>
                </a:solidFill>
                <a:latin typeface="HelveticaNeueLT Std Thin" pitchFamily="34" charset="0"/>
              </a:endParaRPr>
            </a:p>
            <a:p>
              <a:pPr algn="ctr">
                <a:defRPr/>
              </a:pPr>
              <a:r>
                <a:rPr lang="en-US" sz="1100" dirty="0">
                  <a:solidFill>
                    <a:srgbClr val="FFFFFF"/>
                  </a:solidFill>
                  <a:latin typeface="HelveticaNeueLT Std Thin" pitchFamily="34" charset="0"/>
                </a:rPr>
                <a:t>LaunchPad</a:t>
              </a:r>
            </a:p>
          </p:txBody>
        </p:sp>
        <p:sp>
          <p:nvSpPr>
            <p:cNvPr id="27" name="Rectangle 26"/>
            <p:cNvSpPr/>
            <p:nvPr/>
          </p:nvSpPr>
          <p:spPr>
            <a:xfrm>
              <a:off x="6455243" y="4076376"/>
              <a:ext cx="612934" cy="555499"/>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a:solidFill>
                    <a:srgbClr val="FFFFFF"/>
                  </a:solidFill>
                  <a:latin typeface="HelveticaNeueLT Std Thin" pitchFamily="34" charset="0"/>
                </a:rPr>
                <a:t>RF</a:t>
              </a:r>
            </a:p>
            <a:p>
              <a:pPr algn="ctr">
                <a:defRPr/>
              </a:pPr>
              <a:r>
                <a:rPr lang="en-US" sz="1100" dirty="0">
                  <a:solidFill>
                    <a:srgbClr val="FFFFFF"/>
                  </a:solidFill>
                  <a:latin typeface="HelveticaNeueLT Std Thin" pitchFamily="34" charset="0"/>
                </a:rPr>
                <a:t>Booster</a:t>
              </a:r>
            </a:p>
            <a:p>
              <a:pPr algn="ctr">
                <a:defRPr/>
              </a:pPr>
              <a:r>
                <a:rPr lang="en-US" sz="1100" dirty="0">
                  <a:solidFill>
                    <a:srgbClr val="FFFFFF"/>
                  </a:solidFill>
                  <a:latin typeface="HelveticaNeueLT Std Thin" pitchFamily="34" charset="0"/>
                </a:rPr>
                <a:t>Pack</a:t>
              </a:r>
            </a:p>
          </p:txBody>
        </p:sp>
      </p:grpSp>
      <p:cxnSp>
        <p:nvCxnSpPr>
          <p:cNvPr id="28" name="Straight Connector 27"/>
          <p:cNvCxnSpPr/>
          <p:nvPr/>
        </p:nvCxnSpPr>
        <p:spPr>
          <a:xfrm>
            <a:off x="819010" y="4091340"/>
            <a:ext cx="7948613" cy="0"/>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29" name="TextBox 26"/>
          <p:cNvSpPr txBox="1">
            <a:spLocks noChangeArrowheads="1"/>
          </p:cNvSpPr>
          <p:nvPr/>
        </p:nvSpPr>
        <p:spPr bwMode="auto">
          <a:xfrm>
            <a:off x="4236578" y="3399201"/>
            <a:ext cx="165100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dirty="0">
                <a:solidFill>
                  <a:srgbClr val="000000"/>
                </a:solidFill>
                <a:latin typeface="HelveticaNeueLT Std Thin" pitchFamily="34" charset="0"/>
              </a:rPr>
              <a:t>IoT Gateways</a:t>
            </a:r>
          </a:p>
          <a:p>
            <a:pPr algn="ctr" eaLnBrk="1" hangingPunct="1"/>
            <a:r>
              <a:rPr lang="en-US" sz="1100" dirty="0">
                <a:solidFill>
                  <a:srgbClr val="000000"/>
                </a:solidFill>
                <a:latin typeface="HelveticaNeueLT Std Thin" pitchFamily="34" charset="0"/>
              </a:rPr>
              <a:t>Your portal to the cloud</a:t>
            </a:r>
          </a:p>
        </p:txBody>
      </p:sp>
      <p:sp>
        <p:nvSpPr>
          <p:cNvPr id="30" name="TextBox 30"/>
          <p:cNvSpPr txBox="1">
            <a:spLocks noChangeArrowheads="1"/>
          </p:cNvSpPr>
          <p:nvPr/>
        </p:nvSpPr>
        <p:spPr bwMode="auto">
          <a:xfrm>
            <a:off x="2096311" y="3781673"/>
            <a:ext cx="164941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a:solidFill>
                  <a:srgbClr val="000000"/>
                </a:solidFill>
                <a:latin typeface="HelveticaNeueLT Std Thin" pitchFamily="34" charset="0"/>
              </a:rPr>
              <a:t>Ethernet</a:t>
            </a:r>
            <a:endParaRPr lang="en-US" sz="900" b="1" dirty="0">
              <a:solidFill>
                <a:srgbClr val="000000"/>
              </a:solidFill>
              <a:latin typeface="HelveticaNeueLT Std Thin" pitchFamily="34" charset="0"/>
            </a:endParaRPr>
          </a:p>
        </p:txBody>
      </p:sp>
      <p:sp>
        <p:nvSpPr>
          <p:cNvPr id="31" name="TextBox 31"/>
          <p:cNvSpPr txBox="1">
            <a:spLocks noChangeArrowheads="1"/>
          </p:cNvSpPr>
          <p:nvPr/>
        </p:nvSpPr>
        <p:spPr bwMode="auto">
          <a:xfrm>
            <a:off x="5536936" y="3804172"/>
            <a:ext cx="1651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100" b="1" dirty="0" smtClean="0">
                <a:solidFill>
                  <a:srgbClr val="000000"/>
                </a:solidFill>
                <a:latin typeface="HelveticaNeueLT Std Thin" pitchFamily="34" charset="0"/>
              </a:rPr>
              <a:t>Wi-Fi</a:t>
            </a:r>
            <a:endParaRPr lang="en-US" sz="900" b="1" dirty="0">
              <a:solidFill>
                <a:srgbClr val="000000"/>
              </a:solidFill>
              <a:latin typeface="HelveticaNeueLT Std Thin" pitchFamily="34" charset="0"/>
            </a:endParaRPr>
          </a:p>
        </p:txBody>
      </p:sp>
      <p:sp>
        <p:nvSpPr>
          <p:cNvPr id="32" name="TextBox 33"/>
          <p:cNvSpPr txBox="1">
            <a:spLocks noChangeArrowheads="1"/>
          </p:cNvSpPr>
          <p:nvPr/>
        </p:nvSpPr>
        <p:spPr bwMode="auto">
          <a:xfrm>
            <a:off x="4128281" y="4190765"/>
            <a:ext cx="16494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1600" b="1" dirty="0">
                <a:solidFill>
                  <a:srgbClr val="000000"/>
                </a:solidFill>
                <a:latin typeface="HelveticaNeueLT Std Thin" pitchFamily="34" charset="0"/>
              </a:rPr>
              <a:t>Wireless </a:t>
            </a:r>
          </a:p>
          <a:p>
            <a:pPr algn="ctr" eaLnBrk="1" hangingPunct="1"/>
            <a:r>
              <a:rPr lang="en-US" sz="1600" b="1" dirty="0">
                <a:solidFill>
                  <a:srgbClr val="000000"/>
                </a:solidFill>
                <a:latin typeface="HelveticaNeueLT Std Thin" pitchFamily="34" charset="0"/>
              </a:rPr>
              <a:t>Nodes</a:t>
            </a:r>
          </a:p>
          <a:p>
            <a:pPr algn="ctr" eaLnBrk="1" hangingPunct="1"/>
            <a:r>
              <a:rPr lang="en-US" sz="1100" dirty="0">
                <a:solidFill>
                  <a:srgbClr val="000000"/>
                </a:solidFill>
                <a:latin typeface="HelveticaNeueLT Std Thin" pitchFamily="34" charset="0"/>
              </a:rPr>
              <a:t>Connecting your devices</a:t>
            </a:r>
          </a:p>
        </p:txBody>
      </p:sp>
      <p:sp>
        <p:nvSpPr>
          <p:cNvPr id="33" name="Rectangle 32"/>
          <p:cNvSpPr/>
          <p:nvPr/>
        </p:nvSpPr>
        <p:spPr>
          <a:xfrm>
            <a:off x="1966964" y="4131657"/>
            <a:ext cx="800100" cy="762000"/>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a:solidFill>
                  <a:srgbClr val="FFFFFF"/>
                </a:solidFill>
                <a:latin typeface="HelveticaNeueLT Std Thin" pitchFamily="34" charset="0"/>
              </a:rPr>
              <a:t>MCU</a:t>
            </a:r>
          </a:p>
          <a:p>
            <a:pPr algn="ctr">
              <a:defRPr/>
            </a:pPr>
            <a:r>
              <a:rPr lang="en-US" sz="1100" dirty="0">
                <a:solidFill>
                  <a:srgbClr val="FFFFFF"/>
                </a:solidFill>
                <a:latin typeface="HelveticaNeueLT Std Thin" pitchFamily="34" charset="0"/>
              </a:rPr>
              <a:t>LaunchPad</a:t>
            </a:r>
          </a:p>
          <a:p>
            <a:pPr algn="ctr">
              <a:defRPr/>
            </a:pPr>
            <a:endParaRPr lang="en-US" sz="1100" dirty="0">
              <a:solidFill>
                <a:srgbClr val="FFFFFF"/>
              </a:solidFill>
              <a:latin typeface="HelveticaNeueLT Std Thin" pitchFamily="34" charset="0"/>
            </a:endParaRPr>
          </a:p>
          <a:p>
            <a:pPr algn="ctr">
              <a:defRPr/>
            </a:pPr>
            <a:endParaRPr lang="en-US" sz="1100" dirty="0">
              <a:solidFill>
                <a:srgbClr val="FFFFFF"/>
              </a:solidFill>
              <a:latin typeface="HelveticaNeueLT Std Thin" pitchFamily="34" charset="0"/>
            </a:endParaRPr>
          </a:p>
        </p:txBody>
      </p:sp>
      <p:sp>
        <p:nvSpPr>
          <p:cNvPr id="34" name="Rectangle 33"/>
          <p:cNvSpPr/>
          <p:nvPr/>
        </p:nvSpPr>
        <p:spPr>
          <a:xfrm>
            <a:off x="1936802" y="4601557"/>
            <a:ext cx="862012" cy="457200"/>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err="1">
                <a:solidFill>
                  <a:srgbClr val="FFFFFF"/>
                </a:solidFill>
                <a:latin typeface="HelveticaNeueLT Std Thin" pitchFamily="34" charset="0"/>
              </a:rPr>
              <a:t>BoosterPack</a:t>
            </a:r>
            <a:endParaRPr lang="en-US" sz="1100" dirty="0">
              <a:solidFill>
                <a:srgbClr val="FFFFFF"/>
              </a:solidFill>
              <a:latin typeface="HelveticaNeueLT Std Thin" pitchFamily="34" charset="0"/>
            </a:endParaRPr>
          </a:p>
        </p:txBody>
      </p:sp>
      <p:sp>
        <p:nvSpPr>
          <p:cNvPr id="35" name="Rectangle 34"/>
          <p:cNvSpPr/>
          <p:nvPr/>
        </p:nvSpPr>
        <p:spPr>
          <a:xfrm>
            <a:off x="5836062" y="4152456"/>
            <a:ext cx="812800" cy="927100"/>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en-US" sz="1100" dirty="0">
                <a:solidFill>
                  <a:srgbClr val="FFFFFF"/>
                </a:solidFill>
                <a:latin typeface="HelveticaNeueLT Std Thin" pitchFamily="34" charset="0"/>
              </a:rPr>
              <a:t>MCU + </a:t>
            </a:r>
            <a:r>
              <a:rPr lang="en-US" sz="1100" dirty="0" smtClean="0">
                <a:solidFill>
                  <a:srgbClr val="FFFFFF"/>
                </a:solidFill>
                <a:latin typeface="HelveticaNeueLT Std Thin" pitchFamily="34" charset="0"/>
              </a:rPr>
              <a:t>RF </a:t>
            </a:r>
          </a:p>
          <a:p>
            <a:pPr algn="ctr">
              <a:defRPr/>
            </a:pPr>
            <a:r>
              <a:rPr lang="en-US" sz="1100" dirty="0" err="1" smtClean="0">
                <a:solidFill>
                  <a:srgbClr val="FFFFFF"/>
                </a:solidFill>
                <a:latin typeface="HelveticaNeueLT Std Thin" pitchFamily="34" charset="0"/>
              </a:rPr>
              <a:t>SoC</a:t>
            </a:r>
            <a:r>
              <a:rPr lang="en-US" sz="1100" dirty="0" smtClean="0">
                <a:solidFill>
                  <a:srgbClr val="FFFFFF"/>
                </a:solidFill>
                <a:latin typeface="HelveticaNeueLT Std Thin" pitchFamily="34" charset="0"/>
              </a:rPr>
              <a:t> </a:t>
            </a:r>
            <a:endParaRPr lang="en-US" sz="1100" dirty="0">
              <a:solidFill>
                <a:srgbClr val="FFFFFF"/>
              </a:solidFill>
              <a:latin typeface="HelveticaNeueLT Std Thin" pitchFamily="34" charset="0"/>
            </a:endParaRPr>
          </a:p>
          <a:p>
            <a:pPr algn="ctr">
              <a:defRPr/>
            </a:pPr>
            <a:r>
              <a:rPr lang="en-US" sz="1100" dirty="0">
                <a:solidFill>
                  <a:srgbClr val="FFFFFF"/>
                </a:solidFill>
                <a:latin typeface="HelveticaNeueLT Std Thin" pitchFamily="34" charset="0"/>
              </a:rPr>
              <a:t>LaunchPad</a:t>
            </a:r>
          </a:p>
        </p:txBody>
      </p:sp>
      <p:sp>
        <p:nvSpPr>
          <p:cNvPr id="36" name="TextBox 35"/>
          <p:cNvSpPr txBox="1"/>
          <p:nvPr/>
        </p:nvSpPr>
        <p:spPr>
          <a:xfrm>
            <a:off x="2274191" y="583634"/>
            <a:ext cx="2185988" cy="646331"/>
          </a:xfrm>
          <a:prstGeom prst="rect">
            <a:avLst/>
          </a:prstGeom>
          <a:noFill/>
        </p:spPr>
        <p:txBody>
          <a:bodyPr>
            <a:spAutoFit/>
          </a:bodyPr>
          <a:lstStyle/>
          <a:p>
            <a:pPr algn="r">
              <a:defRPr/>
            </a:pPr>
            <a:r>
              <a:rPr lang="en-US" dirty="0">
                <a:solidFill>
                  <a:srgbClr val="000000"/>
                </a:solidFill>
                <a:latin typeface="HelveticaNeueLT Std Thin" pitchFamily="34" charset="0"/>
              </a:rPr>
              <a:t>Cloud Service </a:t>
            </a:r>
            <a:r>
              <a:rPr lang="en-US" dirty="0" smtClean="0">
                <a:solidFill>
                  <a:srgbClr val="000000"/>
                </a:solidFill>
                <a:latin typeface="HelveticaNeueLT Std Thin" pitchFamily="34" charset="0"/>
              </a:rPr>
              <a:t>Provider</a:t>
            </a:r>
            <a:endParaRPr lang="en-US" dirty="0">
              <a:solidFill>
                <a:srgbClr val="000000"/>
              </a:solidFill>
              <a:latin typeface="HelveticaNeueLT Std Thin" pitchFamily="34" charset="0"/>
            </a:endParaRPr>
          </a:p>
        </p:txBody>
      </p:sp>
      <p:pic>
        <p:nvPicPr>
          <p:cNvPr id="37"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2740647" y="4106724"/>
            <a:ext cx="360741" cy="1018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2"/>
          <p:cNvPicPr>
            <a:picLocks noChangeAspect="1" noChangeArrowheads="1"/>
          </p:cNvPicPr>
          <p:nvPr/>
        </p:nvPicPr>
        <p:blipFill>
          <a:blip r:embed="rId4">
            <a:extLst>
              <a:ext uri="{28A0092B-C50C-407E-A947-70E740481C1C}">
                <a14:useLocalDpi xmlns:a14="http://schemas.microsoft.com/office/drawing/2010/main" val="0"/>
              </a:ext>
            </a:extLst>
          </a:blip>
          <a:srcRect l="34853" t="26958" r="38522" b="25388"/>
          <a:stretch>
            <a:fillRect/>
          </a:stretch>
        </p:blipFill>
        <p:spPr bwMode="auto">
          <a:xfrm>
            <a:off x="1564241" y="4091340"/>
            <a:ext cx="377825" cy="98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Box 38"/>
          <p:cNvSpPr txBox="1"/>
          <p:nvPr/>
        </p:nvSpPr>
        <p:spPr>
          <a:xfrm>
            <a:off x="819010" y="4116187"/>
            <a:ext cx="1149350" cy="1200329"/>
          </a:xfrm>
          <a:prstGeom prst="rect">
            <a:avLst/>
          </a:prstGeom>
          <a:noFill/>
        </p:spPr>
        <p:txBody>
          <a:bodyPr>
            <a:spAutoFit/>
          </a:bodyPr>
          <a:lstStyle/>
          <a:p>
            <a:pPr>
              <a:defRPr/>
            </a:pPr>
            <a:r>
              <a:rPr lang="en-US" sz="900" b="1" dirty="0" err="1">
                <a:solidFill>
                  <a:srgbClr val="000000"/>
                </a:solidFill>
                <a:latin typeface="HelveticaNeueLT Std Thin" pitchFamily="34" charset="0"/>
              </a:rPr>
              <a:t>LaunchPads</a:t>
            </a:r>
            <a:endParaRPr lang="en-US" sz="900" b="1" dirty="0">
              <a:solidFill>
                <a:srgbClr val="000000"/>
              </a:solidFill>
              <a:latin typeface="HelveticaNeueLT Std Thin" pitchFamily="34" charset="0"/>
            </a:endParaRPr>
          </a:p>
          <a:p>
            <a:pPr marL="57150" indent="-57150">
              <a:buFontTx/>
              <a:buChar char="-"/>
              <a:defRPr/>
            </a:pPr>
            <a:r>
              <a:rPr lang="en-US" sz="900" dirty="0" smtClean="0">
                <a:solidFill>
                  <a:srgbClr val="000000"/>
                </a:solidFill>
                <a:latin typeface="HelveticaNeueLT Std Thin" pitchFamily="34" charset="0"/>
              </a:rPr>
              <a:t>MSP430 </a:t>
            </a:r>
          </a:p>
          <a:p>
            <a:pPr marL="57150" indent="-57150">
              <a:buFontTx/>
              <a:buChar char="-"/>
              <a:defRPr/>
            </a:pPr>
            <a:r>
              <a:rPr lang="en-US" sz="900" dirty="0" smtClean="0">
                <a:solidFill>
                  <a:srgbClr val="000000"/>
                </a:solidFill>
                <a:latin typeface="HelveticaNeueLT Std Thin" pitchFamily="34" charset="0"/>
              </a:rPr>
              <a:t>MSP432</a:t>
            </a:r>
          </a:p>
          <a:p>
            <a:pPr marL="57150" indent="-57150">
              <a:buFontTx/>
              <a:buChar char="-"/>
              <a:defRPr/>
            </a:pPr>
            <a:r>
              <a:rPr lang="en-US" sz="900" dirty="0" smtClean="0">
                <a:solidFill>
                  <a:srgbClr val="000000"/>
                </a:solidFill>
                <a:latin typeface="HelveticaNeueLT Std Thin" pitchFamily="34" charset="0"/>
              </a:rPr>
              <a:t>TM4C</a:t>
            </a:r>
            <a:endParaRPr lang="en-US" sz="900" dirty="0">
              <a:solidFill>
                <a:srgbClr val="000000"/>
              </a:solidFill>
              <a:latin typeface="HelveticaNeueLT Std Thin" pitchFamily="34" charset="0"/>
            </a:endParaRPr>
          </a:p>
          <a:p>
            <a:pPr marL="57150" indent="-57150">
              <a:buFontTx/>
              <a:buChar char="-"/>
              <a:defRPr/>
            </a:pPr>
            <a:r>
              <a:rPr lang="en-US" sz="900" dirty="0" smtClean="0">
                <a:solidFill>
                  <a:srgbClr val="000000"/>
                </a:solidFill>
                <a:latin typeface="HelveticaNeueLT Std Thin" pitchFamily="34" charset="0"/>
              </a:rPr>
              <a:t>C2000</a:t>
            </a:r>
          </a:p>
          <a:p>
            <a:pPr marL="57150" indent="-57150">
              <a:buFontTx/>
              <a:buChar char="-"/>
              <a:defRPr/>
            </a:pPr>
            <a:r>
              <a:rPr lang="en-US" sz="900" dirty="0" smtClean="0">
                <a:solidFill>
                  <a:srgbClr val="000000"/>
                </a:solidFill>
                <a:latin typeface="HelveticaNeueLT Std Thin" pitchFamily="34" charset="0"/>
              </a:rPr>
              <a:t>Hercules</a:t>
            </a:r>
            <a:endParaRPr lang="en-US" sz="900" dirty="0">
              <a:solidFill>
                <a:srgbClr val="000000"/>
              </a:solidFill>
              <a:latin typeface="HelveticaNeueLT Std Thin" pitchFamily="34" charset="0"/>
            </a:endParaRPr>
          </a:p>
          <a:p>
            <a:pPr marL="57150" indent="-57150">
              <a:buFontTx/>
              <a:buChar char="-"/>
              <a:defRPr/>
            </a:pPr>
            <a:endParaRPr lang="en-US" sz="900" dirty="0">
              <a:solidFill>
                <a:srgbClr val="000000"/>
              </a:solidFill>
              <a:latin typeface="HelveticaNeueLT Std Thin" pitchFamily="34" charset="0"/>
            </a:endParaRPr>
          </a:p>
          <a:p>
            <a:pPr marL="171450" indent="-171450">
              <a:buFontTx/>
              <a:buChar char="-"/>
              <a:defRPr/>
            </a:pPr>
            <a:endParaRPr lang="en-US" sz="900" dirty="0">
              <a:solidFill>
                <a:srgbClr val="000000"/>
              </a:solidFill>
              <a:latin typeface="HelveticaNeueLT Std Thin" pitchFamily="34" charset="0"/>
            </a:endParaRPr>
          </a:p>
        </p:txBody>
      </p:sp>
      <p:sp>
        <p:nvSpPr>
          <p:cNvPr id="40" name="TextBox 39"/>
          <p:cNvSpPr txBox="1"/>
          <p:nvPr/>
        </p:nvSpPr>
        <p:spPr>
          <a:xfrm>
            <a:off x="2987243" y="4129450"/>
            <a:ext cx="1272279" cy="923330"/>
          </a:xfrm>
          <a:prstGeom prst="rect">
            <a:avLst/>
          </a:prstGeom>
          <a:noFill/>
        </p:spPr>
        <p:txBody>
          <a:bodyPr wrap="square">
            <a:spAutoFit/>
          </a:bodyPr>
          <a:lstStyle/>
          <a:p>
            <a:pPr>
              <a:defRPr/>
            </a:pPr>
            <a:r>
              <a:rPr lang="en-US" sz="900" b="1" dirty="0">
                <a:solidFill>
                  <a:srgbClr val="000000"/>
                </a:solidFill>
                <a:latin typeface="HelveticaNeueLT Std Thin" pitchFamily="34" charset="0"/>
              </a:rPr>
              <a:t>RF </a:t>
            </a:r>
            <a:r>
              <a:rPr lang="en-US" sz="900" b="1" dirty="0" err="1">
                <a:solidFill>
                  <a:srgbClr val="000000"/>
                </a:solidFill>
                <a:latin typeface="HelveticaNeueLT Std Thin" pitchFamily="34" charset="0"/>
              </a:rPr>
              <a:t>BoosterPacks</a:t>
            </a:r>
            <a:endParaRPr lang="en-US" sz="900" b="1" dirty="0">
              <a:solidFill>
                <a:srgbClr val="000000"/>
              </a:solidFill>
              <a:latin typeface="HelveticaNeueLT Std Thin" pitchFamily="34" charset="0"/>
            </a:endParaRPr>
          </a:p>
          <a:p>
            <a:pPr marL="57150" indent="-57150">
              <a:buFontTx/>
              <a:buChar char="-"/>
              <a:defRPr/>
            </a:pPr>
            <a:r>
              <a:rPr lang="en-US" sz="900" dirty="0" err="1" smtClean="0">
                <a:solidFill>
                  <a:srgbClr val="000000"/>
                </a:solidFill>
                <a:latin typeface="HelveticaNeueLT Std Thin" pitchFamily="34" charset="0"/>
              </a:rPr>
              <a:t>Zigbee</a:t>
            </a:r>
            <a:r>
              <a:rPr lang="en-US" sz="900" dirty="0" smtClean="0">
                <a:solidFill>
                  <a:srgbClr val="000000"/>
                </a:solidFill>
                <a:latin typeface="HelveticaNeueLT Std Thin" pitchFamily="34" charset="0"/>
              </a:rPr>
              <a:t> / </a:t>
            </a:r>
            <a:r>
              <a:rPr lang="en-US" sz="900" dirty="0" err="1" smtClean="0">
                <a:solidFill>
                  <a:srgbClr val="000000"/>
                </a:solidFill>
                <a:latin typeface="HelveticaNeueLT Std Thin" pitchFamily="34" charset="0"/>
              </a:rPr>
              <a:t>Zwave</a:t>
            </a:r>
            <a:endParaRPr lang="en-US" sz="900" dirty="0" smtClean="0">
              <a:solidFill>
                <a:srgbClr val="000000"/>
              </a:solidFill>
              <a:latin typeface="HelveticaNeueLT Std Thin" pitchFamily="34" charset="0"/>
            </a:endParaRPr>
          </a:p>
          <a:p>
            <a:pPr marL="57150" indent="-57150">
              <a:buFontTx/>
              <a:buChar char="-"/>
              <a:defRPr/>
            </a:pPr>
            <a:r>
              <a:rPr lang="en-US" sz="900" dirty="0">
                <a:solidFill>
                  <a:srgbClr val="000000"/>
                </a:solidFill>
                <a:latin typeface="HelveticaNeueLT Std Thin" pitchFamily="34" charset="0"/>
              </a:rPr>
              <a:t>6LoWPAN / </a:t>
            </a:r>
            <a:r>
              <a:rPr lang="en-US" sz="900" dirty="0" smtClean="0">
                <a:solidFill>
                  <a:srgbClr val="000000"/>
                </a:solidFill>
                <a:latin typeface="HelveticaNeueLT Std Thin" pitchFamily="34" charset="0"/>
              </a:rPr>
              <a:t>Thread</a:t>
            </a:r>
            <a:endParaRPr lang="en-US" sz="900" dirty="0">
              <a:solidFill>
                <a:srgbClr val="000000"/>
              </a:solidFill>
              <a:latin typeface="HelveticaNeueLT Std Thin" pitchFamily="34" charset="0"/>
            </a:endParaRPr>
          </a:p>
          <a:p>
            <a:pPr marL="57150" indent="-57150">
              <a:buFontTx/>
              <a:buChar char="-"/>
              <a:defRPr/>
            </a:pPr>
            <a:r>
              <a:rPr lang="en-US" sz="900" dirty="0" smtClean="0">
                <a:solidFill>
                  <a:srgbClr val="000000"/>
                </a:solidFill>
                <a:latin typeface="HelveticaNeueLT Std Thin" pitchFamily="34" charset="0"/>
              </a:rPr>
              <a:t>Bluetooth / Wi-Fi</a:t>
            </a:r>
          </a:p>
          <a:p>
            <a:pPr marL="57150" indent="-57150">
              <a:buFontTx/>
              <a:buChar char="-"/>
              <a:defRPr/>
            </a:pPr>
            <a:r>
              <a:rPr lang="en-US" sz="900" dirty="0" err="1">
                <a:solidFill>
                  <a:srgbClr val="000000"/>
                </a:solidFill>
                <a:latin typeface="HelveticaNeueLT Std Thin" pitchFamily="34" charset="0"/>
              </a:rPr>
              <a:t>SubGHz</a:t>
            </a:r>
            <a:r>
              <a:rPr lang="en-US" sz="900" dirty="0">
                <a:solidFill>
                  <a:srgbClr val="000000"/>
                </a:solidFill>
                <a:latin typeface="HelveticaNeueLT Std Thin" pitchFamily="34" charset="0"/>
              </a:rPr>
              <a:t> </a:t>
            </a:r>
            <a:r>
              <a:rPr lang="en-US" sz="900" dirty="0" smtClean="0">
                <a:solidFill>
                  <a:srgbClr val="000000"/>
                </a:solidFill>
                <a:latin typeface="HelveticaNeueLT Std Thin" pitchFamily="34" charset="0"/>
              </a:rPr>
              <a:t>RF / NFC</a:t>
            </a:r>
          </a:p>
          <a:p>
            <a:pPr marL="57150" indent="-57150">
              <a:buFontTx/>
              <a:buChar char="-"/>
              <a:defRPr/>
            </a:pPr>
            <a:r>
              <a:rPr lang="en-US" sz="900" dirty="0" smtClean="0">
                <a:solidFill>
                  <a:srgbClr val="000000"/>
                </a:solidFill>
                <a:latin typeface="HelveticaNeueLT Std Thin" pitchFamily="34" charset="0"/>
              </a:rPr>
              <a:t>LTE / Satellite</a:t>
            </a: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l="38522" t="25388" r="34853" b="26958"/>
          <a:stretch>
            <a:fillRect/>
          </a:stretch>
        </p:blipFill>
        <p:spPr bwMode="auto">
          <a:xfrm>
            <a:off x="6647500" y="4133044"/>
            <a:ext cx="363013" cy="1019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TextBox 41"/>
          <p:cNvSpPr txBox="1"/>
          <p:nvPr/>
        </p:nvSpPr>
        <p:spPr>
          <a:xfrm>
            <a:off x="6850884" y="4152456"/>
            <a:ext cx="2042070" cy="923330"/>
          </a:xfrm>
          <a:prstGeom prst="rect">
            <a:avLst/>
          </a:prstGeom>
          <a:noFill/>
        </p:spPr>
        <p:txBody>
          <a:bodyPr wrap="square">
            <a:spAutoFit/>
          </a:bodyPr>
          <a:lstStyle/>
          <a:p>
            <a:pPr>
              <a:defRPr/>
            </a:pPr>
            <a:r>
              <a:rPr lang="en-US" sz="900" b="1" dirty="0">
                <a:solidFill>
                  <a:srgbClr val="000000"/>
                </a:solidFill>
                <a:latin typeface="HelveticaNeueLT Std Thin" pitchFamily="34" charset="0"/>
              </a:rPr>
              <a:t>MCU + RF </a:t>
            </a:r>
            <a:r>
              <a:rPr lang="en-US" sz="900" b="1" dirty="0" err="1">
                <a:solidFill>
                  <a:srgbClr val="000000"/>
                </a:solidFill>
                <a:latin typeface="HelveticaNeueLT Std Thin" pitchFamily="34" charset="0"/>
              </a:rPr>
              <a:t>SoC</a:t>
            </a:r>
            <a:r>
              <a:rPr lang="en-US" sz="900" b="1" dirty="0">
                <a:solidFill>
                  <a:srgbClr val="000000"/>
                </a:solidFill>
                <a:latin typeface="HelveticaNeueLT Std Thin" pitchFamily="34" charset="0"/>
              </a:rPr>
              <a:t> </a:t>
            </a:r>
            <a:r>
              <a:rPr lang="en-US" sz="900" b="1" dirty="0" err="1">
                <a:solidFill>
                  <a:srgbClr val="000000"/>
                </a:solidFill>
                <a:latin typeface="HelveticaNeueLT Std Thin" pitchFamily="34" charset="0"/>
              </a:rPr>
              <a:t>LaunchPads</a:t>
            </a:r>
            <a:endParaRPr lang="en-US" sz="900" b="1" dirty="0">
              <a:solidFill>
                <a:srgbClr val="000000"/>
              </a:solidFill>
              <a:latin typeface="HelveticaNeueLT Std Thin" pitchFamily="34" charset="0"/>
            </a:endParaRPr>
          </a:p>
          <a:p>
            <a:pPr marL="57150" indent="-57150">
              <a:buFontTx/>
              <a:buChar char="-"/>
              <a:defRPr/>
            </a:pPr>
            <a:r>
              <a:rPr lang="en-US" sz="900" dirty="0" smtClean="0">
                <a:solidFill>
                  <a:srgbClr val="000000"/>
                </a:solidFill>
                <a:latin typeface="HelveticaNeueLT Std Thin" pitchFamily="34" charset="0"/>
              </a:rPr>
              <a:t>CC3200 MCU + </a:t>
            </a:r>
            <a:r>
              <a:rPr lang="en-US" sz="900" dirty="0" err="1" smtClean="0">
                <a:solidFill>
                  <a:srgbClr val="000000"/>
                </a:solidFill>
                <a:latin typeface="HelveticaNeueLT Std Thin" pitchFamily="34" charset="0"/>
              </a:rPr>
              <a:t>WiFi</a:t>
            </a:r>
            <a:endParaRPr lang="en-US" sz="900" dirty="0" smtClean="0">
              <a:solidFill>
                <a:srgbClr val="000000"/>
              </a:solidFill>
              <a:latin typeface="HelveticaNeueLT Std Thin" pitchFamily="34" charset="0"/>
            </a:endParaRPr>
          </a:p>
          <a:p>
            <a:pPr marL="57150" indent="-57150">
              <a:buFontTx/>
              <a:buChar char="-"/>
              <a:defRPr/>
            </a:pPr>
            <a:r>
              <a:rPr lang="en-US" sz="900" dirty="0" smtClean="0">
                <a:solidFill>
                  <a:srgbClr val="000000"/>
                </a:solidFill>
                <a:latin typeface="HelveticaNeueLT Std Thin" pitchFamily="34" charset="0"/>
              </a:rPr>
              <a:t>CC2650 MCU + BLE</a:t>
            </a:r>
          </a:p>
          <a:p>
            <a:pPr marL="57150" indent="-57150">
              <a:buFontTx/>
              <a:buChar char="-"/>
              <a:defRPr/>
            </a:pPr>
            <a:r>
              <a:rPr lang="en-US" sz="900" dirty="0" smtClean="0">
                <a:solidFill>
                  <a:srgbClr val="000000"/>
                </a:solidFill>
                <a:latin typeface="HelveticaNeueLT Std Thin" pitchFamily="34" charset="0"/>
              </a:rPr>
              <a:t>CC1310 MCU + </a:t>
            </a:r>
            <a:r>
              <a:rPr lang="en-US" sz="900" dirty="0" err="1" smtClean="0">
                <a:solidFill>
                  <a:srgbClr val="000000"/>
                </a:solidFill>
                <a:latin typeface="HelveticaNeueLT Std Thin" pitchFamily="34" charset="0"/>
              </a:rPr>
              <a:t>SubGHz</a:t>
            </a:r>
            <a:r>
              <a:rPr lang="en-US" sz="900" dirty="0" smtClean="0">
                <a:solidFill>
                  <a:srgbClr val="000000"/>
                </a:solidFill>
                <a:latin typeface="HelveticaNeueLT Std Thin" pitchFamily="34" charset="0"/>
              </a:rPr>
              <a:t> RF</a:t>
            </a:r>
          </a:p>
          <a:p>
            <a:pPr marL="57150" indent="-57150">
              <a:buFontTx/>
              <a:buChar char="-"/>
              <a:defRPr/>
            </a:pPr>
            <a:r>
              <a:rPr lang="en-US" sz="900" dirty="0" smtClean="0">
                <a:solidFill>
                  <a:srgbClr val="000000"/>
                </a:solidFill>
                <a:latin typeface="HelveticaNeueLT Std Thin" pitchFamily="34" charset="0"/>
              </a:rPr>
              <a:t>CC1350 MCU + </a:t>
            </a:r>
            <a:r>
              <a:rPr lang="en-US" sz="900" dirty="0" err="1">
                <a:solidFill>
                  <a:srgbClr val="000000"/>
                </a:solidFill>
                <a:latin typeface="HelveticaNeueLT Std Thin" pitchFamily="34" charset="0"/>
              </a:rPr>
              <a:t>S</a:t>
            </a:r>
            <a:r>
              <a:rPr lang="en-US" sz="900" dirty="0" err="1" smtClean="0">
                <a:solidFill>
                  <a:srgbClr val="000000"/>
                </a:solidFill>
                <a:latin typeface="HelveticaNeueLT Std Thin" pitchFamily="34" charset="0"/>
              </a:rPr>
              <a:t>ubGHz</a:t>
            </a:r>
            <a:r>
              <a:rPr lang="en-US" sz="900" dirty="0" smtClean="0">
                <a:solidFill>
                  <a:srgbClr val="000000"/>
                </a:solidFill>
                <a:latin typeface="HelveticaNeueLT Std Thin" pitchFamily="34" charset="0"/>
              </a:rPr>
              <a:t>/2.4GHz</a:t>
            </a:r>
            <a:endParaRPr lang="en-US" sz="900" dirty="0">
              <a:solidFill>
                <a:srgbClr val="000000"/>
              </a:solidFill>
              <a:latin typeface="HelveticaNeueLT Std Thin" pitchFamily="34" charset="0"/>
            </a:endParaRPr>
          </a:p>
          <a:p>
            <a:pPr marL="171450" indent="-171450">
              <a:buFontTx/>
              <a:buChar char="-"/>
              <a:defRPr/>
            </a:pPr>
            <a:endParaRPr lang="en-US" sz="900" dirty="0">
              <a:solidFill>
                <a:srgbClr val="000000"/>
              </a:solidFill>
              <a:latin typeface="HelveticaNeueLT Std Thin" pitchFamily="34" charset="0"/>
            </a:endParaRPr>
          </a:p>
        </p:txBody>
      </p:sp>
      <p:sp>
        <p:nvSpPr>
          <p:cNvPr id="43" name="Left Brace 42"/>
          <p:cNvSpPr/>
          <p:nvPr/>
        </p:nvSpPr>
        <p:spPr>
          <a:xfrm>
            <a:off x="4522113" y="401092"/>
            <a:ext cx="165530" cy="1311243"/>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HelveticaNeueLT Std Thin" pitchFamily="34" charset="0"/>
            </a:endParaRPr>
          </a:p>
        </p:txBody>
      </p:sp>
      <p:sp>
        <p:nvSpPr>
          <p:cNvPr id="44" name="TextBox 19"/>
          <p:cNvSpPr txBox="1">
            <a:spLocks noChangeArrowheads="1"/>
          </p:cNvSpPr>
          <p:nvPr/>
        </p:nvSpPr>
        <p:spPr bwMode="auto">
          <a:xfrm>
            <a:off x="4755466" y="583623"/>
            <a:ext cx="1970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b="1" dirty="0" smtClean="0">
                <a:latin typeface="HelveticaNeueLT Std Thin" pitchFamily="34" charset="0"/>
              </a:rPr>
              <a:t>Cloud services</a:t>
            </a:r>
          </a:p>
          <a:p>
            <a:pPr eaLnBrk="1" hangingPunct="1"/>
            <a:r>
              <a:rPr lang="en-US" dirty="0" smtClean="0">
                <a:latin typeface="HelveticaNeueLT Std Thin" pitchFamily="34" charset="0"/>
              </a:rPr>
              <a:t>Access to data, dashboards, </a:t>
            </a:r>
            <a:r>
              <a:rPr lang="en-US" dirty="0" err="1" smtClean="0">
                <a:latin typeface="HelveticaNeueLT Std Thin" pitchFamily="34" charset="0"/>
              </a:rPr>
              <a:t>etc</a:t>
            </a:r>
            <a:endParaRPr lang="en-US" dirty="0">
              <a:latin typeface="HelveticaNeueLT Std Thin" pitchFamily="34" charset="0"/>
            </a:endParaRPr>
          </a:p>
        </p:txBody>
      </p:sp>
      <p:pic>
        <p:nvPicPr>
          <p:cNvPr id="4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65824" y="1210349"/>
            <a:ext cx="1602290" cy="65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7" name="Left Brace 46"/>
          <p:cNvSpPr/>
          <p:nvPr/>
        </p:nvSpPr>
        <p:spPr>
          <a:xfrm>
            <a:off x="4128281" y="3399201"/>
            <a:ext cx="174806" cy="483651"/>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HelveticaNeueLT Std Thin" pitchFamily="34" charset="0"/>
            </a:endParaRPr>
          </a:p>
        </p:txBody>
      </p:sp>
      <p:sp>
        <p:nvSpPr>
          <p:cNvPr id="48" name="Left Brace 47"/>
          <p:cNvSpPr/>
          <p:nvPr/>
        </p:nvSpPr>
        <p:spPr>
          <a:xfrm>
            <a:off x="4259522" y="4251654"/>
            <a:ext cx="174806" cy="781949"/>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latin typeface="HelveticaNeueLT Std Thin" pitchFamily="34" charset="0"/>
            </a:endParaRPr>
          </a:p>
        </p:txBody>
      </p:sp>
      <p:grpSp>
        <p:nvGrpSpPr>
          <p:cNvPr id="49" name="Group 13"/>
          <p:cNvGrpSpPr>
            <a:grpSpLocks/>
          </p:cNvGrpSpPr>
          <p:nvPr/>
        </p:nvGrpSpPr>
        <p:grpSpPr bwMode="auto">
          <a:xfrm rot="3656720">
            <a:off x="4771101" y="3924576"/>
            <a:ext cx="306923" cy="299705"/>
            <a:chOff x="3427923" y="3680402"/>
            <a:chExt cx="1420672" cy="985765"/>
          </a:xfrm>
        </p:grpSpPr>
        <p:sp>
          <p:nvSpPr>
            <p:cNvPr id="50" name="Right Arrow 49"/>
            <p:cNvSpPr/>
            <p:nvPr/>
          </p:nvSpPr>
          <p:spPr>
            <a:xfrm rot="12653307">
              <a:off x="3426757" y="3678933"/>
              <a:ext cx="1271478"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sp>
          <p:nvSpPr>
            <p:cNvPr id="51" name="Right Arrow 50"/>
            <p:cNvSpPr/>
            <p:nvPr/>
          </p:nvSpPr>
          <p:spPr>
            <a:xfrm rot="1800000">
              <a:off x="3575735" y="4171074"/>
              <a:ext cx="1271480" cy="491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latin typeface="HelveticaNeueLT Std Thin" pitchFamily="34" charset="0"/>
              </a:endParaRPr>
            </a:p>
          </p:txBody>
        </p:sp>
      </p:gr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9138" y="14266"/>
            <a:ext cx="1891087" cy="1215699"/>
          </a:xfrm>
          <a:prstGeom prst="rect">
            <a:avLst/>
          </a:prstGeom>
        </p:spPr>
      </p:pic>
    </p:spTree>
    <p:extLst>
      <p:ext uri="{BB962C8B-B14F-4D97-AF65-F5344CB8AC3E}">
        <p14:creationId xmlns:p14="http://schemas.microsoft.com/office/powerpoint/2010/main" val="40535012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p:cNvSpPr>
            <a:spLocks noGrp="1"/>
          </p:cNvSpPr>
          <p:nvPr>
            <p:ph type="title"/>
          </p:nvPr>
        </p:nvSpPr>
        <p:spPr>
          <a:xfrm>
            <a:off x="0" y="-33335"/>
            <a:ext cx="8458200" cy="814388"/>
          </a:xfrm>
        </p:spPr>
        <p:txBody>
          <a:bodyPr/>
          <a:lstStyle/>
          <a:p>
            <a:r>
              <a:rPr lang="en-US" sz="2000" dirty="0" smtClean="0"/>
              <a:t>Microprocessors: Microcontrollers vs Single Board Computers</a:t>
            </a:r>
            <a:br>
              <a:rPr lang="en-US" sz="2000" dirty="0" smtClean="0"/>
            </a:br>
            <a:r>
              <a:rPr lang="en-US" sz="2000" b="0" dirty="0" smtClean="0"/>
              <a:t>a comparison</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3048012" y="2132948"/>
            <a:ext cx="3211847" cy="2139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Design Considerations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an operating system?</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want it to be low cost?</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Can I program in C or do I need to use another language?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Do I need real-time capability?</a:t>
            </a:r>
          </a:p>
          <a:p>
            <a:pPr marL="171450" indent="-171450" eaLnBrk="1" hangingPunct="1">
              <a:buFont typeface="Arial" panose="020B0604020202020204" pitchFamily="34" charset="0"/>
              <a:buChar char="•"/>
            </a:pPr>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90" y="523512"/>
            <a:ext cx="1783111" cy="1146286"/>
          </a:xfrm>
          <a:prstGeom prst="rect">
            <a:avLst/>
          </a:prstGeom>
        </p:spPr>
      </p:pic>
      <p:pic>
        <p:nvPicPr>
          <p:cNvPr id="3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0933" t="2137"/>
          <a:stretch/>
        </p:blipFill>
        <p:spPr bwMode="auto">
          <a:xfrm>
            <a:off x="6766396" y="1579212"/>
            <a:ext cx="1972431" cy="255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48148"/>
          <a:stretch/>
        </p:blipFill>
        <p:spPr bwMode="auto">
          <a:xfrm>
            <a:off x="6612437" y="882872"/>
            <a:ext cx="2418652" cy="62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3"/>
          <p:cNvSpPr txBox="1">
            <a:spLocks noChangeArrowheads="1"/>
          </p:cNvSpPr>
          <p:nvPr/>
        </p:nvSpPr>
        <p:spPr bwMode="auto">
          <a:xfrm>
            <a:off x="3048012" y="742019"/>
            <a:ext cx="3211847"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What’s the difference?</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TI </a:t>
            </a:r>
            <a:r>
              <a:rPr lang="en-US" sz="1400" dirty="0" err="1" smtClean="0">
                <a:solidFill>
                  <a:srgbClr val="000000"/>
                </a:solidFill>
                <a:latin typeface="HelveticaNeueLT Std Thin" pitchFamily="34" charset="0"/>
              </a:rPr>
              <a:t>LaunchPad</a:t>
            </a:r>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err="1">
                <a:solidFill>
                  <a:srgbClr val="000000"/>
                </a:solidFill>
                <a:latin typeface="HelveticaNeueLT Std Thin" pitchFamily="34" charset="0"/>
              </a:rPr>
              <a:t>BeagleBone</a:t>
            </a:r>
            <a:r>
              <a:rPr lang="en-US" sz="1400" dirty="0">
                <a:solidFill>
                  <a:srgbClr val="000000"/>
                </a:solidFill>
                <a:latin typeface="HelveticaNeueLT Std Thin" pitchFamily="34" charset="0"/>
              </a:rPr>
              <a:t> </a:t>
            </a:r>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Arduino</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err="1" smtClean="0">
                <a:solidFill>
                  <a:srgbClr val="000000"/>
                </a:solidFill>
                <a:latin typeface="HelveticaNeueLT Std Thin" pitchFamily="34" charset="0"/>
              </a:rPr>
              <a:t>RasPi</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39" name="Picture 2" descr="http://www.ti.com/diagrams/launchxl-cc1310_launchxl-cc1310b.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42" t="5042" r="8812" b="3972"/>
          <a:stretch/>
        </p:blipFill>
        <p:spPr bwMode="auto">
          <a:xfrm>
            <a:off x="811321" y="1669797"/>
            <a:ext cx="1558433" cy="252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8487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fade">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fade">
                                      <p:cBhvr>
                                        <p:cTn id="12" dur="500"/>
                                        <p:tgtEl>
                                          <p:spTgt spid="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Effect transition="in" filter="fade">
                                      <p:cBhvr>
                                        <p:cTn id="17" dur="500"/>
                                        <p:tgtEl>
                                          <p:spTgt spid="3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xEl>
                                              <p:pRg st="3" end="3"/>
                                            </p:txEl>
                                          </p:spTgt>
                                        </p:tgtEl>
                                        <p:attrNameLst>
                                          <p:attrName>style.visibility</p:attrName>
                                        </p:attrNameLst>
                                      </p:cBhvr>
                                      <p:to>
                                        <p:strVal val="visible"/>
                                      </p:to>
                                    </p:set>
                                    <p:animEffect transition="in" filter="fade">
                                      <p:cBhvr>
                                        <p:cTn id="22" dur="500"/>
                                        <p:tgtEl>
                                          <p:spTgt spid="3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xEl>
                                              <p:pRg st="4" end="4"/>
                                            </p:txEl>
                                          </p:spTgt>
                                        </p:tgtEl>
                                        <p:attrNameLst>
                                          <p:attrName>style.visibility</p:attrName>
                                        </p:attrNameLst>
                                      </p:cBhvr>
                                      <p:to>
                                        <p:strVal val="visible"/>
                                      </p:to>
                                    </p:set>
                                    <p:animEffect transition="in" filter="fade">
                                      <p:cBhvr>
                                        <p:cTn id="27" dur="500"/>
                                        <p:tgtEl>
                                          <p:spTgt spid="3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037" y="14"/>
            <a:ext cx="5030511" cy="557213"/>
          </a:xfrm>
        </p:spPr>
        <p:txBody>
          <a:bodyPr/>
          <a:lstStyle/>
          <a:p>
            <a:pPr algn="r"/>
            <a:r>
              <a:rPr lang="en-US" dirty="0" smtClean="0"/>
              <a:t>Microcontroller</a:t>
            </a:r>
            <a:endParaRPr lang="en-US" dirty="0"/>
          </a:p>
        </p:txBody>
      </p:sp>
      <p:grpSp>
        <p:nvGrpSpPr>
          <p:cNvPr id="5" name="Group 4"/>
          <p:cNvGrpSpPr/>
          <p:nvPr/>
        </p:nvGrpSpPr>
        <p:grpSpPr>
          <a:xfrm>
            <a:off x="1779115" y="61661"/>
            <a:ext cx="2082962" cy="4409441"/>
            <a:chOff x="1865940" y="0"/>
            <a:chExt cx="3770056" cy="6854938"/>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1875646" y="0"/>
              <a:ext cx="3733800" cy="6851716"/>
            </a:xfrm>
            <a:prstGeom prst="rect">
              <a:avLst/>
            </a:prstGeom>
          </p:spPr>
        </p:pic>
        <p:sp>
          <p:nvSpPr>
            <p:cNvPr id="6" name="Rectangle 5"/>
            <p:cNvSpPr/>
            <p:nvPr/>
          </p:nvSpPr>
          <p:spPr bwMode="auto">
            <a:xfrm rot="18900000">
              <a:off x="1865940" y="14466"/>
              <a:ext cx="3770056" cy="6840472"/>
            </a:xfrm>
            <a:prstGeom prst="rect">
              <a:avLst/>
            </a:prstGeom>
            <a:solidFill>
              <a:schemeClr val="bg1">
                <a:alpha val="65000"/>
              </a:schemeClr>
            </a:solidFill>
            <a:ln w="12700" cap="flat" cmpd="sng" algn="ctr">
              <a:no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defTabSz="685686" eaLnBrk="0" hangingPunct="0">
                <a:lnSpc>
                  <a:spcPct val="80000"/>
                </a:lnSpc>
                <a:spcBef>
                  <a:spcPct val="50000"/>
                </a:spcBef>
              </a:pPr>
              <a:endParaRPr lang="en-US" sz="2100" b="1" dirty="0">
                <a:solidFill>
                  <a:srgbClr val="000000"/>
                </a:solidFill>
                <a:latin typeface="Arial Narrow" pitchFamily="34" charset="0"/>
              </a:endParaRPr>
            </a:p>
          </p:txBody>
        </p:sp>
      </p:grpSp>
      <p:grpSp>
        <p:nvGrpSpPr>
          <p:cNvPr id="124" name="Group 123"/>
          <p:cNvGrpSpPr/>
          <p:nvPr/>
        </p:nvGrpSpPr>
        <p:grpSpPr>
          <a:xfrm rot="18900000">
            <a:off x="2614300" y="572275"/>
            <a:ext cx="3634418" cy="3633473"/>
            <a:chOff x="3046411" y="628526"/>
            <a:chExt cx="6179009" cy="6179013"/>
          </a:xfrm>
          <a:effectLst>
            <a:glow rad="228600">
              <a:schemeClr val="accent5">
                <a:satMod val="175000"/>
                <a:alpha val="40000"/>
              </a:schemeClr>
            </a:glow>
          </a:effectLst>
        </p:grpSpPr>
        <p:sp>
          <p:nvSpPr>
            <p:cNvPr id="125" name="Rectangle 42"/>
            <p:cNvSpPr>
              <a:spLocks noChangeArrowheads="1"/>
            </p:cNvSpPr>
            <p:nvPr/>
          </p:nvSpPr>
          <p:spPr bwMode="auto">
            <a:xfrm rot="10800000">
              <a:off x="3727360"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26" name="Rectangle 42"/>
            <p:cNvSpPr>
              <a:spLocks noChangeArrowheads="1"/>
            </p:cNvSpPr>
            <p:nvPr/>
          </p:nvSpPr>
          <p:spPr bwMode="auto">
            <a:xfrm rot="10800000">
              <a:off x="4030005"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27" name="Rectangle 6"/>
            <p:cNvSpPr>
              <a:spLocks noChangeArrowheads="1"/>
            </p:cNvSpPr>
            <p:nvPr/>
          </p:nvSpPr>
          <p:spPr bwMode="auto">
            <a:xfrm rot="10800000">
              <a:off x="4332653"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28" name="Rectangle 42"/>
            <p:cNvSpPr>
              <a:spLocks noChangeArrowheads="1"/>
            </p:cNvSpPr>
            <p:nvPr/>
          </p:nvSpPr>
          <p:spPr bwMode="auto">
            <a:xfrm rot="10800000">
              <a:off x="4635298"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29" name="Rectangle 42"/>
            <p:cNvSpPr>
              <a:spLocks noChangeArrowheads="1"/>
            </p:cNvSpPr>
            <p:nvPr/>
          </p:nvSpPr>
          <p:spPr bwMode="auto">
            <a:xfrm rot="10800000">
              <a:off x="4937942"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0" name="Rectangle 42"/>
            <p:cNvSpPr>
              <a:spLocks noChangeArrowheads="1"/>
            </p:cNvSpPr>
            <p:nvPr/>
          </p:nvSpPr>
          <p:spPr bwMode="auto">
            <a:xfrm rot="10800000">
              <a:off x="5240587"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1" name="Rectangle 10"/>
            <p:cNvSpPr>
              <a:spLocks noChangeArrowheads="1"/>
            </p:cNvSpPr>
            <p:nvPr/>
          </p:nvSpPr>
          <p:spPr bwMode="auto">
            <a:xfrm rot="10800000">
              <a:off x="5543235"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2" name="Rectangle 42"/>
            <p:cNvSpPr>
              <a:spLocks noChangeArrowheads="1"/>
            </p:cNvSpPr>
            <p:nvPr/>
          </p:nvSpPr>
          <p:spPr bwMode="auto">
            <a:xfrm rot="10800000">
              <a:off x="5845880"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3" name="Rectangle 42"/>
            <p:cNvSpPr>
              <a:spLocks noChangeArrowheads="1"/>
            </p:cNvSpPr>
            <p:nvPr/>
          </p:nvSpPr>
          <p:spPr bwMode="auto">
            <a:xfrm rot="10800000">
              <a:off x="6148524"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4" name="Rectangle 42"/>
            <p:cNvSpPr>
              <a:spLocks noChangeArrowheads="1"/>
            </p:cNvSpPr>
            <p:nvPr/>
          </p:nvSpPr>
          <p:spPr bwMode="auto">
            <a:xfrm rot="10800000">
              <a:off x="6451173"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5" name="Rectangle 14"/>
            <p:cNvSpPr>
              <a:spLocks noChangeArrowheads="1"/>
            </p:cNvSpPr>
            <p:nvPr/>
          </p:nvSpPr>
          <p:spPr bwMode="auto">
            <a:xfrm rot="10800000">
              <a:off x="6753817"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6" name="Rectangle 42"/>
            <p:cNvSpPr>
              <a:spLocks noChangeArrowheads="1"/>
            </p:cNvSpPr>
            <p:nvPr/>
          </p:nvSpPr>
          <p:spPr bwMode="auto">
            <a:xfrm rot="10800000">
              <a:off x="7056462"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7" name="Rectangle 42"/>
            <p:cNvSpPr>
              <a:spLocks noChangeArrowheads="1"/>
            </p:cNvSpPr>
            <p:nvPr/>
          </p:nvSpPr>
          <p:spPr bwMode="auto">
            <a:xfrm rot="10800000">
              <a:off x="7380123"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8" name="Rectangle 42"/>
            <p:cNvSpPr>
              <a:spLocks noChangeArrowheads="1"/>
            </p:cNvSpPr>
            <p:nvPr/>
          </p:nvSpPr>
          <p:spPr bwMode="auto">
            <a:xfrm rot="10800000">
              <a:off x="7682771"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39" name="Rectangle 19"/>
            <p:cNvSpPr>
              <a:spLocks noChangeArrowheads="1"/>
            </p:cNvSpPr>
            <p:nvPr/>
          </p:nvSpPr>
          <p:spPr bwMode="auto">
            <a:xfrm rot="10800000">
              <a:off x="7985416"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0" name="Rectangle 42"/>
            <p:cNvSpPr>
              <a:spLocks noChangeArrowheads="1"/>
            </p:cNvSpPr>
            <p:nvPr/>
          </p:nvSpPr>
          <p:spPr bwMode="auto">
            <a:xfrm rot="10800000">
              <a:off x="8288060" y="628526"/>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1" name="Rectangle 42"/>
            <p:cNvSpPr>
              <a:spLocks noChangeArrowheads="1"/>
            </p:cNvSpPr>
            <p:nvPr/>
          </p:nvSpPr>
          <p:spPr bwMode="auto">
            <a:xfrm rot="16200000">
              <a:off x="8903859" y="1189686"/>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42" name="Rectangle 42"/>
            <p:cNvSpPr>
              <a:spLocks noChangeArrowheads="1"/>
            </p:cNvSpPr>
            <p:nvPr/>
          </p:nvSpPr>
          <p:spPr bwMode="auto">
            <a:xfrm rot="16200000">
              <a:off x="8903859" y="1492331"/>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43" name="Rectangle 142"/>
            <p:cNvSpPr>
              <a:spLocks noChangeArrowheads="1"/>
            </p:cNvSpPr>
            <p:nvPr/>
          </p:nvSpPr>
          <p:spPr bwMode="auto">
            <a:xfrm rot="16200000">
              <a:off x="8903859" y="1794978"/>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44" name="Rectangle 42"/>
            <p:cNvSpPr>
              <a:spLocks noChangeArrowheads="1"/>
            </p:cNvSpPr>
            <p:nvPr/>
          </p:nvSpPr>
          <p:spPr bwMode="auto">
            <a:xfrm rot="16200000">
              <a:off x="8903859" y="2097623"/>
              <a:ext cx="201764" cy="441358"/>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5" name="Rectangle 42"/>
            <p:cNvSpPr>
              <a:spLocks noChangeArrowheads="1"/>
            </p:cNvSpPr>
            <p:nvPr/>
          </p:nvSpPr>
          <p:spPr bwMode="auto">
            <a:xfrm rot="16200000">
              <a:off x="8903859" y="2400268"/>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6" name="Rectangle 42"/>
            <p:cNvSpPr>
              <a:spLocks noChangeArrowheads="1"/>
            </p:cNvSpPr>
            <p:nvPr/>
          </p:nvSpPr>
          <p:spPr bwMode="auto">
            <a:xfrm rot="16200000">
              <a:off x="8903859" y="2702913"/>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7" name="Rectangle 146"/>
            <p:cNvSpPr>
              <a:spLocks noChangeArrowheads="1"/>
            </p:cNvSpPr>
            <p:nvPr/>
          </p:nvSpPr>
          <p:spPr bwMode="auto">
            <a:xfrm rot="16200000">
              <a:off x="8903859" y="3005560"/>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8" name="Rectangle 42"/>
            <p:cNvSpPr>
              <a:spLocks noChangeArrowheads="1"/>
            </p:cNvSpPr>
            <p:nvPr/>
          </p:nvSpPr>
          <p:spPr bwMode="auto">
            <a:xfrm rot="16200000">
              <a:off x="8903859" y="3308205"/>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49" name="Rectangle 42"/>
            <p:cNvSpPr>
              <a:spLocks noChangeArrowheads="1"/>
            </p:cNvSpPr>
            <p:nvPr/>
          </p:nvSpPr>
          <p:spPr bwMode="auto">
            <a:xfrm rot="16200000">
              <a:off x="8903859" y="3610846"/>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0" name="Rectangle 42"/>
            <p:cNvSpPr>
              <a:spLocks noChangeArrowheads="1"/>
            </p:cNvSpPr>
            <p:nvPr/>
          </p:nvSpPr>
          <p:spPr bwMode="auto">
            <a:xfrm rot="16200000">
              <a:off x="8903859" y="3913496"/>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1" name="Rectangle 150"/>
            <p:cNvSpPr>
              <a:spLocks noChangeArrowheads="1"/>
            </p:cNvSpPr>
            <p:nvPr/>
          </p:nvSpPr>
          <p:spPr bwMode="auto">
            <a:xfrm rot="16200000">
              <a:off x="8903859" y="4216142"/>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2" name="Rectangle 42"/>
            <p:cNvSpPr>
              <a:spLocks noChangeArrowheads="1"/>
            </p:cNvSpPr>
            <p:nvPr/>
          </p:nvSpPr>
          <p:spPr bwMode="auto">
            <a:xfrm rot="16200000">
              <a:off x="8903859" y="4518787"/>
              <a:ext cx="201764" cy="441358"/>
            </a:xfrm>
            <a:prstGeom prst="rect">
              <a:avLst/>
            </a:prstGeom>
            <a:solidFill>
              <a:srgbClr val="00206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3" name="Rectangle 42"/>
            <p:cNvSpPr>
              <a:spLocks noChangeArrowheads="1"/>
            </p:cNvSpPr>
            <p:nvPr/>
          </p:nvSpPr>
          <p:spPr bwMode="auto">
            <a:xfrm rot="16200000">
              <a:off x="8903859" y="4842449"/>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4" name="Rectangle 42"/>
            <p:cNvSpPr>
              <a:spLocks noChangeArrowheads="1"/>
            </p:cNvSpPr>
            <p:nvPr/>
          </p:nvSpPr>
          <p:spPr bwMode="auto">
            <a:xfrm rot="16200000">
              <a:off x="8903859" y="5145096"/>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5" name="Rectangle 154"/>
            <p:cNvSpPr>
              <a:spLocks noChangeArrowheads="1"/>
            </p:cNvSpPr>
            <p:nvPr/>
          </p:nvSpPr>
          <p:spPr bwMode="auto">
            <a:xfrm rot="16200000">
              <a:off x="8903859" y="5447741"/>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6" name="Rectangle 42"/>
            <p:cNvSpPr>
              <a:spLocks noChangeArrowheads="1"/>
            </p:cNvSpPr>
            <p:nvPr/>
          </p:nvSpPr>
          <p:spPr bwMode="auto">
            <a:xfrm rot="16200000">
              <a:off x="8903859" y="5750386"/>
              <a:ext cx="201764"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7" name="Rectangle 42"/>
            <p:cNvSpPr>
              <a:spLocks noChangeArrowheads="1"/>
            </p:cNvSpPr>
            <p:nvPr/>
          </p:nvSpPr>
          <p:spPr bwMode="auto">
            <a:xfrm>
              <a:off x="8288060"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8" name="Rectangle 42"/>
            <p:cNvSpPr>
              <a:spLocks noChangeArrowheads="1"/>
            </p:cNvSpPr>
            <p:nvPr/>
          </p:nvSpPr>
          <p:spPr bwMode="auto">
            <a:xfrm>
              <a:off x="7985416"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59" name="Rectangle 158"/>
            <p:cNvSpPr>
              <a:spLocks noChangeArrowheads="1"/>
            </p:cNvSpPr>
            <p:nvPr/>
          </p:nvSpPr>
          <p:spPr bwMode="auto">
            <a:xfrm>
              <a:off x="7682768"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0" name="Rectangle 42"/>
            <p:cNvSpPr>
              <a:spLocks noChangeArrowheads="1"/>
            </p:cNvSpPr>
            <p:nvPr/>
          </p:nvSpPr>
          <p:spPr bwMode="auto">
            <a:xfrm>
              <a:off x="7380123"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1" name="Rectangle 42"/>
            <p:cNvSpPr>
              <a:spLocks noChangeArrowheads="1"/>
            </p:cNvSpPr>
            <p:nvPr/>
          </p:nvSpPr>
          <p:spPr bwMode="auto">
            <a:xfrm>
              <a:off x="7077478"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2" name="Rectangle 42"/>
            <p:cNvSpPr>
              <a:spLocks noChangeArrowheads="1"/>
            </p:cNvSpPr>
            <p:nvPr/>
          </p:nvSpPr>
          <p:spPr bwMode="auto">
            <a:xfrm>
              <a:off x="6774834"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3" name="Rectangle 162"/>
            <p:cNvSpPr>
              <a:spLocks noChangeArrowheads="1"/>
            </p:cNvSpPr>
            <p:nvPr/>
          </p:nvSpPr>
          <p:spPr bwMode="auto">
            <a:xfrm>
              <a:off x="6472186"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4" name="Rectangle 163"/>
            <p:cNvSpPr>
              <a:spLocks noChangeArrowheads="1"/>
            </p:cNvSpPr>
            <p:nvPr/>
          </p:nvSpPr>
          <p:spPr bwMode="auto">
            <a:xfrm>
              <a:off x="6169541"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5" name="Rectangle 164"/>
            <p:cNvSpPr>
              <a:spLocks noChangeArrowheads="1"/>
            </p:cNvSpPr>
            <p:nvPr/>
          </p:nvSpPr>
          <p:spPr bwMode="auto">
            <a:xfrm>
              <a:off x="5866896"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6" name="Rectangle 42"/>
            <p:cNvSpPr>
              <a:spLocks noChangeArrowheads="1"/>
            </p:cNvSpPr>
            <p:nvPr/>
          </p:nvSpPr>
          <p:spPr bwMode="auto">
            <a:xfrm>
              <a:off x="5564252"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7" name="Rectangle 166"/>
            <p:cNvSpPr>
              <a:spLocks noChangeArrowheads="1"/>
            </p:cNvSpPr>
            <p:nvPr/>
          </p:nvSpPr>
          <p:spPr bwMode="auto">
            <a:xfrm>
              <a:off x="5261607"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8" name="Rectangle 42"/>
            <p:cNvSpPr>
              <a:spLocks noChangeArrowheads="1"/>
            </p:cNvSpPr>
            <p:nvPr/>
          </p:nvSpPr>
          <p:spPr bwMode="auto">
            <a:xfrm>
              <a:off x="4958960"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69" name="Rectangle 42"/>
            <p:cNvSpPr>
              <a:spLocks noChangeArrowheads="1"/>
            </p:cNvSpPr>
            <p:nvPr/>
          </p:nvSpPr>
          <p:spPr bwMode="auto">
            <a:xfrm>
              <a:off x="4635298"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0" name="Rectangle 42"/>
            <p:cNvSpPr>
              <a:spLocks noChangeArrowheads="1"/>
            </p:cNvSpPr>
            <p:nvPr/>
          </p:nvSpPr>
          <p:spPr bwMode="auto">
            <a:xfrm>
              <a:off x="4332650"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1" name="Rectangle 170"/>
            <p:cNvSpPr>
              <a:spLocks noChangeArrowheads="1"/>
            </p:cNvSpPr>
            <p:nvPr/>
          </p:nvSpPr>
          <p:spPr bwMode="auto">
            <a:xfrm>
              <a:off x="4030005"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2" name="Rectangle 42"/>
            <p:cNvSpPr>
              <a:spLocks noChangeArrowheads="1"/>
            </p:cNvSpPr>
            <p:nvPr/>
          </p:nvSpPr>
          <p:spPr bwMode="auto">
            <a:xfrm>
              <a:off x="3727360" y="6366181"/>
              <a:ext cx="201763" cy="441358"/>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3" name="Rectangle 42"/>
            <p:cNvSpPr>
              <a:spLocks noChangeArrowheads="1"/>
            </p:cNvSpPr>
            <p:nvPr/>
          </p:nvSpPr>
          <p:spPr bwMode="auto">
            <a:xfrm rot="5400000">
              <a:off x="3166206" y="5750382"/>
              <a:ext cx="201764" cy="441354"/>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74" name="Rectangle 42"/>
            <p:cNvSpPr>
              <a:spLocks noChangeArrowheads="1"/>
            </p:cNvSpPr>
            <p:nvPr/>
          </p:nvSpPr>
          <p:spPr bwMode="auto">
            <a:xfrm rot="5400000">
              <a:off x="3166206" y="5447737"/>
              <a:ext cx="201764" cy="441354"/>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75" name="Rectangle 174"/>
            <p:cNvSpPr>
              <a:spLocks noChangeArrowheads="1"/>
            </p:cNvSpPr>
            <p:nvPr/>
          </p:nvSpPr>
          <p:spPr bwMode="auto">
            <a:xfrm rot="5400000">
              <a:off x="3166206" y="5145090"/>
              <a:ext cx="201764" cy="441354"/>
            </a:xfrm>
            <a:prstGeom prst="rect">
              <a:avLst/>
            </a:prstGeom>
            <a:solidFill>
              <a:schemeClr val="bg1"/>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6" name="Rectangle 42"/>
            <p:cNvSpPr>
              <a:spLocks noChangeArrowheads="1"/>
            </p:cNvSpPr>
            <p:nvPr/>
          </p:nvSpPr>
          <p:spPr bwMode="auto">
            <a:xfrm rot="5400000">
              <a:off x="3166206" y="4842445"/>
              <a:ext cx="201764" cy="441354"/>
            </a:xfrm>
            <a:prstGeom prst="rect">
              <a:avLst/>
            </a:prstGeom>
            <a:solidFill>
              <a:schemeClr val="bg1"/>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7" name="Rectangle 42"/>
            <p:cNvSpPr>
              <a:spLocks noChangeArrowheads="1"/>
            </p:cNvSpPr>
            <p:nvPr/>
          </p:nvSpPr>
          <p:spPr bwMode="auto">
            <a:xfrm rot="5400000">
              <a:off x="3166206" y="4539800"/>
              <a:ext cx="201764" cy="441354"/>
            </a:xfrm>
            <a:prstGeom prst="rect">
              <a:avLst/>
            </a:prstGeom>
            <a:solidFill>
              <a:schemeClr val="bg1"/>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8" name="Rectangle 42"/>
            <p:cNvSpPr>
              <a:spLocks noChangeArrowheads="1"/>
            </p:cNvSpPr>
            <p:nvPr/>
          </p:nvSpPr>
          <p:spPr bwMode="auto">
            <a:xfrm rot="5400000">
              <a:off x="3166206" y="4237155"/>
              <a:ext cx="201764" cy="441354"/>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79" name="Rectangle 178"/>
            <p:cNvSpPr>
              <a:spLocks noChangeArrowheads="1"/>
            </p:cNvSpPr>
            <p:nvPr/>
          </p:nvSpPr>
          <p:spPr bwMode="auto">
            <a:xfrm rot="5400000">
              <a:off x="3166206" y="3934508"/>
              <a:ext cx="201764" cy="441354"/>
            </a:xfrm>
            <a:prstGeom prst="rect">
              <a:avLst/>
            </a:prstGeom>
            <a:solidFill>
              <a:srgbClr val="FFFFFF"/>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0" name="Rectangle 42"/>
            <p:cNvSpPr>
              <a:spLocks noChangeArrowheads="1"/>
            </p:cNvSpPr>
            <p:nvPr/>
          </p:nvSpPr>
          <p:spPr bwMode="auto">
            <a:xfrm rot="5400000">
              <a:off x="3166206" y="3631863"/>
              <a:ext cx="201764" cy="441354"/>
            </a:xfrm>
            <a:prstGeom prst="rect">
              <a:avLst/>
            </a:prstGeom>
            <a:solidFill>
              <a:srgbClr val="FFFFFF"/>
            </a:solidFill>
            <a:ln w="6350" cap="flat" cmpd="sng" algn="ctr">
              <a:solidFill>
                <a:schemeClr val="tx1"/>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1" name="Rectangle 42"/>
            <p:cNvSpPr>
              <a:spLocks noChangeArrowheads="1"/>
            </p:cNvSpPr>
            <p:nvPr/>
          </p:nvSpPr>
          <p:spPr bwMode="auto">
            <a:xfrm rot="5400000">
              <a:off x="3166206" y="3329218"/>
              <a:ext cx="201764" cy="441354"/>
            </a:xfrm>
            <a:prstGeom prst="rect">
              <a:avLst/>
            </a:prstGeom>
            <a:solidFill>
              <a:srgbClr val="FFC000"/>
            </a:solidFill>
            <a:ln w="6350" cap="flat" cmpd="sng" algn="ctr">
              <a:solidFill>
                <a:schemeClr val="tx1"/>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2" name="Rectangle 42"/>
            <p:cNvSpPr>
              <a:spLocks noChangeArrowheads="1"/>
            </p:cNvSpPr>
            <p:nvPr/>
          </p:nvSpPr>
          <p:spPr bwMode="auto">
            <a:xfrm rot="5400000">
              <a:off x="3166206" y="3026572"/>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83" name="Rectangle 182"/>
            <p:cNvSpPr>
              <a:spLocks noChangeArrowheads="1"/>
            </p:cNvSpPr>
            <p:nvPr/>
          </p:nvSpPr>
          <p:spPr bwMode="auto">
            <a:xfrm rot="5400000">
              <a:off x="3166206" y="2723927"/>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pPr>
              <a:endParaRPr lang="en-US" sz="1200" kern="0">
                <a:solidFill>
                  <a:srgbClr val="FFFFFF"/>
                </a:solidFill>
                <a:latin typeface="Arial"/>
              </a:endParaRPr>
            </a:p>
          </p:txBody>
        </p:sp>
        <p:sp>
          <p:nvSpPr>
            <p:cNvPr id="184" name="Rectangle 42"/>
            <p:cNvSpPr>
              <a:spLocks noChangeArrowheads="1"/>
            </p:cNvSpPr>
            <p:nvPr/>
          </p:nvSpPr>
          <p:spPr bwMode="auto">
            <a:xfrm rot="5400000">
              <a:off x="3166206" y="2421282"/>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5" name="Rectangle 42"/>
            <p:cNvSpPr>
              <a:spLocks noChangeArrowheads="1"/>
            </p:cNvSpPr>
            <p:nvPr/>
          </p:nvSpPr>
          <p:spPr bwMode="auto">
            <a:xfrm rot="5400000">
              <a:off x="3166206" y="2097619"/>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6" name="Rectangle 42"/>
            <p:cNvSpPr>
              <a:spLocks noChangeArrowheads="1"/>
            </p:cNvSpPr>
            <p:nvPr/>
          </p:nvSpPr>
          <p:spPr bwMode="auto">
            <a:xfrm rot="5400000">
              <a:off x="3166206" y="1794972"/>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7" name="Rectangle 186"/>
            <p:cNvSpPr>
              <a:spLocks noChangeArrowheads="1"/>
            </p:cNvSpPr>
            <p:nvPr/>
          </p:nvSpPr>
          <p:spPr bwMode="auto">
            <a:xfrm rot="5400000">
              <a:off x="3166206" y="1492327"/>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8" name="Rectangle 187"/>
            <p:cNvSpPr>
              <a:spLocks noChangeArrowheads="1"/>
            </p:cNvSpPr>
            <p:nvPr/>
          </p:nvSpPr>
          <p:spPr bwMode="auto">
            <a:xfrm rot="5400000">
              <a:off x="3166206" y="1189682"/>
              <a:ext cx="201764" cy="441354"/>
            </a:xfrm>
            <a:prstGeom prst="rect">
              <a:avLst/>
            </a:prstGeom>
            <a:solidFill>
              <a:srgbClr val="FFC000"/>
            </a:solidFill>
            <a:ln w="6350" cap="flat" cmpd="sng" algn="ctr">
              <a:solidFill>
                <a:srgbClr val="000000"/>
              </a:solidFill>
              <a:prstDash val="solid"/>
              <a:headEnd/>
              <a:tailEnd/>
            </a:ln>
            <a:effectLst>
              <a:outerShdw blurRad="40000" dist="23000" dir="5400000" rotWithShape="0">
                <a:srgbClr val="000000">
                  <a:alpha val="35000"/>
                </a:srgbClr>
              </a:outerShdw>
            </a:effectLst>
          </p:spPr>
          <p:txBody>
            <a:bodyPr wrap="none" anchor="ctr"/>
            <a:lstStyle/>
            <a:p>
              <a:pPr defTabSz="685686" fontAlgn="auto">
                <a:spcBef>
                  <a:spcPts val="0"/>
                </a:spcBef>
                <a:spcAft>
                  <a:spcPts val="0"/>
                </a:spcAft>
                <a:defRPr/>
              </a:pPr>
              <a:endParaRPr lang="en-US" sz="1200" kern="0">
                <a:solidFill>
                  <a:srgbClr val="FFFFFF"/>
                </a:solidFill>
                <a:latin typeface="Arial"/>
              </a:endParaRPr>
            </a:p>
          </p:txBody>
        </p:sp>
        <p:sp>
          <p:nvSpPr>
            <p:cNvPr id="189" name="Rectangle 4"/>
            <p:cNvSpPr>
              <a:spLocks noChangeArrowheads="1"/>
            </p:cNvSpPr>
            <p:nvPr/>
          </p:nvSpPr>
          <p:spPr bwMode="auto">
            <a:xfrm>
              <a:off x="3487768" y="1069885"/>
              <a:ext cx="5296296" cy="5296297"/>
            </a:xfrm>
            <a:prstGeom prst="rect">
              <a:avLst/>
            </a:prstGeom>
            <a:gradFill rotWithShape="1">
              <a:gsLst>
                <a:gs pos="0">
                  <a:srgbClr val="000000">
                    <a:shade val="51000"/>
                    <a:satMod val="130000"/>
                  </a:srgbClr>
                </a:gs>
                <a:gs pos="80000">
                  <a:srgbClr val="000000">
                    <a:shade val="93000"/>
                    <a:satMod val="130000"/>
                  </a:srgbClr>
                </a:gs>
                <a:gs pos="100000">
                  <a:srgbClr val="000000">
                    <a:shade val="94000"/>
                    <a:satMod val="135000"/>
                  </a:srgbClr>
                </a:gs>
              </a:gsLst>
              <a:lin ang="16200000" scaled="0"/>
            </a:gradFill>
            <a:ln w="38100">
              <a:solidFill>
                <a:schemeClr val="tx1"/>
              </a:solid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tIns="91440" bIns="91440" anchor="ctr"/>
            <a:lstStyle/>
            <a:p>
              <a:pPr algn="ctr" defTabSz="685686" fontAlgn="auto">
                <a:spcBef>
                  <a:spcPts val="0"/>
                </a:spcBef>
                <a:spcAft>
                  <a:spcPts val="0"/>
                </a:spcAft>
                <a:defRPr/>
              </a:pPr>
              <a:r>
                <a:rPr lang="en-US" sz="1200" kern="0" dirty="0">
                  <a:solidFill>
                    <a:srgbClr val="FFFFFF"/>
                  </a:solidFill>
                  <a:latin typeface="Arial"/>
                </a:rPr>
                <a:t> </a:t>
              </a:r>
            </a:p>
          </p:txBody>
        </p:sp>
        <p:pic>
          <p:nvPicPr>
            <p:cNvPr id="190"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3895016" y="1219200"/>
              <a:ext cx="1231599" cy="843874"/>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19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5843" y="1644533"/>
              <a:ext cx="1184270" cy="1121527"/>
            </a:xfrm>
            <a:prstGeom prst="rect">
              <a:avLst/>
            </a:prstGeom>
          </p:spPr>
        </p:pic>
        <p:cxnSp>
          <p:nvCxnSpPr>
            <p:cNvPr id="192" name="Elbow Connector 191"/>
            <p:cNvCxnSpPr/>
            <p:nvPr/>
          </p:nvCxnSpPr>
          <p:spPr bwMode="auto">
            <a:xfrm>
              <a:off x="3351213" y="2015652"/>
              <a:ext cx="477030" cy="100883"/>
            </a:xfrm>
            <a:prstGeom prst="bentConnector3">
              <a:avLst/>
            </a:prstGeom>
            <a:solidFill>
              <a:schemeClr val="accent1"/>
            </a:solidFill>
            <a:ln w="19050" cap="flat" cmpd="sng" algn="ctr">
              <a:solidFill>
                <a:srgbClr val="FFC000"/>
              </a:solidFill>
              <a:prstDash val="solid"/>
              <a:round/>
              <a:headEnd type="none" w="sm" len="sm"/>
              <a:tailEnd type="none" w="sm" len="sm"/>
            </a:ln>
            <a:effectLst/>
          </p:spPr>
        </p:cxnSp>
        <p:cxnSp>
          <p:nvCxnSpPr>
            <p:cNvPr id="193" name="Elbow Connector 192"/>
            <p:cNvCxnSpPr>
              <a:stCxn id="187" idx="0"/>
            </p:cNvCxnSpPr>
            <p:nvPr/>
          </p:nvCxnSpPr>
          <p:spPr bwMode="auto">
            <a:xfrm>
              <a:off x="3487765" y="1713004"/>
              <a:ext cx="643122" cy="100884"/>
            </a:xfrm>
            <a:prstGeom prst="bentConnector3">
              <a:avLst/>
            </a:prstGeom>
            <a:solidFill>
              <a:schemeClr val="accent1"/>
            </a:solidFill>
            <a:ln w="19050" cap="flat" cmpd="sng" algn="ctr">
              <a:solidFill>
                <a:srgbClr val="FFC000"/>
              </a:solidFill>
              <a:prstDash val="solid"/>
              <a:round/>
              <a:headEnd type="none" w="sm" len="sm"/>
              <a:tailEnd type="none" w="sm" len="sm"/>
            </a:ln>
            <a:effectLst/>
          </p:spPr>
        </p:cxnSp>
        <p:cxnSp>
          <p:nvCxnSpPr>
            <p:cNvPr id="194" name="Straight Connector 193"/>
            <p:cNvCxnSpPr>
              <a:stCxn id="188" idx="0"/>
            </p:cNvCxnSpPr>
            <p:nvPr/>
          </p:nvCxnSpPr>
          <p:spPr bwMode="auto">
            <a:xfrm>
              <a:off x="3487765" y="1410359"/>
              <a:ext cx="643122" cy="0"/>
            </a:xfrm>
            <a:prstGeom prst="line">
              <a:avLst/>
            </a:prstGeom>
            <a:solidFill>
              <a:schemeClr val="accent1"/>
            </a:solidFill>
            <a:ln w="19050" cap="flat" cmpd="sng" algn="ctr">
              <a:solidFill>
                <a:srgbClr val="FFC000"/>
              </a:solidFill>
              <a:prstDash val="solid"/>
              <a:round/>
              <a:headEnd type="none" w="sm" len="sm"/>
              <a:tailEnd type="none" w="sm" len="sm"/>
            </a:ln>
            <a:effectLst/>
          </p:spPr>
        </p:cxnSp>
        <p:sp>
          <p:nvSpPr>
            <p:cNvPr id="195" name="Trapezoid 194"/>
            <p:cNvSpPr/>
            <p:nvPr/>
          </p:nvSpPr>
          <p:spPr bwMode="auto">
            <a:xfrm rot="5400000">
              <a:off x="3018716" y="2760824"/>
              <a:ext cx="1752600" cy="161831"/>
            </a:xfrm>
            <a:prstGeom prst="trapezoid">
              <a:avLst/>
            </a:prstGeom>
            <a:solidFill>
              <a:srgbClr val="FFC0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defTabSz="685686" eaLnBrk="0" hangingPunct="0">
                <a:lnSpc>
                  <a:spcPct val="80000"/>
                </a:lnSpc>
                <a:spcBef>
                  <a:spcPct val="50000"/>
                </a:spcBef>
              </a:pPr>
              <a:endParaRPr lang="en-US" b="1" dirty="0">
                <a:solidFill>
                  <a:srgbClr val="000000"/>
                </a:solidFill>
                <a:latin typeface="Arial Narrow" pitchFamily="34" charset="0"/>
              </a:endParaRPr>
            </a:p>
          </p:txBody>
        </p:sp>
        <p:grpSp>
          <p:nvGrpSpPr>
            <p:cNvPr id="196" name="Group 195"/>
            <p:cNvGrpSpPr/>
            <p:nvPr/>
          </p:nvGrpSpPr>
          <p:grpSpPr>
            <a:xfrm>
              <a:off x="3473133" y="2315145"/>
              <a:ext cx="455992" cy="1234750"/>
              <a:chOff x="3473132" y="2315145"/>
              <a:chExt cx="643122" cy="1234750"/>
            </a:xfrm>
          </p:grpSpPr>
          <p:cxnSp>
            <p:nvCxnSpPr>
              <p:cNvPr id="212" name="Straight Connector 211"/>
              <p:cNvCxnSpPr/>
              <p:nvPr/>
            </p:nvCxnSpPr>
            <p:spPr bwMode="auto">
              <a:xfrm>
                <a:off x="3473132" y="2315145"/>
                <a:ext cx="643122" cy="0"/>
              </a:xfrm>
              <a:prstGeom prst="line">
                <a:avLst/>
              </a:prstGeom>
              <a:solidFill>
                <a:schemeClr val="accent1"/>
              </a:solidFill>
              <a:ln w="19050" cap="flat" cmpd="sng" algn="ctr">
                <a:solidFill>
                  <a:srgbClr val="FFC000"/>
                </a:solidFill>
                <a:prstDash val="solid"/>
                <a:round/>
                <a:headEnd type="none" w="sm" len="sm"/>
                <a:tailEnd type="none" w="sm" len="sm"/>
              </a:ln>
              <a:effectLst/>
            </p:spPr>
          </p:cxnSp>
          <p:cxnSp>
            <p:nvCxnSpPr>
              <p:cNvPr id="213" name="Straight Connector 212"/>
              <p:cNvCxnSpPr/>
              <p:nvPr/>
            </p:nvCxnSpPr>
            <p:spPr bwMode="auto">
              <a:xfrm>
                <a:off x="3473132" y="2641959"/>
                <a:ext cx="643122" cy="0"/>
              </a:xfrm>
              <a:prstGeom prst="line">
                <a:avLst/>
              </a:prstGeom>
              <a:solidFill>
                <a:schemeClr val="accent1"/>
              </a:solidFill>
              <a:ln w="19050" cap="flat" cmpd="sng" algn="ctr">
                <a:solidFill>
                  <a:srgbClr val="FFC000"/>
                </a:solidFill>
                <a:prstDash val="solid"/>
                <a:round/>
                <a:headEnd type="none" w="sm" len="sm"/>
                <a:tailEnd type="none" w="sm" len="sm"/>
              </a:ln>
              <a:effectLst/>
            </p:spPr>
          </p:cxnSp>
          <p:cxnSp>
            <p:nvCxnSpPr>
              <p:cNvPr id="214" name="Straight Connector 213"/>
              <p:cNvCxnSpPr/>
              <p:nvPr/>
            </p:nvCxnSpPr>
            <p:spPr bwMode="auto">
              <a:xfrm>
                <a:off x="3473132" y="2944604"/>
                <a:ext cx="643122" cy="0"/>
              </a:xfrm>
              <a:prstGeom prst="line">
                <a:avLst/>
              </a:prstGeom>
              <a:solidFill>
                <a:schemeClr val="accent1"/>
              </a:solidFill>
              <a:ln w="19050" cap="flat" cmpd="sng" algn="ctr">
                <a:solidFill>
                  <a:srgbClr val="FFC000"/>
                </a:solidFill>
                <a:prstDash val="solid"/>
                <a:round/>
                <a:headEnd type="none" w="sm" len="sm"/>
                <a:tailEnd type="none" w="sm" len="sm"/>
              </a:ln>
              <a:effectLst/>
            </p:spPr>
          </p:cxnSp>
          <p:cxnSp>
            <p:nvCxnSpPr>
              <p:cNvPr id="215" name="Straight Connector 214"/>
              <p:cNvCxnSpPr/>
              <p:nvPr/>
            </p:nvCxnSpPr>
            <p:spPr bwMode="auto">
              <a:xfrm>
                <a:off x="3473132" y="3247249"/>
                <a:ext cx="643122" cy="0"/>
              </a:xfrm>
              <a:prstGeom prst="line">
                <a:avLst/>
              </a:prstGeom>
              <a:solidFill>
                <a:schemeClr val="accent1"/>
              </a:solidFill>
              <a:ln w="19050" cap="flat" cmpd="sng" algn="ctr">
                <a:solidFill>
                  <a:srgbClr val="FFC000"/>
                </a:solidFill>
                <a:prstDash val="solid"/>
                <a:round/>
                <a:headEnd type="none" w="sm" len="sm"/>
                <a:tailEnd type="none" w="sm" len="sm"/>
              </a:ln>
              <a:effectLst/>
            </p:spPr>
          </p:cxnSp>
          <p:cxnSp>
            <p:nvCxnSpPr>
              <p:cNvPr id="216" name="Straight Connector 215"/>
              <p:cNvCxnSpPr/>
              <p:nvPr/>
            </p:nvCxnSpPr>
            <p:spPr bwMode="auto">
              <a:xfrm>
                <a:off x="3473132" y="3549895"/>
                <a:ext cx="643122" cy="0"/>
              </a:xfrm>
              <a:prstGeom prst="line">
                <a:avLst/>
              </a:prstGeom>
              <a:solidFill>
                <a:schemeClr val="accent1"/>
              </a:solidFill>
              <a:ln w="19050" cap="flat" cmpd="sng" algn="ctr">
                <a:solidFill>
                  <a:srgbClr val="FFC000"/>
                </a:solidFill>
                <a:prstDash val="solid"/>
                <a:round/>
                <a:headEnd type="none" w="sm" len="sm"/>
                <a:tailEnd type="none" w="sm" len="sm"/>
              </a:ln>
              <a:effectLst/>
            </p:spPr>
          </p:cxnSp>
        </p:grpSp>
        <p:pic>
          <p:nvPicPr>
            <p:cNvPr id="197" name="Picture 19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7460" y="2171285"/>
              <a:ext cx="1163812" cy="1102154"/>
            </a:xfrm>
            <a:prstGeom prst="rect">
              <a:avLst/>
            </a:prstGeom>
          </p:spPr>
        </p:pic>
        <p:cxnSp>
          <p:nvCxnSpPr>
            <p:cNvPr id="198" name="Straight Connector 197"/>
            <p:cNvCxnSpPr/>
            <p:nvPr/>
          </p:nvCxnSpPr>
          <p:spPr bwMode="auto">
            <a:xfrm>
              <a:off x="3975933" y="2838580"/>
              <a:ext cx="182940" cy="0"/>
            </a:xfrm>
            <a:prstGeom prst="line">
              <a:avLst/>
            </a:prstGeom>
            <a:solidFill>
              <a:schemeClr val="accent1"/>
            </a:solidFill>
            <a:ln w="19050" cap="flat" cmpd="sng" algn="ctr">
              <a:solidFill>
                <a:srgbClr val="FFC000"/>
              </a:solidFill>
              <a:prstDash val="solid"/>
              <a:round/>
              <a:headEnd type="none" w="sm" len="sm"/>
              <a:tailEnd type="none" w="sm" len="sm"/>
            </a:ln>
            <a:effectLst/>
          </p:spPr>
        </p:cxnSp>
        <p:cxnSp>
          <p:nvCxnSpPr>
            <p:cNvPr id="199" name="Straight Connector 198"/>
            <p:cNvCxnSpPr/>
            <p:nvPr/>
          </p:nvCxnSpPr>
          <p:spPr bwMode="auto">
            <a:xfrm>
              <a:off x="8489829" y="2321549"/>
              <a:ext cx="365879" cy="0"/>
            </a:xfrm>
            <a:prstGeom prst="line">
              <a:avLst/>
            </a:prstGeom>
            <a:solidFill>
              <a:schemeClr val="accent1"/>
            </a:solidFill>
            <a:ln w="19050" cap="flat" cmpd="sng" algn="ctr">
              <a:solidFill>
                <a:srgbClr val="FFC000"/>
              </a:solidFill>
              <a:prstDash val="solid"/>
              <a:round/>
              <a:headEnd type="none" w="sm" len="sm"/>
              <a:tailEnd type="none" w="sm" len="sm"/>
            </a:ln>
            <a:effectLst/>
          </p:spPr>
        </p:cxnSp>
        <p:sp>
          <p:nvSpPr>
            <p:cNvPr id="200" name="Rectangle 199"/>
            <p:cNvSpPr/>
            <p:nvPr/>
          </p:nvSpPr>
          <p:spPr bwMode="auto">
            <a:xfrm>
              <a:off x="5284319" y="3539209"/>
              <a:ext cx="1937773" cy="907936"/>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defTabSz="685686" eaLnBrk="0" hangingPunct="0">
                <a:spcBef>
                  <a:spcPts val="0"/>
                </a:spcBef>
              </a:pPr>
              <a:r>
                <a:rPr lang="en-US" sz="3300" b="1" dirty="0">
                  <a:solidFill>
                    <a:srgbClr val="000000"/>
                  </a:solidFill>
                  <a:latin typeface="Calibri" panose="020F0502020204030204" pitchFamily="34" charset="0"/>
                </a:rPr>
                <a:t>CPU</a:t>
              </a:r>
            </a:p>
          </p:txBody>
        </p:sp>
        <p:sp>
          <p:nvSpPr>
            <p:cNvPr id="201" name="Up-Down Arrow 200"/>
            <p:cNvSpPr/>
            <p:nvPr/>
          </p:nvSpPr>
          <p:spPr bwMode="auto">
            <a:xfrm>
              <a:off x="5824863" y="1219208"/>
              <a:ext cx="828072" cy="2309679"/>
            </a:xfrm>
            <a:prstGeom prst="upDownArrow">
              <a:avLst/>
            </a:prstGeom>
            <a:solidFill>
              <a:schemeClr val="accent4">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defTabSz="685686" eaLnBrk="0" hangingPunct="0">
                <a:lnSpc>
                  <a:spcPct val="80000"/>
                </a:lnSpc>
                <a:spcBef>
                  <a:spcPct val="50000"/>
                </a:spcBef>
              </a:pPr>
              <a:endParaRPr lang="en-US" b="1" dirty="0">
                <a:solidFill>
                  <a:srgbClr val="000000"/>
                </a:solidFill>
                <a:latin typeface="Arial Narrow" pitchFamily="34" charset="0"/>
              </a:endParaRPr>
            </a:p>
          </p:txBody>
        </p:sp>
        <p:cxnSp>
          <p:nvCxnSpPr>
            <p:cNvPr id="202" name="Elbow Connector 201"/>
            <p:cNvCxnSpPr/>
            <p:nvPr/>
          </p:nvCxnSpPr>
          <p:spPr bwMode="auto">
            <a:xfrm>
              <a:off x="4837062" y="1641137"/>
              <a:ext cx="1210582" cy="324294"/>
            </a:xfrm>
            <a:prstGeom prst="bentConnector3">
              <a:avLst/>
            </a:prstGeom>
            <a:solidFill>
              <a:schemeClr val="accent1"/>
            </a:solidFill>
            <a:ln w="19050" cap="flat" cmpd="sng" algn="ctr">
              <a:solidFill>
                <a:srgbClr val="00B0F0"/>
              </a:solidFill>
              <a:prstDash val="solid"/>
              <a:round/>
              <a:headEnd type="none" w="sm" len="sm"/>
              <a:tailEnd type="none" w="sm" len="sm"/>
            </a:ln>
            <a:effectLst/>
          </p:spPr>
        </p:cxnSp>
        <p:cxnSp>
          <p:nvCxnSpPr>
            <p:cNvPr id="203" name="Straight Connector 202"/>
            <p:cNvCxnSpPr/>
            <p:nvPr/>
          </p:nvCxnSpPr>
          <p:spPr bwMode="auto">
            <a:xfrm>
              <a:off x="5126617" y="2843722"/>
              <a:ext cx="921028" cy="0"/>
            </a:xfrm>
            <a:prstGeom prst="line">
              <a:avLst/>
            </a:prstGeom>
            <a:solidFill>
              <a:schemeClr val="accent1"/>
            </a:solidFill>
            <a:ln w="19050" cap="flat" cmpd="sng" algn="ctr">
              <a:solidFill>
                <a:srgbClr val="00B0F0"/>
              </a:solidFill>
              <a:prstDash val="solid"/>
              <a:round/>
              <a:headEnd type="none" w="sm" len="sm"/>
              <a:tailEnd type="none" w="sm" len="sm"/>
            </a:ln>
            <a:effectLst/>
          </p:spPr>
        </p:cxnSp>
        <p:grpSp>
          <p:nvGrpSpPr>
            <p:cNvPr id="204" name="Group 203"/>
            <p:cNvGrpSpPr/>
            <p:nvPr/>
          </p:nvGrpSpPr>
          <p:grpSpPr>
            <a:xfrm>
              <a:off x="4311333" y="5288953"/>
              <a:ext cx="3350119" cy="807055"/>
              <a:chOff x="4573093" y="5288945"/>
              <a:chExt cx="3350119" cy="807055"/>
            </a:xfrm>
          </p:grpSpPr>
          <p:sp>
            <p:nvSpPr>
              <p:cNvPr id="210" name="Rectangle 209"/>
              <p:cNvSpPr/>
              <p:nvPr/>
            </p:nvSpPr>
            <p:spPr bwMode="auto">
              <a:xfrm>
                <a:off x="4573093" y="5288945"/>
                <a:ext cx="1822337" cy="807055"/>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defTabSz="685686" eaLnBrk="0" hangingPunct="0">
                  <a:spcBef>
                    <a:spcPts val="0"/>
                  </a:spcBef>
                </a:pPr>
                <a:r>
                  <a:rPr lang="en-US" b="1" dirty="0">
                    <a:solidFill>
                      <a:srgbClr val="000000"/>
                    </a:solidFill>
                    <a:latin typeface="Arial Narrow" pitchFamily="34" charset="0"/>
                  </a:rPr>
                  <a:t>FRAM</a:t>
                </a:r>
              </a:p>
              <a:p>
                <a:pPr algn="ctr" defTabSz="685686" eaLnBrk="0" hangingPunct="0">
                  <a:lnSpc>
                    <a:spcPct val="80000"/>
                  </a:lnSpc>
                  <a:spcBef>
                    <a:spcPts val="0"/>
                  </a:spcBef>
                </a:pPr>
                <a:r>
                  <a:rPr lang="en-US" dirty="0" smtClean="0">
                    <a:solidFill>
                      <a:srgbClr val="000000"/>
                    </a:solidFill>
                    <a:latin typeface="Arial Narrow" pitchFamily="34" charset="0"/>
                  </a:rPr>
                  <a:t>or</a:t>
                </a:r>
                <a:r>
                  <a:rPr lang="en-US" b="1" dirty="0">
                    <a:solidFill>
                      <a:srgbClr val="000000"/>
                    </a:solidFill>
                    <a:latin typeface="Arial Narrow" pitchFamily="34" charset="0"/>
                  </a:rPr>
                  <a:t> Flash</a:t>
                </a:r>
              </a:p>
            </p:txBody>
          </p:sp>
          <p:sp>
            <p:nvSpPr>
              <p:cNvPr id="211" name="Rectangle 210"/>
              <p:cNvSpPr/>
              <p:nvPr/>
            </p:nvSpPr>
            <p:spPr bwMode="auto">
              <a:xfrm>
                <a:off x="6569366" y="5288945"/>
                <a:ext cx="1353846" cy="807055"/>
              </a:xfrm>
              <a:prstGeom prst="rect">
                <a:avLst/>
              </a:prstGeom>
              <a:solidFill>
                <a:schemeClr val="accent1">
                  <a:lumMod val="9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defTabSz="685686" eaLnBrk="0" hangingPunct="0">
                  <a:spcBef>
                    <a:spcPts val="0"/>
                  </a:spcBef>
                </a:pPr>
                <a:r>
                  <a:rPr lang="en-US" b="1" dirty="0">
                    <a:solidFill>
                      <a:srgbClr val="000000"/>
                    </a:solidFill>
                    <a:latin typeface="Arial Narrow" pitchFamily="34" charset="0"/>
                  </a:rPr>
                  <a:t>SRAM</a:t>
                </a:r>
              </a:p>
            </p:txBody>
          </p:sp>
        </p:grpSp>
        <p:cxnSp>
          <p:nvCxnSpPr>
            <p:cNvPr id="205" name="Straight Connector 204"/>
            <p:cNvCxnSpPr/>
            <p:nvPr/>
          </p:nvCxnSpPr>
          <p:spPr bwMode="auto">
            <a:xfrm>
              <a:off x="6451172" y="2342174"/>
              <a:ext cx="1042924" cy="0"/>
            </a:xfrm>
            <a:prstGeom prst="line">
              <a:avLst/>
            </a:prstGeom>
            <a:solidFill>
              <a:schemeClr val="accent1"/>
            </a:solidFill>
            <a:ln w="19050" cap="flat" cmpd="sng" algn="ctr">
              <a:solidFill>
                <a:srgbClr val="00B0F0"/>
              </a:solidFill>
              <a:prstDash val="solid"/>
              <a:round/>
              <a:headEnd type="none" w="sm" len="sm"/>
              <a:tailEnd type="none" w="sm" len="sm"/>
            </a:ln>
            <a:effectLst/>
          </p:spPr>
        </p:cxnSp>
        <p:sp>
          <p:nvSpPr>
            <p:cNvPr id="206" name="Up-Down Arrow 205"/>
            <p:cNvSpPr/>
            <p:nvPr/>
          </p:nvSpPr>
          <p:spPr bwMode="auto">
            <a:xfrm>
              <a:off x="6005612" y="4436824"/>
              <a:ext cx="466574" cy="953077"/>
            </a:xfrm>
            <a:prstGeom prst="upDownArrow">
              <a:avLst/>
            </a:prstGeom>
            <a:solidFill>
              <a:schemeClr val="accent4">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defTabSz="685686" eaLnBrk="0" hangingPunct="0">
                <a:lnSpc>
                  <a:spcPct val="80000"/>
                </a:lnSpc>
                <a:spcBef>
                  <a:spcPct val="50000"/>
                </a:spcBef>
              </a:pPr>
              <a:endParaRPr lang="en-US" b="1" dirty="0">
                <a:solidFill>
                  <a:srgbClr val="000000"/>
                </a:solidFill>
                <a:latin typeface="Arial Narrow" pitchFamily="34" charset="0"/>
              </a:endParaRPr>
            </a:p>
          </p:txBody>
        </p:sp>
        <p:cxnSp>
          <p:nvCxnSpPr>
            <p:cNvPr id="207" name="Straight Connector 206"/>
            <p:cNvCxnSpPr/>
            <p:nvPr/>
          </p:nvCxnSpPr>
          <p:spPr bwMode="auto">
            <a:xfrm>
              <a:off x="6349552" y="4842635"/>
              <a:ext cx="921028" cy="0"/>
            </a:xfrm>
            <a:prstGeom prst="line">
              <a:avLst/>
            </a:prstGeom>
            <a:solidFill>
              <a:schemeClr val="accent1"/>
            </a:solidFill>
            <a:ln w="19050" cap="flat" cmpd="sng" algn="ctr">
              <a:solidFill>
                <a:srgbClr val="00B0F0"/>
              </a:solidFill>
              <a:prstDash val="solid"/>
              <a:round/>
              <a:headEnd type="none" w="sm" len="sm"/>
              <a:tailEnd type="none" w="sm" len="sm"/>
            </a:ln>
            <a:effectLst/>
          </p:spPr>
        </p:cxnSp>
        <p:sp>
          <p:nvSpPr>
            <p:cNvPr id="208" name="Rectangle 207"/>
            <p:cNvSpPr/>
            <p:nvPr/>
          </p:nvSpPr>
          <p:spPr bwMode="auto">
            <a:xfrm>
              <a:off x="7052452" y="4577638"/>
              <a:ext cx="1433363" cy="525427"/>
            </a:xfrm>
            <a:prstGeom prst="rect">
              <a:avLst/>
            </a:prstGeom>
            <a:solidFill>
              <a:schemeClr val="accent5">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ctr" anchorCtr="0" compatLnSpc="1">
              <a:prstTxWarp prst="textNoShape">
                <a:avLst/>
              </a:prstTxWarp>
            </a:bodyPr>
            <a:lstStyle/>
            <a:p>
              <a:pPr algn="ctr" defTabSz="685686" eaLnBrk="0" hangingPunct="0">
                <a:spcBef>
                  <a:spcPts val="0"/>
                </a:spcBef>
              </a:pPr>
              <a:r>
                <a:rPr lang="en-US" b="1" dirty="0">
                  <a:solidFill>
                    <a:srgbClr val="000000"/>
                  </a:solidFill>
                  <a:latin typeface="Arial Narrow" pitchFamily="34" charset="0"/>
                </a:rPr>
                <a:t>UART</a:t>
              </a:r>
            </a:p>
          </p:txBody>
        </p:sp>
        <p:cxnSp>
          <p:nvCxnSpPr>
            <p:cNvPr id="209" name="Elbow Connector 208"/>
            <p:cNvCxnSpPr>
              <a:stCxn id="208" idx="3"/>
              <a:endCxn id="152" idx="0"/>
            </p:cNvCxnSpPr>
            <p:nvPr/>
          </p:nvCxnSpPr>
          <p:spPr bwMode="auto">
            <a:xfrm flipV="1">
              <a:off x="8485815" y="4739462"/>
              <a:ext cx="298248" cy="100882"/>
            </a:xfrm>
            <a:prstGeom prst="bentConnector3">
              <a:avLst/>
            </a:prstGeom>
            <a:solidFill>
              <a:schemeClr val="accent1"/>
            </a:solidFill>
            <a:ln w="19050" cap="flat" cmpd="sng" algn="ctr">
              <a:solidFill>
                <a:srgbClr val="00B0F0"/>
              </a:solidFill>
              <a:prstDash val="solid"/>
              <a:round/>
              <a:headEnd type="none" w="sm" len="sm"/>
              <a:tailEnd type="none" w="sm" len="sm"/>
            </a:ln>
            <a:effectLst/>
          </p:spPr>
        </p:cxnSp>
      </p:grpSp>
    </p:spTree>
    <p:extLst>
      <p:ext uri="{BB962C8B-B14F-4D97-AF65-F5344CB8AC3E}">
        <p14:creationId xmlns:p14="http://schemas.microsoft.com/office/powerpoint/2010/main" val="4054965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sitara am3358"/>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506436" y="354319"/>
            <a:ext cx="3756171" cy="300646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432517" y="4"/>
            <a:ext cx="5484019" cy="557213"/>
          </a:xfrm>
        </p:spPr>
        <p:txBody>
          <a:bodyPr/>
          <a:lstStyle/>
          <a:p>
            <a:pPr algn="r"/>
            <a:r>
              <a:rPr lang="en-US" dirty="0" smtClean="0"/>
              <a:t>AM3358 Microprocessor</a:t>
            </a:r>
            <a:endParaRPr lang="en-US" dirty="0"/>
          </a:p>
        </p:txBody>
      </p:sp>
      <p:pic>
        <p:nvPicPr>
          <p:cNvPr id="3074" name="Picture 2" descr="Image result for sitara am3358"/>
          <p:cNvPicPr>
            <a:picLocks noChangeAspect="1" noChangeArrowheads="1"/>
          </p:cNvPicPr>
          <p:nvPr/>
        </p:nvPicPr>
        <p:blipFill rotWithShape="1">
          <a:blip r:embed="rId4">
            <a:extLst>
              <a:ext uri="{28A0092B-C50C-407E-A947-70E740481C1C}">
                <a14:useLocalDpi xmlns:a14="http://schemas.microsoft.com/office/drawing/2010/main" val="0"/>
              </a:ext>
            </a:extLst>
          </a:blip>
          <a:srcRect b="11200"/>
          <a:stretch/>
        </p:blipFill>
        <p:spPr bwMode="auto">
          <a:xfrm>
            <a:off x="4648897" y="516401"/>
            <a:ext cx="3693243" cy="407874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Arrow Connector 9"/>
          <p:cNvCxnSpPr/>
          <p:nvPr/>
        </p:nvCxnSpPr>
        <p:spPr>
          <a:xfrm flipH="1" flipV="1">
            <a:off x="2454812" y="1772529"/>
            <a:ext cx="2194085" cy="2822621"/>
          </a:xfrm>
          <a:prstGeom prst="straightConnector1">
            <a:avLst/>
          </a:prstGeom>
          <a:ln>
            <a:prstDash val="dash"/>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flipH="1">
            <a:off x="2454812" y="516401"/>
            <a:ext cx="2194085" cy="1256128"/>
          </a:xfrm>
          <a:prstGeom prst="straightConnector1">
            <a:avLst/>
          </a:prstGeom>
          <a:ln>
            <a:prstDash val="dash"/>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69568276"/>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bwMode="auto">
          <a:xfrm>
            <a:off x="0" y="1"/>
            <a:ext cx="9144000" cy="51435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6" name="Title 4"/>
          <p:cNvSpPr>
            <a:spLocks noGrp="1"/>
          </p:cNvSpPr>
          <p:nvPr>
            <p:ph type="title"/>
          </p:nvPr>
        </p:nvSpPr>
        <p:spPr>
          <a:xfrm>
            <a:off x="0" y="-33335"/>
            <a:ext cx="8458200" cy="814388"/>
          </a:xfrm>
        </p:spPr>
        <p:txBody>
          <a:bodyPr/>
          <a:lstStyle/>
          <a:p>
            <a:r>
              <a:rPr lang="en-US" sz="2000" dirty="0" smtClean="0"/>
              <a:t>Microprocessors: Microcontrollers vs Single Board Computers</a:t>
            </a:r>
            <a:br>
              <a:rPr lang="en-US" sz="2000" dirty="0" smtClean="0"/>
            </a:br>
            <a:r>
              <a:rPr lang="en-US" sz="2000" b="0" dirty="0" smtClean="0"/>
              <a:t>a comparison</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4"/>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latin typeface="HelveticaNeueLT Std Thin" pitchFamily="34" charset="0"/>
            </a:endParaRPr>
          </a:p>
        </p:txBody>
      </p:sp>
      <p:sp>
        <p:nvSpPr>
          <p:cNvPr id="32" name="TextBox 33"/>
          <p:cNvSpPr txBox="1">
            <a:spLocks noChangeArrowheads="1"/>
          </p:cNvSpPr>
          <p:nvPr/>
        </p:nvSpPr>
        <p:spPr bwMode="auto">
          <a:xfrm>
            <a:off x="716817" y="1787959"/>
            <a:ext cx="3215119" cy="4139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Advantages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Overall less complex</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Overall less cost</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Overall lower power consumption</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Real-time capable</a:t>
            </a:r>
          </a:p>
          <a:p>
            <a:pPr marL="171450" indent="-171450" eaLnBrk="1" hangingPunct="1">
              <a:buFont typeface="Arial" panose="020B0604020202020204" pitchFamily="34" charset="0"/>
              <a:buChar char="•"/>
            </a:pP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400" dirty="0" smtClean="0">
              <a:solidFill>
                <a:srgbClr val="000000"/>
              </a:solidFill>
              <a:latin typeface="HelveticaNeueLT Std Thin" pitchFamily="34" charset="0"/>
            </a:endParaRPr>
          </a:p>
          <a:p>
            <a:pPr eaLnBrk="1" hangingPunct="1"/>
            <a:endParaRPr lang="en-US" sz="1600" b="1" dirty="0" smtClean="0">
              <a:solidFill>
                <a:srgbClr val="000000"/>
              </a:solidFill>
              <a:latin typeface="HelveticaNeueLT Std Thin" pitchFamily="34" charset="0"/>
            </a:endParaRPr>
          </a:p>
          <a:p>
            <a:pPr eaLnBrk="1" hangingPunct="1"/>
            <a:r>
              <a:rPr lang="en-US" sz="1600" b="1" dirty="0" smtClean="0">
                <a:solidFill>
                  <a:srgbClr val="000000"/>
                </a:solidFill>
                <a:latin typeface="HelveticaNeueLT Std Thin" pitchFamily="34" charset="0"/>
              </a:rPr>
              <a:t>Disadvantages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Less flexible software paths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Less performance for computation intensive applications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Only able to run RTOS but not full OS options</a:t>
            </a:r>
            <a:endParaRPr lang="en-US" sz="1400" dirty="0">
              <a:solidFill>
                <a:srgbClr val="000000"/>
              </a:solidFill>
              <a:latin typeface="HelveticaNeueLT Std Thin" pitchFamily="34" charset="0"/>
            </a:endParaRPr>
          </a:p>
          <a:p>
            <a:pPr eaLnBrk="1" hangingPunct="1"/>
            <a:endParaRPr lang="en-US" sz="1400" dirty="0" smtClean="0">
              <a:solidFill>
                <a:srgbClr val="000000"/>
              </a:solidFill>
              <a:latin typeface="HelveticaNeueLT Std Thin" pitchFamily="34" charset="0"/>
            </a:endParaRPr>
          </a:p>
          <a:p>
            <a:pPr eaLnBrk="1" hangingPunct="1"/>
            <a:endParaRPr lang="en-US" sz="14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090" y="523512"/>
            <a:ext cx="1783111" cy="1146286"/>
          </a:xfrm>
          <a:prstGeom prst="rect">
            <a:avLst/>
          </a:prstGeom>
        </p:spPr>
      </p:pic>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148"/>
          <a:stretch/>
        </p:blipFill>
        <p:spPr bwMode="auto">
          <a:xfrm>
            <a:off x="6612437" y="882872"/>
            <a:ext cx="2418652" cy="62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TextBox 33"/>
          <p:cNvSpPr txBox="1">
            <a:spLocks noChangeArrowheads="1"/>
          </p:cNvSpPr>
          <p:nvPr/>
        </p:nvSpPr>
        <p:spPr bwMode="auto">
          <a:xfrm>
            <a:off x="6070209" y="1787949"/>
            <a:ext cx="3073792" cy="357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smtClean="0">
                <a:solidFill>
                  <a:srgbClr val="000000"/>
                </a:solidFill>
                <a:latin typeface="HelveticaNeueLT Std Thin" pitchFamily="34" charset="0"/>
              </a:rPr>
              <a:t>Advantages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Overall higher performance</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Overall more peripheral capabilities</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More flexible software options and the ability to run Linux OS</a:t>
            </a:r>
          </a:p>
          <a:p>
            <a:pPr eaLnBrk="1" hangingPunct="1"/>
            <a:endParaRPr lang="en-US" sz="1600" b="1" dirty="0" smtClean="0">
              <a:solidFill>
                <a:srgbClr val="000000"/>
              </a:solidFill>
              <a:latin typeface="HelveticaNeueLT Std Thin" pitchFamily="34" charset="0"/>
            </a:endParaRPr>
          </a:p>
          <a:p>
            <a:pPr eaLnBrk="1" hangingPunct="1"/>
            <a:endParaRPr lang="en-US" sz="1600" b="1" dirty="0" smtClean="0">
              <a:solidFill>
                <a:srgbClr val="000000"/>
              </a:solidFill>
              <a:latin typeface="HelveticaNeueLT Std Thin" pitchFamily="34" charset="0"/>
            </a:endParaRPr>
          </a:p>
          <a:p>
            <a:pPr eaLnBrk="1" hangingPunct="1"/>
            <a:r>
              <a:rPr lang="en-US" sz="1600" b="1" dirty="0" smtClean="0">
                <a:solidFill>
                  <a:srgbClr val="000000"/>
                </a:solidFill>
                <a:latin typeface="HelveticaNeueLT Std Thin" pitchFamily="34" charset="0"/>
              </a:rPr>
              <a:t>Disadvantages</a:t>
            </a:r>
            <a:endParaRPr lang="en-US" sz="1600" b="1"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More cost and complexity</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Managing Linux related updates</a:t>
            </a:r>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Real-time capabilities often limited</a:t>
            </a:r>
          </a:p>
          <a:p>
            <a:pPr marL="171450" indent="-171450" eaLnBrk="1" hangingPunct="1">
              <a:buFont typeface="Arial" panose="020B0604020202020204" pitchFamily="34" charset="0"/>
              <a:buChar char="•"/>
            </a:pPr>
            <a:r>
              <a:rPr lang="en-US" sz="1400" dirty="0" smtClean="0">
                <a:solidFill>
                  <a:srgbClr val="000000"/>
                </a:solidFill>
                <a:latin typeface="HelveticaNeueLT Std Thin" pitchFamily="34" charset="0"/>
              </a:rPr>
              <a:t>Higher power consumption</a:t>
            </a:r>
            <a:endParaRPr lang="en-US" sz="1400" dirty="0">
              <a:solidFill>
                <a:srgbClr val="000000"/>
              </a:solidFill>
              <a:latin typeface="HelveticaNeueLT Std Thin" pitchFamily="34" charset="0"/>
            </a:endParaRPr>
          </a:p>
          <a:p>
            <a:pPr eaLnBrk="1" hangingPunct="1"/>
            <a:endParaRPr lang="en-US" sz="1400" dirty="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smtClean="0">
              <a:solidFill>
                <a:srgbClr val="000000"/>
              </a:solidFill>
              <a:latin typeface="HelveticaNeueLT Std Thin" pitchFamily="34" charset="0"/>
            </a:endParaRPr>
          </a:p>
          <a:p>
            <a:pPr marL="171450" indent="-171450" eaLnBrk="1" hangingPunct="1">
              <a:buFont typeface="Arial" panose="020B0604020202020204" pitchFamily="34" charset="0"/>
              <a:buChar char="•"/>
            </a:pPr>
            <a:endParaRPr lang="en-US" sz="1100" dirty="0">
              <a:solidFill>
                <a:srgbClr val="000000"/>
              </a:solidFill>
              <a:latin typeface="HelveticaNeueLT Std Thin" pitchFamily="34" charset="0"/>
            </a:endParaRPr>
          </a:p>
        </p:txBody>
      </p:sp>
      <p:sp>
        <p:nvSpPr>
          <p:cNvPr id="11" name="TextBox 10"/>
          <p:cNvSpPr txBox="1"/>
          <p:nvPr/>
        </p:nvSpPr>
        <p:spPr>
          <a:xfrm>
            <a:off x="3743644" y="598008"/>
            <a:ext cx="1656712" cy="1454234"/>
          </a:xfrm>
          <a:prstGeom prst="rect">
            <a:avLst/>
          </a:prstGeom>
        </p:spPr>
        <p:style>
          <a:lnRef idx="0">
            <a:schemeClr val="accent3"/>
          </a:lnRef>
          <a:fillRef idx="3">
            <a:schemeClr val="accent3"/>
          </a:fillRef>
          <a:effectRef idx="3">
            <a:schemeClr val="accent3"/>
          </a:effectRef>
          <a:fontRef idx="minor">
            <a:schemeClr val="lt1"/>
          </a:fontRef>
        </p:style>
        <p:txBody>
          <a:bodyPr wrap="square" lIns="68569" tIns="34285" rIns="68569" bIns="34285" rtlCol="0" anchor="t" anchorCtr="0">
            <a:spAutoFit/>
          </a:bodyPr>
          <a:lstStyle/>
          <a:p>
            <a:pPr defTabSz="685686" fontAlgn="auto">
              <a:spcBef>
                <a:spcPts val="0"/>
              </a:spcBef>
              <a:spcAft>
                <a:spcPts val="0"/>
              </a:spcAft>
              <a:buClr>
                <a:srgbClr val="FF0000"/>
              </a:buClr>
              <a:buSzPct val="75000"/>
            </a:pPr>
            <a:r>
              <a:rPr lang="en-US" b="1" dirty="0">
                <a:solidFill>
                  <a:srgbClr val="000000"/>
                </a:solidFill>
                <a:latin typeface="Calibri" panose="020F0502020204030204" pitchFamily="34" charset="0"/>
              </a:rPr>
              <a:t>Considerations:</a:t>
            </a:r>
          </a:p>
          <a:p>
            <a:pPr marL="257133" indent="-257133" defTabSz="685686" fontAlgn="auto">
              <a:spcBef>
                <a:spcPts val="0"/>
              </a:spcBef>
              <a:spcAft>
                <a:spcPts val="0"/>
              </a:spcAft>
              <a:buClr>
                <a:srgbClr val="FF0000"/>
              </a:buClr>
              <a:buSzPct val="75000"/>
              <a:buFont typeface="Wingdings"/>
              <a:buChar char=""/>
            </a:pPr>
            <a:r>
              <a:rPr lang="en-US" b="1" dirty="0">
                <a:solidFill>
                  <a:srgbClr val="000000"/>
                </a:solidFill>
                <a:latin typeface="Calibri" panose="020F0502020204030204" pitchFamily="34" charset="0"/>
              </a:rPr>
              <a:t>Power</a:t>
            </a:r>
          </a:p>
          <a:p>
            <a:pPr marL="257133" indent="-257133" defTabSz="685686" fontAlgn="auto">
              <a:spcBef>
                <a:spcPts val="0"/>
              </a:spcBef>
              <a:spcAft>
                <a:spcPts val="0"/>
              </a:spcAft>
              <a:buClr>
                <a:srgbClr val="FF0000"/>
              </a:buClr>
              <a:buSzPct val="75000"/>
              <a:buFont typeface="Wingdings"/>
              <a:buChar char=""/>
            </a:pPr>
            <a:r>
              <a:rPr lang="en-US" b="1" dirty="0">
                <a:solidFill>
                  <a:srgbClr val="000000"/>
                </a:solidFill>
                <a:latin typeface="Calibri" panose="020F0502020204030204" pitchFamily="34" charset="0"/>
              </a:rPr>
              <a:t>Integration</a:t>
            </a:r>
          </a:p>
          <a:p>
            <a:pPr marL="257133" indent="-257133" defTabSz="685686" fontAlgn="auto">
              <a:spcBef>
                <a:spcPts val="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Performance</a:t>
            </a:r>
          </a:p>
          <a:p>
            <a:pPr marL="257133" indent="-257133" defTabSz="685686" fontAlgn="auto">
              <a:spcBef>
                <a:spcPts val="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Cost</a:t>
            </a:r>
            <a:endParaRPr lang="en-US" b="1"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9448214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vs Power</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8652" y="199901"/>
            <a:ext cx="5945945" cy="4628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468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557213"/>
          </a:xfrm>
        </p:spPr>
        <p:txBody>
          <a:bodyPr/>
          <a:lstStyle/>
          <a:p>
            <a:r>
              <a:rPr lang="en-US" dirty="0"/>
              <a:t>MSP430 is </a:t>
            </a:r>
            <a:r>
              <a:rPr lang="en-US" dirty="0" smtClean="0"/>
              <a:t>leading ultra-low power processor</a:t>
            </a:r>
            <a:endParaRPr lang="en-US" dirty="0"/>
          </a:p>
        </p:txBody>
      </p:sp>
      <p:pic>
        <p:nvPicPr>
          <p:cNvPr id="3" name="Picture 2" descr="MSP430 Grape Demo.jpg"/>
          <p:cNvPicPr>
            <a:picLocks noChangeAspect="1"/>
          </p:cNvPicPr>
          <p:nvPr/>
        </p:nvPicPr>
        <p:blipFill>
          <a:blip r:embed="rId2" cstate="print"/>
          <a:srcRect l="10937" t="13389" r="10313" b="3766"/>
          <a:stretch>
            <a:fillRect/>
          </a:stretch>
        </p:blipFill>
        <p:spPr>
          <a:xfrm rot="10800000">
            <a:off x="803620" y="571500"/>
            <a:ext cx="5168115" cy="4060661"/>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6604000" y="586654"/>
            <a:ext cx="2349500" cy="3400921"/>
          </a:xfrm>
          <a:prstGeom prst="rect">
            <a:avLst/>
          </a:prstGeom>
          <a:noFill/>
        </p:spPr>
        <p:txBody>
          <a:bodyPr wrap="square" lIns="76191" tIns="38095" rIns="76191" bIns="38095" rtlCol="0" anchor="t" anchorCtr="0">
            <a:spAutoFit/>
          </a:bodyPr>
          <a:lstStyle/>
          <a:p>
            <a:r>
              <a:rPr lang="en-US" dirty="0" smtClean="0">
                <a:solidFill>
                  <a:srgbClr val="000000"/>
                </a:solidFill>
              </a:rPr>
              <a:t>MSP430 microcontroller running off three grapes.</a:t>
            </a:r>
          </a:p>
          <a:p>
            <a:endParaRPr lang="en-US" dirty="0">
              <a:solidFill>
                <a:srgbClr val="000000"/>
              </a:solidFill>
            </a:endParaRPr>
          </a:p>
          <a:p>
            <a:r>
              <a:rPr lang="en-US" dirty="0" smtClean="0">
                <a:solidFill>
                  <a:srgbClr val="000000"/>
                </a:solidFill>
              </a:rPr>
              <a:t>It ran for almost two weeks before the grapes dried out too much.</a:t>
            </a:r>
          </a:p>
          <a:p>
            <a:endParaRPr lang="en-US" dirty="0">
              <a:solidFill>
                <a:srgbClr val="000000"/>
              </a:solidFill>
            </a:endParaRPr>
          </a:p>
          <a:p>
            <a:r>
              <a:rPr lang="en-US" dirty="0" smtClean="0">
                <a:solidFill>
                  <a:srgbClr val="000000"/>
                </a:solidFill>
              </a:rPr>
              <a:t>Is this how raisins are made?</a:t>
            </a:r>
          </a:p>
        </p:txBody>
      </p:sp>
    </p:spTree>
    <p:extLst>
      <p:ext uri="{BB962C8B-B14F-4D97-AF65-F5344CB8AC3E}">
        <p14:creationId xmlns:p14="http://schemas.microsoft.com/office/powerpoint/2010/main" val="25383999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2" name="Straight Connector 51"/>
          <p:cNvCxnSpPr/>
          <p:nvPr/>
        </p:nvCxnSpPr>
        <p:spPr>
          <a:xfrm>
            <a:off x="2962938" y="2134069"/>
            <a:ext cx="821662" cy="385031"/>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66" name="Straight Connector 65"/>
          <p:cNvCxnSpPr>
            <a:stCxn id="54" idx="0"/>
          </p:cNvCxnSpPr>
          <p:nvPr/>
        </p:nvCxnSpPr>
        <p:spPr>
          <a:xfrm flipV="1">
            <a:off x="3574429" y="3348760"/>
            <a:ext cx="377212" cy="568416"/>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59" name="Straight Connector 58"/>
          <p:cNvCxnSpPr/>
          <p:nvPr/>
        </p:nvCxnSpPr>
        <p:spPr>
          <a:xfrm>
            <a:off x="4673205" y="2868935"/>
            <a:ext cx="758032" cy="385031"/>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60" name="Straight Connector 59"/>
          <p:cNvCxnSpPr/>
          <p:nvPr/>
        </p:nvCxnSpPr>
        <p:spPr>
          <a:xfrm flipV="1">
            <a:off x="4673205" y="2168794"/>
            <a:ext cx="758032" cy="350288"/>
          </a:xfrm>
          <a:prstGeom prst="line">
            <a:avLst/>
          </a:prstGeom>
          <a:ln>
            <a:prstDash val="dash"/>
          </a:ln>
        </p:spPr>
        <p:style>
          <a:lnRef idx="1">
            <a:schemeClr val="accent4"/>
          </a:lnRef>
          <a:fillRef idx="0">
            <a:schemeClr val="accent4"/>
          </a:fillRef>
          <a:effectRef idx="0">
            <a:schemeClr val="accent4"/>
          </a:effectRef>
          <a:fontRef idx="minor">
            <a:schemeClr val="tx1"/>
          </a:fontRef>
        </p:style>
      </p:cxnSp>
      <p:sp>
        <p:nvSpPr>
          <p:cNvPr id="6" name="Title 4"/>
          <p:cNvSpPr>
            <a:spLocks noGrp="1"/>
          </p:cNvSpPr>
          <p:nvPr>
            <p:ph type="title"/>
          </p:nvPr>
        </p:nvSpPr>
        <p:spPr>
          <a:xfrm>
            <a:off x="0" y="-33335"/>
            <a:ext cx="8458200" cy="814388"/>
          </a:xfrm>
        </p:spPr>
        <p:txBody>
          <a:bodyPr/>
          <a:lstStyle/>
          <a:p>
            <a:r>
              <a:rPr lang="en-US" sz="2000" dirty="0"/>
              <a:t>TI </a:t>
            </a:r>
            <a:r>
              <a:rPr lang="en-US" sz="2000" dirty="0" err="1"/>
              <a:t>LaunchPad</a:t>
            </a:r>
            <a:r>
              <a:rPr lang="en-US" sz="2000" dirty="0"/>
              <a:t> </a:t>
            </a:r>
            <a:r>
              <a:rPr lang="en-US" sz="2000" dirty="0" smtClean="0"/>
              <a:t>&amp; </a:t>
            </a:r>
            <a:r>
              <a:rPr lang="en-US" sz="2000" dirty="0" err="1"/>
              <a:t>BeagleBone</a:t>
            </a:r>
            <a:r>
              <a:rPr lang="en-US" sz="2000" dirty="0"/>
              <a:t> Embedded System Design</a:t>
            </a:r>
            <a:br>
              <a:rPr lang="en-US" sz="2000" dirty="0"/>
            </a:br>
            <a:r>
              <a:rPr lang="en-US" sz="2000" b="0" dirty="0"/>
              <a:t>a bird’s eye view</a:t>
            </a:r>
          </a:p>
        </p:txBody>
      </p:sp>
      <p:sp>
        <p:nvSpPr>
          <p:cNvPr id="8" name="AutoShape 2" descr="data:image/jpeg;base64,/9j/4AAQSkZJRgABAQAAAQABAAD/2wCEAAkGBhQQEBUUEBQSEQ8VEBQQDxAQFhQUFBUPFBYVFBQQFBYXGyYeFxkkGRUUHy8gJCcpLCwsFR4xNTAqNSYrLCkBCQoKDgwOFA8PGikcHCQpLS81LC8sKSkpKSwwKSkxLS8pKSk1NTAwLCksMTQsLCksNSkpKSkwMiopLi8sKi4pKv/AABEIALYBFgMBIgACEQEDEQH/xAAcAAEAAQUBAQAAAAAAAAAAAAAABwECAwQGBQj/xABSEAABAwECCQYHDAYIBwEAAAABAAIDEQQhBQYHEjFBUXGxExRhgZHBIiMyUpKy0TNCQ1Nyc3SCoaLC0hUlNWJk8BYkNERUY4PhhJOjw9Pi4wj/xAAWAQEBAQAAAAAAAAAAAAAAAAAAAQL/xAAbEQEBAQEBAQEBAAAAAAAAAAAAEQEhAkExEv/aAAwDAQACEQMRAD8AnFERAREQEREBERAREQUK+esYsb7RPJNKbVNC+OZzYIYiWsaxpIGg3m7WvoUr5bwsyjpxsnk9YoJ9yb4ektuDoppqGXwmPcLs4sJbnU2ldQuHyNMpgiLpfKfvm5dwgIiICIiAiIgIiICIiAiIgIiICIiDQw3hyGxwma0PzIxdXSSToa0DSV4uLuUmx26XkoXubNQlrJWlhcBpzdq5rLfKRFZQP8QTTUSG3cVHGAbU44YsjjcecRi4UuN1LugoPpVFQKqAiIgIiICIiAiIgIiICIiChXy3ha58/wA/J6xX1IV8uYb90tHz8vrlBM+RM/qlnRNKPvLvVwGRA/qlvz8vELv0BERAREQEREBERAREQEREBERAREQRfly9xsvz7vVUcYu0OF7HW8c4jUjZdPcbL9Id6oUb4t/tex/SYuKD6YCqiICIiAiIgIiICIiAiIgIiIKFfLuHxSe0j+Il9cr6iK+YMZBS02n6RL65QS/kP/ZQ+kS/hUgqPchx/Vf/ABMv4VISAiIgIiICIiAiIgIiICIiAiIgIiIIty7e42X59/qhRxiyP1vY/pMXFSNl2PibL8+/1Qo7xY/a1j+kx8UH0uEQIgIiICIiAiIgIiICIiAiIgL5ixqFLXah/ES+sV9OFfM+N7P67ax/ESesUEq5DD+qz9Jk4NUiKOchTv1a4bLVJ6rFIyAiIgIiICIiAiIgIiICIiAiIgIiIIry7HxVl+ef6oUeYrftax/SI+KkLLsfF2X51/qhR9ir+1rH9IjQfSwRAiAiIgIiICIiAiIgIiICIiAvmjG01t1s+kScSvpYr5oxjNbba/pEvrFBJeQV/wDUZhstR+1jVJqirIFJ/VrSNloae1n+ylVAREQEREBERAREQEREBERAREQEREEU5dvJsg/zZODVwGKv7Xsf0mPiu9y6m+xj96U+oo+xeNMK2Q/xMXrBB9MhECICIiAiIgIiICIlUBFz+HsfLHYjmzzN5T4pnhv62t0da5q0ZarMPIhnf0+C3iUEioo1blpjP93kG9wPALJHlliOmCQfWagkZfL+Hnnndq+kS+uVMTMsFnOmOUeie9Qhhi1craJ3xnwXSveBrALiaFBJ/wD+fZPBtg/fiPaHjuUvKA8imNMNjdaRaHFpfyZbQV8nPrxUtx4+WN3wtN7XexB0KLx2Y3WU6JmddR3LYZjBZzomj9IBB6CLVZhOI6JIz9ZvtWZtpadDmncQgyIqBwVUBERARKogIiICIiAiIgiHLo7xtjHRKftYuBwS+mErKdlph9cLt8ub/wCs2X5p5+8FwFjceewE/wCIi9dqD6kREQEREBERARaGGcOwWOMy2mVkMY9880qdjRpcegKJ8Z8ss09WYOaYItHOphWRw2xxm5u91/QgkvGXHKy4PZnWmQNcfIib4UjzsawX9ehRHjPlTtdtqyCtjs5u8E1ncOl2hm4Xrj3kueZJHOklde+WQlzyekngrXSKBHEG1ppN7nE1cTtJN5V+esJlVplUGcyKhkWuZVbyqDZ5VabLpjXQ4V61dyiwWl9M07HcVRZZXcnORoqCO9b1owvyY8J1NgF5O4LQwgKStdqNCkkUednny9oJCaPVgwg9wqS5mwPrU9QrTrWRtvdqlF+i9/5egryHW5o1rA7CA1dSg6EW+TVKO1/5VUYYmGiX79ONFzIwkQKDRWtNAqdKOwlUULQQNAqUHVMxltI0TO6nj8y2I8cbaPJmk6nV71yDsL10t2Xg0N2i+l6SYVDjUgjoBFDvVHcMx+wg3RLL9pWZuVG3t0yu+sPauB/SQrr13UGvcn6VIHguNeku7lOiRY8r9uHv2nqC2WZaLYNIYfqhRHPbZJSM8mgvF9/aq84O3v4q9Exx5b7SNLIz1LYZlzl1xMPb7VCfLu2lOWdtKdE5sy6u1wt7T7VmZl1GuAekQoFM7tpTl3bSnR9ANy6x64D1P/8AVZ2Zc7P76GQbnNK+eecO2lWmZ20p0SjlGxqiwpPA6BwjMcZaWyVBJLq1FAQuXiZmWiN75Y6NlY53h30a4E0BA2LQwKygc914aNe1eXbbRnOJ6VR9RRZVMHO/vLBvqt2x4/4PmNI7XZydheGn71F8jqocg+1IpmuFWkOadBaQR2hUUCZH5bRE5zg9zIXQnNjJqC4OZ4wA6LqjpqVVBPcsoaCXEBoBLibgALySdQUU415b2guiwYwSvFzrVKCImnRVjdMh7BvUj4ytrY5wdBgkB9Er5et2D815zHFt/wDN409aDawhhCS0ycrapH2ibU+TQ0bGN0MG5YHTrz5ZzGaPJNRUEAf7Kzn46ewe1Qb5lVpkWkLaNvaD3VVHWgHQ4D0h+FQbmesbrQBpIWi9tff16x30VvNh5w7WfnSDcdb2jpWF2Etg7Vh5r0/ZXgShsp/lr/yqwXPwi46KBYX2hx0mo2K42Y7R9o4hU5A7W+k32oPQkPKQDa24m7QvKWTkT0dTm+1V5s7Yeq9UYkWTkHbD2FUMR2HsKDGiuIVEFEVaIgpREVUFtEVUogoirRUogoirREFFVovRVZpQe7OeTsjQPKeancvAJXtYZPi46aM1eKUFCV0mKmLBndyko8SDcPPOzdt7Nq18V8Wzan5z6iFp8I+cfMHT06utSZDCGNDWgNaBQAaABqCD0sWY6SkC4ckQB9Ziqs2Lg8afmz6zUUEj4w/2Sf5iT1SvmnCHlnevpbD/APZZvmZPVK+asI+Ud6o8nCkVWA6w77D/ACF54sw89tdYLZOIavZmbVh6uK0TZ0GpzT9+P744sTmZ1OjP12962TAqGBBrczd+6dz2fmVeZP8ANJ3UPArZjsLneS0upeaXrEbP0IMJsb/Mf6J9isMRGlrhvBC2BAdX2KoLhoc4biR3oNTlKa6dauE5849pW3ziTz39bieJVpndrIO9rDxCDX5Z209d/FOVPR1tae5Z+WPmsP1GdwCry21kfokcCg1+W6G9gHBVE/QO1w71n5VuuNnUZB+NM+P4vskeONUGPnJ6epz/AGpzn5XpV4grJWLzJBukaeMaZkX+cPQd7Egx8uNn2Rn8Cco3WPut7qK/kY/PkG+Np4SKnN2fGdrHDhVBbnM2fd/+iZrP5Dx3lX80b8azrEg/AnMdkkXpOHFqCzk2bR2v/wDGnN2+cPS9rQr+YHU6I/6jBxIVRgyQ6A0/JkiPB6DEbKNThTez8wVeZbHD7vc4rN+h5vipD8lpdwqsb8GyjTFKN8b/AGILOYO1UPpexP0a/wA09h9isdCRpaRvBHFWAoMpwdIPelYTCRpBWRsrhoc4biVQvJ0kneSg23YQBiDHNznDyDWlN+1X4EwC60Sta7wWVqT0dG0qlgZcTrrSq6fFkeNG48EHT2WzNiYGRjNY0UAHHpPSshkVSteeQNBLiA0Akk6ABpJQe1ivnPncGCpETid2cxVXkZOcYJ32uUwjxJgIa3NqTmvZSQ6x5Ru6QiCZsNMLrNKAKkwvAA0k5puC+acKCjzvUuY3ZRHte+GyjMzXOY+Y+VnC52YNV+s37lEmE7G57y7PJcSS4uJJJN9a60StM+Sf51rCs7bFI0EuewNF5LrhTfRecx03vA17fe+G0nN1eV0IraoqZqxiS0DTBnDozPwhWutMo02Z43NceCDagmLNAB0GjhUVboO8VPaVicyu/Ss2Chy0gbIwwMJvkkDmtb0m9alpwnEx7m3mhIzgTQ0NKg0NQpcsZz1m7MZo25rgdYcHdhqrHRKthtccz2sZnZziAL9Z3tCz4QzIJXRyOIkaaOHg3H0kuWfVuWNUQ39e/wCzWslsaHPJboupUAG4AVIF1TSt21XMljcQA+pNwFATXqcVntNm5Nxa9wa4XFrg4EHTeKJfhXnGBZbVA2jc2lczw80EDOqduulFnDAdDmHrI4hXuspGnNptzmjiVVeabOsj7EOTDg4F5eQWbG0uK3ObnoO4tPAqnNXea7sKDzDAtuLBGcwu5RhIZnZraki4nw60zRdpFdW0LM6AjSCN4KszEHnciqcmvR5MKhhVo87MVWQlxoB07BQaSSdA6VvcgskDnRmraXihDgHAjpBQec6Eg0OzOuIN1K1BFyyRWpmbfCx11al0oPXR1PsW3KC9xLtJB7yenSSetYMG2lrI5GuFS5gDTcbwHCl/S5rt7AiLOXh+Ip8mV3e0q5lri96J2/Jlb3sCy2m1RmF4bGI3Oe1zGirgAKV8I3nQ/T8ZsC86yvLXBwAJa8OFRUVBreNYVK9JmEwNEtsbueHcHBVmt2c3wZpXuHwc7AQW6yCSa7lt2qjLOJw2zyGSrX00tc8Oqwt0gtzWmuvOXgWVtXj5LvVcoL7S0B1woCGuA2ZwBpurVYlvW6yEBjgKjk2g020WvZ7MXHQQNZUVu2RlGDt7V0eLI8YNxXhAL3sW/dAg6hzlyuE7U62SiCGpiDgJC28yPrQRt239p3LaxjwoSebwnxjh4xw94w9O0jsG8KSclmITbNG20St8YW+IYRe1p+FP7xGjYN6DoMQsTm4Pg8IDnDwDKR70DRE07Br2nqRdSiCMcZcQZzK+SJolY57n+CQ14zjWhBpXTpC5W0YozNPhwzt+o6naAp4oiqR87W7FdkgDZRKGg1pUtv6blSHFmztFBnjc4HiF9E0WKSxMd5TGHe1p4hKR8/8A9H49TpB2KhwA3VI7rCniTANndpghP+mz2LXfilZDpgj6gRwKhEHHATtU3aCFa7AsmqVp3171Nj8R7IfgqfJe8d6135PbKdAkbuee+qEQz+hZf8o+h3hasuLLiamCB22jWdymiTJtAdEkw62H8K15MmTPezvHymNPAhOJmRDseLhYatswadrQ7uKw2/F4SuL5opXvNKvc+QmguAqSVML8mbh5M7euMjg5YHZObQPJljPW8dxSZaZ5zNqGRivED7nKOjPu+0LawlYuXDA4ysEbMxnJBg8HTRxDQXdZUrPxCtY0OjO5572rXkxKtg+DY7c6M8VN85u1P57UQDF5tfd56bHMB/Gt63WTPiZHG+OPMBBfmOLpK63UJHYFI8mJ9qGmzV3CI8CteTFqYeVZH/8ALceCb5u5pO1FzcDzjyZ4v+o3g1enyD2wFrSH2nPBEhlozM1tzXX16V2cmBKeVZnD6kjVrPwZFrjI+sRxCb5puXccCYLZ5sbtz4jxKtItWuzg/J5M+qF3T8Cwnzx1tPctZ+LzNTz1hWNVxxfONNkl3hjzwCzWHOlkDHROiBNC+VrmNb0kl1wXVDAJGiQjtVxwZLqlPa5Tc34z6s44y1YRiikcw6WuLc5jiWmh8ppoahXMw1A67MYSdrG1r1RhdkLFOPhARsN/FWHB0utsLjtLI68E6vxztvgjhax00TGNkbnxEjym6NUgWpy9lOpg63j/ALhXTy4Ic699nhk3sYVrPwGzXY4/qtcOBTLOmWd/XkGwwlgeWERk5ofnvDS7ZXNIWLmEQIMdxoRVznOuN13gDUT2r3LVZA6PknQScjnZ3JNdKGZw99QOpVeT/RqNxoyGZprqc6n2i5Mv082dXyUAaKj3NnqhaskjRrHaF60uAI2AMIe7NFM4uvvJJ1bSVqSYEZscOuq1Frz2yA6wtqy4a5I0jGfKbmgDwQ43VO3cFc3AbP3j0V9i6vEvEjnMwbG3NGl8mnMZrPyjoASFevksxC5Z5ntHhMD855dfys2nM6WjSdpuU1ALBYLCyCNscYDWMbmtA2e3WthRRERAREQEREBERAREQEREBERASiIgpRKIiCqtLAdN+9EQYX2CN3lRxne1p7lgfgGzu0wQn6jfYiINd+KdkOmCPqBHBa8mI9kPwRHyXyD8SIg1n5PbKdHKt3P9oKwSZNoNUkw9A/hREIwPyaN1Tv62NPAhYH5M3e9nHWwjg5EVqRhfk5nGiaM788dxWjPibaGe/iP1n/kVUQjyLXgCUeUYz1n8q0YsWJJHUaYga6y7uaiJUjpcF5JHOo60TNDNObCCSRsznAAdhUh4KwPFZYxHC0MYNOsk+c4m8lEUabqIiAiIg//Z"/>
          <p:cNvSpPr>
            <a:spLocks noChangeAspect="1" noChangeArrowheads="1"/>
          </p:cNvSpPr>
          <p:nvPr/>
        </p:nvSpPr>
        <p:spPr bwMode="auto">
          <a:xfrm>
            <a:off x="114954" y="-338131"/>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6" tIns="45705" rIns="91406" bIns="45705"/>
          <a:lstStyle/>
          <a:p>
            <a:endParaRPr lang="en-US" dirty="0">
              <a:solidFill>
                <a:srgbClr val="000000"/>
              </a:solidFill>
              <a:latin typeface="HelveticaNeueLT Std Thin" pitchFamily="34" charset="0"/>
            </a:endParaRPr>
          </a:p>
        </p:txBody>
      </p:sp>
      <p:sp>
        <p:nvSpPr>
          <p:cNvPr id="15" name="Rectangle 14"/>
          <p:cNvSpPr/>
          <p:nvPr/>
        </p:nvSpPr>
        <p:spPr>
          <a:xfrm>
            <a:off x="3720992" y="2355155"/>
            <a:ext cx="1046013" cy="1027527"/>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300" b="1" dirty="0">
                <a:solidFill>
                  <a:srgbClr val="FFFFFF"/>
                </a:solidFill>
                <a:latin typeface="HelveticaNeueLT Std Thin" pitchFamily="34" charset="0"/>
              </a:rPr>
              <a:t>MCU</a:t>
            </a:r>
          </a:p>
          <a:p>
            <a:pPr algn="ctr">
              <a:defRPr/>
            </a:pPr>
            <a:r>
              <a:rPr lang="en-US" sz="1300" b="1" dirty="0" err="1">
                <a:solidFill>
                  <a:srgbClr val="FFFFFF"/>
                </a:solidFill>
                <a:latin typeface="HelveticaNeueLT Std Thin" pitchFamily="34" charset="0"/>
              </a:rPr>
              <a:t>LaunchPad</a:t>
            </a:r>
            <a:endParaRPr lang="en-US" sz="1300" b="1" dirty="0">
              <a:solidFill>
                <a:srgbClr val="FFFFFF"/>
              </a:solidFill>
              <a:latin typeface="HelveticaNeueLT Std Thin" pitchFamily="34" charset="0"/>
            </a:endParaRPr>
          </a:p>
          <a:p>
            <a:pPr algn="ctr">
              <a:defRPr/>
            </a:pPr>
            <a:r>
              <a:rPr lang="en-US" sz="1300" b="1" dirty="0">
                <a:solidFill>
                  <a:srgbClr val="FFFFFF"/>
                </a:solidFill>
                <a:latin typeface="HelveticaNeueLT Std Thin" pitchFamily="34" charset="0"/>
              </a:rPr>
              <a:t>or MPU </a:t>
            </a:r>
          </a:p>
          <a:p>
            <a:pPr algn="ctr">
              <a:defRPr/>
            </a:pPr>
            <a:r>
              <a:rPr lang="en-US" sz="1300" b="1" dirty="0" err="1">
                <a:solidFill>
                  <a:srgbClr val="FFFFFF"/>
                </a:solidFill>
                <a:latin typeface="HelveticaNeueLT Std Thin" pitchFamily="34" charset="0"/>
              </a:rPr>
              <a:t>BeagleBone</a:t>
            </a:r>
            <a:endParaRPr lang="en-US" sz="1300" b="1" dirty="0">
              <a:solidFill>
                <a:srgbClr val="FFFFFF"/>
              </a:solidFill>
              <a:latin typeface="HelveticaNeueLT Std Thin" pitchFamily="34" charset="0"/>
            </a:endParaRPr>
          </a:p>
        </p:txBody>
      </p:sp>
      <p:sp>
        <p:nvSpPr>
          <p:cNvPr id="16" name="Rectangle 15"/>
          <p:cNvSpPr/>
          <p:nvPr/>
        </p:nvSpPr>
        <p:spPr>
          <a:xfrm>
            <a:off x="2297449" y="1699045"/>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Sensor</a:t>
            </a:r>
          </a:p>
        </p:txBody>
      </p:sp>
      <p:grpSp>
        <p:nvGrpSpPr>
          <p:cNvPr id="17" name="Group 20"/>
          <p:cNvGrpSpPr>
            <a:grpSpLocks/>
          </p:cNvGrpSpPr>
          <p:nvPr/>
        </p:nvGrpSpPr>
        <p:grpSpPr bwMode="auto">
          <a:xfrm rot="3435427">
            <a:off x="6036138" y="1454266"/>
            <a:ext cx="357187" cy="292100"/>
            <a:chOff x="5394595" y="3394981"/>
            <a:chExt cx="196580" cy="197769"/>
          </a:xfrm>
        </p:grpSpPr>
        <p:sp>
          <p:nvSpPr>
            <p:cNvPr id="18" name="Arc 17"/>
            <p:cNvSpPr/>
            <p:nvPr/>
          </p:nvSpPr>
          <p:spPr>
            <a:xfrm>
              <a:off x="5444817" y="3493715"/>
              <a:ext cx="95232" cy="94585"/>
            </a:xfrm>
            <a:prstGeom prst="arc">
              <a:avLst>
                <a:gd name="adj1" fmla="val 10857799"/>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19" name="Arc 18"/>
            <p:cNvSpPr/>
            <p:nvPr/>
          </p:nvSpPr>
          <p:spPr>
            <a:xfrm>
              <a:off x="5416212" y="3441123"/>
              <a:ext cx="152895" cy="152626"/>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sp>
          <p:nvSpPr>
            <p:cNvPr id="20" name="Arc 19"/>
            <p:cNvSpPr/>
            <p:nvPr/>
          </p:nvSpPr>
          <p:spPr>
            <a:xfrm>
              <a:off x="5394293" y="3396981"/>
              <a:ext cx="196580" cy="194544"/>
            </a:xfrm>
            <a:prstGeom prst="arc">
              <a:avLst>
                <a:gd name="adj1" fmla="val 11124184"/>
                <a:gd name="adj2" fmla="val 0"/>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solidFill>
                  <a:srgbClr val="000000"/>
                </a:solidFill>
                <a:latin typeface="HelveticaNeueLT Std Thin" pitchFamily="34" charset="0"/>
              </a:endParaRPr>
            </a:p>
          </p:txBody>
        </p:sp>
      </p:grpSp>
      <p:sp>
        <p:nvSpPr>
          <p:cNvPr id="29" name="TextBox 26"/>
          <p:cNvSpPr txBox="1">
            <a:spLocks noChangeArrowheads="1"/>
          </p:cNvSpPr>
          <p:nvPr/>
        </p:nvSpPr>
        <p:spPr bwMode="auto">
          <a:xfrm>
            <a:off x="3480077" y="1037128"/>
            <a:ext cx="2296383" cy="120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6" tIns="45705" rIns="91406" bIns="4570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1600" b="1" dirty="0">
                <a:solidFill>
                  <a:srgbClr val="000000"/>
                </a:solidFill>
                <a:latin typeface="HelveticaNeueLT Std Thin" pitchFamily="34" charset="0"/>
              </a:rPr>
              <a:t>Embedded System</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Power Management</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Communication</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Processing</a:t>
            </a:r>
          </a:p>
          <a:p>
            <a:pPr marL="171387" indent="-171387" eaLnBrk="1" hangingPunct="1">
              <a:buFont typeface="Arial" panose="020B0604020202020204" pitchFamily="34" charset="0"/>
              <a:buChar char="•"/>
            </a:pPr>
            <a:r>
              <a:rPr lang="en-US" sz="1400" dirty="0">
                <a:solidFill>
                  <a:srgbClr val="000000"/>
                </a:solidFill>
                <a:latin typeface="HelveticaNeueLT Std Thin" pitchFamily="34" charset="0"/>
              </a:rPr>
              <a:t>Analog</a:t>
            </a:r>
          </a:p>
        </p:txBody>
      </p:sp>
      <p:sp>
        <p:nvSpPr>
          <p:cNvPr id="51" name="Rectangle 50"/>
          <p:cNvSpPr/>
          <p:nvPr/>
        </p:nvSpPr>
        <p:spPr>
          <a:xfrm>
            <a:off x="5352357" y="1713238"/>
            <a:ext cx="745595" cy="687525"/>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RF Radio</a:t>
            </a:r>
          </a:p>
          <a:p>
            <a:pPr algn="ctr">
              <a:defRPr/>
            </a:pPr>
            <a:r>
              <a:rPr lang="en-US" sz="1200" b="1" dirty="0">
                <a:solidFill>
                  <a:srgbClr val="FFFFFF"/>
                </a:solidFill>
                <a:latin typeface="HelveticaNeueLT Std Thin" pitchFamily="34" charset="0"/>
              </a:rPr>
              <a:t>/ Wired</a:t>
            </a:r>
          </a:p>
          <a:p>
            <a:pPr algn="ctr">
              <a:defRPr/>
            </a:pPr>
            <a:r>
              <a:rPr lang="en-US" sz="1200" b="1" dirty="0" err="1">
                <a:solidFill>
                  <a:srgbClr val="FFFFFF"/>
                </a:solidFill>
                <a:latin typeface="HelveticaNeueLT Std Thin" pitchFamily="34" charset="0"/>
              </a:rPr>
              <a:t>Comm</a:t>
            </a:r>
            <a:endParaRPr lang="en-US" sz="1200" b="1" dirty="0">
              <a:solidFill>
                <a:srgbClr val="FFFFFF"/>
              </a:solidFill>
              <a:latin typeface="HelveticaNeueLT Std Thin" pitchFamily="34" charset="0"/>
            </a:endParaRPr>
          </a:p>
        </p:txBody>
      </p:sp>
      <p:sp>
        <p:nvSpPr>
          <p:cNvPr id="53" name="Rectangle 52"/>
          <p:cNvSpPr/>
          <p:nvPr/>
        </p:nvSpPr>
        <p:spPr>
          <a:xfrm>
            <a:off x="2297449" y="286891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Power</a:t>
            </a:r>
          </a:p>
        </p:txBody>
      </p:sp>
      <p:sp>
        <p:nvSpPr>
          <p:cNvPr id="54" name="Rectangle 53"/>
          <p:cNvSpPr/>
          <p:nvPr/>
        </p:nvSpPr>
        <p:spPr>
          <a:xfrm>
            <a:off x="3197219" y="391717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Motor</a:t>
            </a:r>
            <a:br>
              <a:rPr lang="en-US" sz="1200" b="1" dirty="0">
                <a:solidFill>
                  <a:srgbClr val="FFFFFF"/>
                </a:solidFill>
                <a:latin typeface="HelveticaNeueLT Std Thin" pitchFamily="34" charset="0"/>
              </a:rPr>
            </a:br>
            <a:r>
              <a:rPr lang="en-US" sz="1200" b="1" dirty="0">
                <a:solidFill>
                  <a:srgbClr val="FFFFFF"/>
                </a:solidFill>
                <a:latin typeface="HelveticaNeueLT Std Thin" pitchFamily="34" charset="0"/>
              </a:rPr>
              <a:t>Control</a:t>
            </a:r>
          </a:p>
        </p:txBody>
      </p:sp>
      <p:sp>
        <p:nvSpPr>
          <p:cNvPr id="55" name="Rectangle 54"/>
          <p:cNvSpPr/>
          <p:nvPr/>
        </p:nvSpPr>
        <p:spPr>
          <a:xfrm>
            <a:off x="4508304" y="391717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Input / </a:t>
            </a:r>
          </a:p>
          <a:p>
            <a:pPr algn="ctr">
              <a:defRPr/>
            </a:pPr>
            <a:r>
              <a:rPr lang="en-US" sz="1200" b="1" dirty="0">
                <a:solidFill>
                  <a:srgbClr val="FFFFFF"/>
                </a:solidFill>
                <a:latin typeface="HelveticaNeueLT Std Thin" pitchFamily="34" charset="0"/>
              </a:rPr>
              <a:t>Output</a:t>
            </a:r>
          </a:p>
        </p:txBody>
      </p:sp>
      <p:sp>
        <p:nvSpPr>
          <p:cNvPr id="56" name="Rectangle 55"/>
          <p:cNvSpPr/>
          <p:nvPr/>
        </p:nvSpPr>
        <p:spPr>
          <a:xfrm>
            <a:off x="5343519" y="2868916"/>
            <a:ext cx="754424" cy="656108"/>
          </a:xfrm>
          <a:prstGeom prst="rect">
            <a:avLst/>
          </a:prstGeom>
          <a:effectLst>
            <a:outerShdw blurRad="127000" dist="38100" dir="8100000" sx="101000" sy="101000" algn="tr"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45705" rIns="0" bIns="45705" anchor="ctr"/>
          <a:lstStyle/>
          <a:p>
            <a:pPr algn="ctr">
              <a:defRPr/>
            </a:pPr>
            <a:r>
              <a:rPr lang="en-US" sz="1200" b="1" dirty="0">
                <a:solidFill>
                  <a:srgbClr val="FFFFFF"/>
                </a:solidFill>
                <a:latin typeface="HelveticaNeueLT Std Thin" pitchFamily="34" charset="0"/>
              </a:rPr>
              <a:t>Display</a:t>
            </a:r>
          </a:p>
        </p:txBody>
      </p:sp>
      <p:cxnSp>
        <p:nvCxnSpPr>
          <p:cNvPr id="57" name="Straight Connector 56"/>
          <p:cNvCxnSpPr>
            <a:stCxn id="53" idx="3"/>
          </p:cNvCxnSpPr>
          <p:nvPr/>
        </p:nvCxnSpPr>
        <p:spPr>
          <a:xfrm flipV="1">
            <a:off x="3051870" y="2934238"/>
            <a:ext cx="669100" cy="262745"/>
          </a:xfrm>
          <a:prstGeom prst="line">
            <a:avLst/>
          </a:prstGeom>
          <a:ln>
            <a:prstDash val="dash"/>
          </a:ln>
        </p:spPr>
        <p:style>
          <a:lnRef idx="1">
            <a:schemeClr val="accent4"/>
          </a:lnRef>
          <a:fillRef idx="0">
            <a:schemeClr val="accent4"/>
          </a:fillRef>
          <a:effectRef idx="0">
            <a:schemeClr val="accent4"/>
          </a:effectRef>
          <a:fontRef idx="minor">
            <a:schemeClr val="tx1"/>
          </a:fontRef>
        </p:style>
      </p:cxnSp>
      <p:cxnSp>
        <p:nvCxnSpPr>
          <p:cNvPr id="69" name="Straight Connector 68"/>
          <p:cNvCxnSpPr>
            <a:endCxn id="55" idx="0"/>
          </p:cNvCxnSpPr>
          <p:nvPr/>
        </p:nvCxnSpPr>
        <p:spPr>
          <a:xfrm>
            <a:off x="4508304" y="3348772"/>
            <a:ext cx="377212" cy="568417"/>
          </a:xfrm>
          <a:prstGeom prst="line">
            <a:avLst/>
          </a:prstGeom>
          <a:ln>
            <a:prstDash val="dash"/>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505002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50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217">
                                          <p:stCondLst>
                                            <p:cond delay="0"/>
                                          </p:stCondLst>
                                        </p:cTn>
                                        <p:tgtEl>
                                          <p:spTgt spid="52"/>
                                        </p:tgtEl>
                                      </p:cBhvr>
                                    </p:animEffect>
                                    <p:anim calcmode="lin" valueType="num">
                                      <p:cBhvr>
                                        <p:cTn id="8" dur="683"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52"/>
                                        </p:tgtEl>
                                        <p:attrNameLst>
                                          <p:attrName>ppt_y</p:attrName>
                                        </p:attrNameLst>
                                      </p:cBhvr>
                                      <p:tavLst>
                                        <p:tav tm="0" fmla="#ppt_y-sin(pi*$)/9">
                                          <p:val>
                                            <p:fltVal val="0"/>
                                          </p:val>
                                        </p:tav>
                                        <p:tav tm="100000">
                                          <p:val>
                                            <p:fltVal val="1"/>
                                          </p:val>
                                        </p:tav>
                                      </p:tavLst>
                                    </p:anim>
                                    <p:anim calcmode="lin" valueType="num">
                                      <p:cBhvr>
                                        <p:cTn id="11" dur="125" tmFilter="0, 0; 0.125,0.2665; 0.25,0.4; 0.375,0.465; 0.5,0.5;  0.625,0.535; 0.75,0.6; 0.875,0.7335; 1,1">
                                          <p:stCondLst>
                                            <p:cond delay="497"/>
                                          </p:stCondLst>
                                        </p:cTn>
                                        <p:tgtEl>
                                          <p:spTgt spid="52"/>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52"/>
                                        </p:tgtEl>
                                        <p:attrNameLst>
                                          <p:attrName>ppt_y</p:attrName>
                                        </p:attrNameLst>
                                      </p:cBhvr>
                                      <p:tavLst>
                                        <p:tav tm="0" fmla="#ppt_y-sin(pi*$)/81">
                                          <p:val>
                                            <p:fltVal val="0"/>
                                          </p:val>
                                        </p:tav>
                                        <p:tav tm="100000">
                                          <p:val>
                                            <p:fltVal val="1"/>
                                          </p:val>
                                        </p:tav>
                                      </p:tavLst>
                                    </p:anim>
                                    <p:animScale>
                                      <p:cBhvr>
                                        <p:cTn id="13" dur="10">
                                          <p:stCondLst>
                                            <p:cond delay="244"/>
                                          </p:stCondLst>
                                        </p:cTn>
                                        <p:tgtEl>
                                          <p:spTgt spid="52"/>
                                        </p:tgtEl>
                                      </p:cBhvr>
                                      <p:to x="100000" y="60000"/>
                                    </p:animScale>
                                    <p:animScale>
                                      <p:cBhvr>
                                        <p:cTn id="14" dur="62" decel="50000">
                                          <p:stCondLst>
                                            <p:cond delay="254"/>
                                          </p:stCondLst>
                                        </p:cTn>
                                        <p:tgtEl>
                                          <p:spTgt spid="52"/>
                                        </p:tgtEl>
                                      </p:cBhvr>
                                      <p:to x="100000" y="100000"/>
                                    </p:animScale>
                                    <p:animScale>
                                      <p:cBhvr>
                                        <p:cTn id="15" dur="10">
                                          <p:stCondLst>
                                            <p:cond delay="492"/>
                                          </p:stCondLst>
                                        </p:cTn>
                                        <p:tgtEl>
                                          <p:spTgt spid="52"/>
                                        </p:tgtEl>
                                      </p:cBhvr>
                                      <p:to x="100000" y="80000"/>
                                    </p:animScale>
                                    <p:animScale>
                                      <p:cBhvr>
                                        <p:cTn id="16" dur="62" decel="50000">
                                          <p:stCondLst>
                                            <p:cond delay="502"/>
                                          </p:stCondLst>
                                        </p:cTn>
                                        <p:tgtEl>
                                          <p:spTgt spid="52"/>
                                        </p:tgtEl>
                                      </p:cBhvr>
                                      <p:to x="100000" y="100000"/>
                                    </p:animScale>
                                    <p:animScale>
                                      <p:cBhvr>
                                        <p:cTn id="17" dur="10">
                                          <p:stCondLst>
                                            <p:cond delay="616"/>
                                          </p:stCondLst>
                                        </p:cTn>
                                        <p:tgtEl>
                                          <p:spTgt spid="52"/>
                                        </p:tgtEl>
                                      </p:cBhvr>
                                      <p:to x="100000" y="90000"/>
                                    </p:animScale>
                                    <p:animScale>
                                      <p:cBhvr>
                                        <p:cTn id="18" dur="62" decel="50000">
                                          <p:stCondLst>
                                            <p:cond delay="626"/>
                                          </p:stCondLst>
                                        </p:cTn>
                                        <p:tgtEl>
                                          <p:spTgt spid="52"/>
                                        </p:tgtEl>
                                      </p:cBhvr>
                                      <p:to x="100000" y="100000"/>
                                    </p:animScale>
                                    <p:animScale>
                                      <p:cBhvr>
                                        <p:cTn id="19" dur="10">
                                          <p:stCondLst>
                                            <p:cond delay="678"/>
                                          </p:stCondLst>
                                        </p:cTn>
                                        <p:tgtEl>
                                          <p:spTgt spid="52"/>
                                        </p:tgtEl>
                                      </p:cBhvr>
                                      <p:to x="100000" y="95000"/>
                                    </p:animScale>
                                    <p:animScale>
                                      <p:cBhvr>
                                        <p:cTn id="20" dur="62" decel="50000">
                                          <p:stCondLst>
                                            <p:cond delay="688"/>
                                          </p:stCondLst>
                                        </p:cTn>
                                        <p:tgtEl>
                                          <p:spTgt spid="52"/>
                                        </p:tgtEl>
                                      </p:cBhvr>
                                      <p:to x="100000" y="100000"/>
                                    </p:animScale>
                                  </p:childTnLst>
                                </p:cTn>
                              </p:par>
                              <p:par>
                                <p:cTn id="21" presetID="26" presetClass="entr" presetSubtype="0" fill="hold" nodeType="withEffect">
                                  <p:stCondLst>
                                    <p:cond delay="500"/>
                                  </p:stCondLst>
                                  <p:childTnLst>
                                    <p:set>
                                      <p:cBhvr>
                                        <p:cTn id="22" dur="1" fill="hold">
                                          <p:stCondLst>
                                            <p:cond delay="0"/>
                                          </p:stCondLst>
                                        </p:cTn>
                                        <p:tgtEl>
                                          <p:spTgt spid="66"/>
                                        </p:tgtEl>
                                        <p:attrNameLst>
                                          <p:attrName>style.visibility</p:attrName>
                                        </p:attrNameLst>
                                      </p:cBhvr>
                                      <p:to>
                                        <p:strVal val="visible"/>
                                      </p:to>
                                    </p:set>
                                    <p:animEffect transition="in" filter="wipe(down)">
                                      <p:cBhvr>
                                        <p:cTn id="23" dur="217">
                                          <p:stCondLst>
                                            <p:cond delay="0"/>
                                          </p:stCondLst>
                                        </p:cTn>
                                        <p:tgtEl>
                                          <p:spTgt spid="66"/>
                                        </p:tgtEl>
                                      </p:cBhvr>
                                    </p:animEffect>
                                    <p:anim calcmode="lin" valueType="num">
                                      <p:cBhvr>
                                        <p:cTn id="24" dur="683"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5" dur="249"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6" dur="249" tmFilter="0, 0; 0.125,0.2665; 0.25,0.4; 0.375,0.465; 0.5,0.5;  0.625,0.535; 0.75,0.6; 0.875,0.7335; 1,1">
                                          <p:stCondLst>
                                            <p:cond delay="249"/>
                                          </p:stCondLst>
                                        </p:cTn>
                                        <p:tgtEl>
                                          <p:spTgt spid="66"/>
                                        </p:tgtEl>
                                        <p:attrNameLst>
                                          <p:attrName>ppt_y</p:attrName>
                                        </p:attrNameLst>
                                      </p:cBhvr>
                                      <p:tavLst>
                                        <p:tav tm="0" fmla="#ppt_y-sin(pi*$)/9">
                                          <p:val>
                                            <p:fltVal val="0"/>
                                          </p:val>
                                        </p:tav>
                                        <p:tav tm="100000">
                                          <p:val>
                                            <p:fltVal val="1"/>
                                          </p:val>
                                        </p:tav>
                                      </p:tavLst>
                                    </p:anim>
                                    <p:anim calcmode="lin" valueType="num">
                                      <p:cBhvr>
                                        <p:cTn id="27" dur="125" tmFilter="0, 0; 0.125,0.2665; 0.25,0.4; 0.375,0.465; 0.5,0.5;  0.625,0.535; 0.75,0.6; 0.875,0.7335; 1,1">
                                          <p:stCondLst>
                                            <p:cond delay="497"/>
                                          </p:stCondLst>
                                        </p:cTn>
                                        <p:tgtEl>
                                          <p:spTgt spid="66"/>
                                        </p:tgtEl>
                                        <p:attrNameLst>
                                          <p:attrName>ppt_y</p:attrName>
                                        </p:attrNameLst>
                                      </p:cBhvr>
                                      <p:tavLst>
                                        <p:tav tm="0" fmla="#ppt_y-sin(pi*$)/27">
                                          <p:val>
                                            <p:fltVal val="0"/>
                                          </p:val>
                                        </p:tav>
                                        <p:tav tm="100000">
                                          <p:val>
                                            <p:fltVal val="1"/>
                                          </p:val>
                                        </p:tav>
                                      </p:tavLst>
                                    </p:anim>
                                    <p:anim calcmode="lin" valueType="num">
                                      <p:cBhvr>
                                        <p:cTn id="28" dur="62" tmFilter="0, 0; 0.125,0.2665; 0.25,0.4; 0.375,0.465; 0.5,0.5;  0.625,0.535; 0.75,0.6; 0.875,0.7335; 1,1">
                                          <p:stCondLst>
                                            <p:cond delay="621"/>
                                          </p:stCondLst>
                                        </p:cTn>
                                        <p:tgtEl>
                                          <p:spTgt spid="66"/>
                                        </p:tgtEl>
                                        <p:attrNameLst>
                                          <p:attrName>ppt_y</p:attrName>
                                        </p:attrNameLst>
                                      </p:cBhvr>
                                      <p:tavLst>
                                        <p:tav tm="0" fmla="#ppt_y-sin(pi*$)/81">
                                          <p:val>
                                            <p:fltVal val="0"/>
                                          </p:val>
                                        </p:tav>
                                        <p:tav tm="100000">
                                          <p:val>
                                            <p:fltVal val="1"/>
                                          </p:val>
                                        </p:tav>
                                      </p:tavLst>
                                    </p:anim>
                                    <p:animScale>
                                      <p:cBhvr>
                                        <p:cTn id="29" dur="10">
                                          <p:stCondLst>
                                            <p:cond delay="244"/>
                                          </p:stCondLst>
                                        </p:cTn>
                                        <p:tgtEl>
                                          <p:spTgt spid="66"/>
                                        </p:tgtEl>
                                      </p:cBhvr>
                                      <p:to x="100000" y="60000"/>
                                    </p:animScale>
                                    <p:animScale>
                                      <p:cBhvr>
                                        <p:cTn id="30" dur="62" decel="50000">
                                          <p:stCondLst>
                                            <p:cond delay="254"/>
                                          </p:stCondLst>
                                        </p:cTn>
                                        <p:tgtEl>
                                          <p:spTgt spid="66"/>
                                        </p:tgtEl>
                                      </p:cBhvr>
                                      <p:to x="100000" y="100000"/>
                                    </p:animScale>
                                    <p:animScale>
                                      <p:cBhvr>
                                        <p:cTn id="31" dur="10">
                                          <p:stCondLst>
                                            <p:cond delay="492"/>
                                          </p:stCondLst>
                                        </p:cTn>
                                        <p:tgtEl>
                                          <p:spTgt spid="66"/>
                                        </p:tgtEl>
                                      </p:cBhvr>
                                      <p:to x="100000" y="80000"/>
                                    </p:animScale>
                                    <p:animScale>
                                      <p:cBhvr>
                                        <p:cTn id="32" dur="62" decel="50000">
                                          <p:stCondLst>
                                            <p:cond delay="502"/>
                                          </p:stCondLst>
                                        </p:cTn>
                                        <p:tgtEl>
                                          <p:spTgt spid="66"/>
                                        </p:tgtEl>
                                      </p:cBhvr>
                                      <p:to x="100000" y="100000"/>
                                    </p:animScale>
                                    <p:animScale>
                                      <p:cBhvr>
                                        <p:cTn id="33" dur="10">
                                          <p:stCondLst>
                                            <p:cond delay="616"/>
                                          </p:stCondLst>
                                        </p:cTn>
                                        <p:tgtEl>
                                          <p:spTgt spid="66"/>
                                        </p:tgtEl>
                                      </p:cBhvr>
                                      <p:to x="100000" y="90000"/>
                                    </p:animScale>
                                    <p:animScale>
                                      <p:cBhvr>
                                        <p:cTn id="34" dur="62" decel="50000">
                                          <p:stCondLst>
                                            <p:cond delay="626"/>
                                          </p:stCondLst>
                                        </p:cTn>
                                        <p:tgtEl>
                                          <p:spTgt spid="66"/>
                                        </p:tgtEl>
                                      </p:cBhvr>
                                      <p:to x="100000" y="100000"/>
                                    </p:animScale>
                                    <p:animScale>
                                      <p:cBhvr>
                                        <p:cTn id="35" dur="10">
                                          <p:stCondLst>
                                            <p:cond delay="678"/>
                                          </p:stCondLst>
                                        </p:cTn>
                                        <p:tgtEl>
                                          <p:spTgt spid="66"/>
                                        </p:tgtEl>
                                      </p:cBhvr>
                                      <p:to x="100000" y="95000"/>
                                    </p:animScale>
                                    <p:animScale>
                                      <p:cBhvr>
                                        <p:cTn id="36" dur="62" decel="50000">
                                          <p:stCondLst>
                                            <p:cond delay="688"/>
                                          </p:stCondLst>
                                        </p:cTn>
                                        <p:tgtEl>
                                          <p:spTgt spid="66"/>
                                        </p:tgtEl>
                                      </p:cBhvr>
                                      <p:to x="100000" y="100000"/>
                                    </p:animScale>
                                  </p:childTnLst>
                                </p:cTn>
                              </p:par>
                              <p:par>
                                <p:cTn id="37" presetID="26" presetClass="entr" presetSubtype="0" fill="hold" nodeType="withEffect">
                                  <p:stCondLst>
                                    <p:cond delay="500"/>
                                  </p:stCondLst>
                                  <p:childTnLst>
                                    <p:set>
                                      <p:cBhvr>
                                        <p:cTn id="38" dur="1" fill="hold">
                                          <p:stCondLst>
                                            <p:cond delay="0"/>
                                          </p:stCondLst>
                                        </p:cTn>
                                        <p:tgtEl>
                                          <p:spTgt spid="59"/>
                                        </p:tgtEl>
                                        <p:attrNameLst>
                                          <p:attrName>style.visibility</p:attrName>
                                        </p:attrNameLst>
                                      </p:cBhvr>
                                      <p:to>
                                        <p:strVal val="visible"/>
                                      </p:to>
                                    </p:set>
                                    <p:animEffect transition="in" filter="wipe(down)">
                                      <p:cBhvr>
                                        <p:cTn id="39" dur="217">
                                          <p:stCondLst>
                                            <p:cond delay="0"/>
                                          </p:stCondLst>
                                        </p:cTn>
                                        <p:tgtEl>
                                          <p:spTgt spid="59"/>
                                        </p:tgtEl>
                                      </p:cBhvr>
                                    </p:animEffect>
                                    <p:anim calcmode="lin" valueType="num">
                                      <p:cBhvr>
                                        <p:cTn id="40" dur="683"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59"/>
                                        </p:tgtEl>
                                        <p:attrNameLst>
                                          <p:attrName>ppt_y</p:attrName>
                                        </p:attrNameLst>
                                      </p:cBhvr>
                                      <p:tavLst>
                                        <p:tav tm="0" fmla="#ppt_y-sin(pi*$)/9">
                                          <p:val>
                                            <p:fltVal val="0"/>
                                          </p:val>
                                        </p:tav>
                                        <p:tav tm="100000">
                                          <p:val>
                                            <p:fltVal val="1"/>
                                          </p:val>
                                        </p:tav>
                                      </p:tavLst>
                                    </p:anim>
                                    <p:anim calcmode="lin" valueType="num">
                                      <p:cBhvr>
                                        <p:cTn id="43" dur="125" tmFilter="0, 0; 0.125,0.2665; 0.25,0.4; 0.375,0.465; 0.5,0.5;  0.625,0.535; 0.75,0.6; 0.875,0.7335; 1,1">
                                          <p:stCondLst>
                                            <p:cond delay="497"/>
                                          </p:stCondLst>
                                        </p:cTn>
                                        <p:tgtEl>
                                          <p:spTgt spid="59"/>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59"/>
                                        </p:tgtEl>
                                        <p:attrNameLst>
                                          <p:attrName>ppt_y</p:attrName>
                                        </p:attrNameLst>
                                      </p:cBhvr>
                                      <p:tavLst>
                                        <p:tav tm="0" fmla="#ppt_y-sin(pi*$)/81">
                                          <p:val>
                                            <p:fltVal val="0"/>
                                          </p:val>
                                        </p:tav>
                                        <p:tav tm="100000">
                                          <p:val>
                                            <p:fltVal val="1"/>
                                          </p:val>
                                        </p:tav>
                                      </p:tavLst>
                                    </p:anim>
                                    <p:animScale>
                                      <p:cBhvr>
                                        <p:cTn id="45" dur="10">
                                          <p:stCondLst>
                                            <p:cond delay="244"/>
                                          </p:stCondLst>
                                        </p:cTn>
                                        <p:tgtEl>
                                          <p:spTgt spid="59"/>
                                        </p:tgtEl>
                                      </p:cBhvr>
                                      <p:to x="100000" y="60000"/>
                                    </p:animScale>
                                    <p:animScale>
                                      <p:cBhvr>
                                        <p:cTn id="46" dur="62" decel="50000">
                                          <p:stCondLst>
                                            <p:cond delay="254"/>
                                          </p:stCondLst>
                                        </p:cTn>
                                        <p:tgtEl>
                                          <p:spTgt spid="59"/>
                                        </p:tgtEl>
                                      </p:cBhvr>
                                      <p:to x="100000" y="100000"/>
                                    </p:animScale>
                                    <p:animScale>
                                      <p:cBhvr>
                                        <p:cTn id="47" dur="10">
                                          <p:stCondLst>
                                            <p:cond delay="492"/>
                                          </p:stCondLst>
                                        </p:cTn>
                                        <p:tgtEl>
                                          <p:spTgt spid="59"/>
                                        </p:tgtEl>
                                      </p:cBhvr>
                                      <p:to x="100000" y="80000"/>
                                    </p:animScale>
                                    <p:animScale>
                                      <p:cBhvr>
                                        <p:cTn id="48" dur="62" decel="50000">
                                          <p:stCondLst>
                                            <p:cond delay="502"/>
                                          </p:stCondLst>
                                        </p:cTn>
                                        <p:tgtEl>
                                          <p:spTgt spid="59"/>
                                        </p:tgtEl>
                                      </p:cBhvr>
                                      <p:to x="100000" y="100000"/>
                                    </p:animScale>
                                    <p:animScale>
                                      <p:cBhvr>
                                        <p:cTn id="49" dur="10">
                                          <p:stCondLst>
                                            <p:cond delay="616"/>
                                          </p:stCondLst>
                                        </p:cTn>
                                        <p:tgtEl>
                                          <p:spTgt spid="59"/>
                                        </p:tgtEl>
                                      </p:cBhvr>
                                      <p:to x="100000" y="90000"/>
                                    </p:animScale>
                                    <p:animScale>
                                      <p:cBhvr>
                                        <p:cTn id="50" dur="62" decel="50000">
                                          <p:stCondLst>
                                            <p:cond delay="626"/>
                                          </p:stCondLst>
                                        </p:cTn>
                                        <p:tgtEl>
                                          <p:spTgt spid="59"/>
                                        </p:tgtEl>
                                      </p:cBhvr>
                                      <p:to x="100000" y="100000"/>
                                    </p:animScale>
                                    <p:animScale>
                                      <p:cBhvr>
                                        <p:cTn id="51" dur="10">
                                          <p:stCondLst>
                                            <p:cond delay="678"/>
                                          </p:stCondLst>
                                        </p:cTn>
                                        <p:tgtEl>
                                          <p:spTgt spid="59"/>
                                        </p:tgtEl>
                                      </p:cBhvr>
                                      <p:to x="100000" y="95000"/>
                                    </p:animScale>
                                    <p:animScale>
                                      <p:cBhvr>
                                        <p:cTn id="52" dur="62" decel="50000">
                                          <p:stCondLst>
                                            <p:cond delay="688"/>
                                          </p:stCondLst>
                                        </p:cTn>
                                        <p:tgtEl>
                                          <p:spTgt spid="59"/>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60"/>
                                        </p:tgtEl>
                                        <p:attrNameLst>
                                          <p:attrName>style.visibility</p:attrName>
                                        </p:attrNameLst>
                                      </p:cBhvr>
                                      <p:to>
                                        <p:strVal val="visible"/>
                                      </p:to>
                                    </p:set>
                                    <p:animEffect transition="in" filter="wipe(down)">
                                      <p:cBhvr>
                                        <p:cTn id="55" dur="217">
                                          <p:stCondLst>
                                            <p:cond delay="0"/>
                                          </p:stCondLst>
                                        </p:cTn>
                                        <p:tgtEl>
                                          <p:spTgt spid="60"/>
                                        </p:tgtEl>
                                      </p:cBhvr>
                                    </p:animEffect>
                                    <p:anim calcmode="lin" valueType="num">
                                      <p:cBhvr>
                                        <p:cTn id="56" dur="683"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57" dur="249"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58" dur="249" tmFilter="0, 0; 0.125,0.2665; 0.25,0.4; 0.375,0.465; 0.5,0.5;  0.625,0.535; 0.75,0.6; 0.875,0.7335; 1,1">
                                          <p:stCondLst>
                                            <p:cond delay="249"/>
                                          </p:stCondLst>
                                        </p:cTn>
                                        <p:tgtEl>
                                          <p:spTgt spid="60"/>
                                        </p:tgtEl>
                                        <p:attrNameLst>
                                          <p:attrName>ppt_y</p:attrName>
                                        </p:attrNameLst>
                                      </p:cBhvr>
                                      <p:tavLst>
                                        <p:tav tm="0" fmla="#ppt_y-sin(pi*$)/9">
                                          <p:val>
                                            <p:fltVal val="0"/>
                                          </p:val>
                                        </p:tav>
                                        <p:tav tm="100000">
                                          <p:val>
                                            <p:fltVal val="1"/>
                                          </p:val>
                                        </p:tav>
                                      </p:tavLst>
                                    </p:anim>
                                    <p:anim calcmode="lin" valueType="num">
                                      <p:cBhvr>
                                        <p:cTn id="59" dur="125" tmFilter="0, 0; 0.125,0.2665; 0.25,0.4; 0.375,0.465; 0.5,0.5;  0.625,0.535; 0.75,0.6; 0.875,0.7335; 1,1">
                                          <p:stCondLst>
                                            <p:cond delay="497"/>
                                          </p:stCondLst>
                                        </p:cTn>
                                        <p:tgtEl>
                                          <p:spTgt spid="60"/>
                                        </p:tgtEl>
                                        <p:attrNameLst>
                                          <p:attrName>ppt_y</p:attrName>
                                        </p:attrNameLst>
                                      </p:cBhvr>
                                      <p:tavLst>
                                        <p:tav tm="0" fmla="#ppt_y-sin(pi*$)/27">
                                          <p:val>
                                            <p:fltVal val="0"/>
                                          </p:val>
                                        </p:tav>
                                        <p:tav tm="100000">
                                          <p:val>
                                            <p:fltVal val="1"/>
                                          </p:val>
                                        </p:tav>
                                      </p:tavLst>
                                    </p:anim>
                                    <p:anim calcmode="lin" valueType="num">
                                      <p:cBhvr>
                                        <p:cTn id="60" dur="62" tmFilter="0, 0; 0.125,0.2665; 0.25,0.4; 0.375,0.465; 0.5,0.5;  0.625,0.535; 0.75,0.6; 0.875,0.7335; 1,1">
                                          <p:stCondLst>
                                            <p:cond delay="621"/>
                                          </p:stCondLst>
                                        </p:cTn>
                                        <p:tgtEl>
                                          <p:spTgt spid="60"/>
                                        </p:tgtEl>
                                        <p:attrNameLst>
                                          <p:attrName>ppt_y</p:attrName>
                                        </p:attrNameLst>
                                      </p:cBhvr>
                                      <p:tavLst>
                                        <p:tav tm="0" fmla="#ppt_y-sin(pi*$)/81">
                                          <p:val>
                                            <p:fltVal val="0"/>
                                          </p:val>
                                        </p:tav>
                                        <p:tav tm="100000">
                                          <p:val>
                                            <p:fltVal val="1"/>
                                          </p:val>
                                        </p:tav>
                                      </p:tavLst>
                                    </p:anim>
                                    <p:animScale>
                                      <p:cBhvr>
                                        <p:cTn id="61" dur="10">
                                          <p:stCondLst>
                                            <p:cond delay="244"/>
                                          </p:stCondLst>
                                        </p:cTn>
                                        <p:tgtEl>
                                          <p:spTgt spid="60"/>
                                        </p:tgtEl>
                                      </p:cBhvr>
                                      <p:to x="100000" y="60000"/>
                                    </p:animScale>
                                    <p:animScale>
                                      <p:cBhvr>
                                        <p:cTn id="62" dur="62" decel="50000">
                                          <p:stCondLst>
                                            <p:cond delay="254"/>
                                          </p:stCondLst>
                                        </p:cTn>
                                        <p:tgtEl>
                                          <p:spTgt spid="60"/>
                                        </p:tgtEl>
                                      </p:cBhvr>
                                      <p:to x="100000" y="100000"/>
                                    </p:animScale>
                                    <p:animScale>
                                      <p:cBhvr>
                                        <p:cTn id="63" dur="10">
                                          <p:stCondLst>
                                            <p:cond delay="492"/>
                                          </p:stCondLst>
                                        </p:cTn>
                                        <p:tgtEl>
                                          <p:spTgt spid="60"/>
                                        </p:tgtEl>
                                      </p:cBhvr>
                                      <p:to x="100000" y="80000"/>
                                    </p:animScale>
                                    <p:animScale>
                                      <p:cBhvr>
                                        <p:cTn id="64" dur="62" decel="50000">
                                          <p:stCondLst>
                                            <p:cond delay="502"/>
                                          </p:stCondLst>
                                        </p:cTn>
                                        <p:tgtEl>
                                          <p:spTgt spid="60"/>
                                        </p:tgtEl>
                                      </p:cBhvr>
                                      <p:to x="100000" y="100000"/>
                                    </p:animScale>
                                    <p:animScale>
                                      <p:cBhvr>
                                        <p:cTn id="65" dur="10">
                                          <p:stCondLst>
                                            <p:cond delay="616"/>
                                          </p:stCondLst>
                                        </p:cTn>
                                        <p:tgtEl>
                                          <p:spTgt spid="60"/>
                                        </p:tgtEl>
                                      </p:cBhvr>
                                      <p:to x="100000" y="90000"/>
                                    </p:animScale>
                                    <p:animScale>
                                      <p:cBhvr>
                                        <p:cTn id="66" dur="62" decel="50000">
                                          <p:stCondLst>
                                            <p:cond delay="626"/>
                                          </p:stCondLst>
                                        </p:cTn>
                                        <p:tgtEl>
                                          <p:spTgt spid="60"/>
                                        </p:tgtEl>
                                      </p:cBhvr>
                                      <p:to x="100000" y="100000"/>
                                    </p:animScale>
                                    <p:animScale>
                                      <p:cBhvr>
                                        <p:cTn id="67" dur="10">
                                          <p:stCondLst>
                                            <p:cond delay="678"/>
                                          </p:stCondLst>
                                        </p:cTn>
                                        <p:tgtEl>
                                          <p:spTgt spid="60"/>
                                        </p:tgtEl>
                                      </p:cBhvr>
                                      <p:to x="100000" y="95000"/>
                                    </p:animScale>
                                    <p:animScale>
                                      <p:cBhvr>
                                        <p:cTn id="68" dur="62" decel="50000">
                                          <p:stCondLst>
                                            <p:cond delay="688"/>
                                          </p:stCondLst>
                                        </p:cTn>
                                        <p:tgtEl>
                                          <p:spTgt spid="60"/>
                                        </p:tgtEl>
                                      </p:cBhvr>
                                      <p:to x="100000" y="100000"/>
                                    </p:animScale>
                                  </p:childTnLst>
                                </p:cTn>
                              </p:par>
                              <p:par>
                                <p:cTn id="69" presetID="26" presetClass="entr" presetSubtype="0" fill="hold" grpId="0" nodeType="withEffect">
                                  <p:stCondLst>
                                    <p:cond delay="50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217">
                                          <p:stCondLst>
                                            <p:cond delay="0"/>
                                          </p:stCondLst>
                                        </p:cTn>
                                        <p:tgtEl>
                                          <p:spTgt spid="15"/>
                                        </p:tgtEl>
                                      </p:cBhvr>
                                    </p:animEffect>
                                    <p:anim calcmode="lin" valueType="num">
                                      <p:cBhvr>
                                        <p:cTn id="72" dur="683"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3" dur="249"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4" dur="249" tmFilter="0, 0; 0.125,0.2665; 0.25,0.4; 0.375,0.465; 0.5,0.5;  0.625,0.535; 0.75,0.6; 0.875,0.7335; 1,1">
                                          <p:stCondLst>
                                            <p:cond delay="249"/>
                                          </p:stCondLst>
                                        </p:cTn>
                                        <p:tgtEl>
                                          <p:spTgt spid="15"/>
                                        </p:tgtEl>
                                        <p:attrNameLst>
                                          <p:attrName>ppt_y</p:attrName>
                                        </p:attrNameLst>
                                      </p:cBhvr>
                                      <p:tavLst>
                                        <p:tav tm="0" fmla="#ppt_y-sin(pi*$)/9">
                                          <p:val>
                                            <p:fltVal val="0"/>
                                          </p:val>
                                        </p:tav>
                                        <p:tav tm="100000">
                                          <p:val>
                                            <p:fltVal val="1"/>
                                          </p:val>
                                        </p:tav>
                                      </p:tavLst>
                                    </p:anim>
                                    <p:anim calcmode="lin" valueType="num">
                                      <p:cBhvr>
                                        <p:cTn id="75" dur="125" tmFilter="0, 0; 0.125,0.2665; 0.25,0.4; 0.375,0.465; 0.5,0.5;  0.625,0.535; 0.75,0.6; 0.875,0.7335; 1,1">
                                          <p:stCondLst>
                                            <p:cond delay="497"/>
                                          </p:stCondLst>
                                        </p:cTn>
                                        <p:tgtEl>
                                          <p:spTgt spid="15"/>
                                        </p:tgtEl>
                                        <p:attrNameLst>
                                          <p:attrName>ppt_y</p:attrName>
                                        </p:attrNameLst>
                                      </p:cBhvr>
                                      <p:tavLst>
                                        <p:tav tm="0" fmla="#ppt_y-sin(pi*$)/27">
                                          <p:val>
                                            <p:fltVal val="0"/>
                                          </p:val>
                                        </p:tav>
                                        <p:tav tm="100000">
                                          <p:val>
                                            <p:fltVal val="1"/>
                                          </p:val>
                                        </p:tav>
                                      </p:tavLst>
                                    </p:anim>
                                    <p:anim calcmode="lin" valueType="num">
                                      <p:cBhvr>
                                        <p:cTn id="76" dur="62" tmFilter="0, 0; 0.125,0.2665; 0.25,0.4; 0.375,0.465; 0.5,0.5;  0.625,0.535; 0.75,0.6; 0.875,0.7335; 1,1">
                                          <p:stCondLst>
                                            <p:cond delay="621"/>
                                          </p:stCondLst>
                                        </p:cTn>
                                        <p:tgtEl>
                                          <p:spTgt spid="15"/>
                                        </p:tgtEl>
                                        <p:attrNameLst>
                                          <p:attrName>ppt_y</p:attrName>
                                        </p:attrNameLst>
                                      </p:cBhvr>
                                      <p:tavLst>
                                        <p:tav tm="0" fmla="#ppt_y-sin(pi*$)/81">
                                          <p:val>
                                            <p:fltVal val="0"/>
                                          </p:val>
                                        </p:tav>
                                        <p:tav tm="100000">
                                          <p:val>
                                            <p:fltVal val="1"/>
                                          </p:val>
                                        </p:tav>
                                      </p:tavLst>
                                    </p:anim>
                                    <p:animScale>
                                      <p:cBhvr>
                                        <p:cTn id="77" dur="10">
                                          <p:stCondLst>
                                            <p:cond delay="244"/>
                                          </p:stCondLst>
                                        </p:cTn>
                                        <p:tgtEl>
                                          <p:spTgt spid="15"/>
                                        </p:tgtEl>
                                      </p:cBhvr>
                                      <p:to x="100000" y="60000"/>
                                    </p:animScale>
                                    <p:animScale>
                                      <p:cBhvr>
                                        <p:cTn id="78" dur="62" decel="50000">
                                          <p:stCondLst>
                                            <p:cond delay="254"/>
                                          </p:stCondLst>
                                        </p:cTn>
                                        <p:tgtEl>
                                          <p:spTgt spid="15"/>
                                        </p:tgtEl>
                                      </p:cBhvr>
                                      <p:to x="100000" y="100000"/>
                                    </p:animScale>
                                    <p:animScale>
                                      <p:cBhvr>
                                        <p:cTn id="79" dur="10">
                                          <p:stCondLst>
                                            <p:cond delay="492"/>
                                          </p:stCondLst>
                                        </p:cTn>
                                        <p:tgtEl>
                                          <p:spTgt spid="15"/>
                                        </p:tgtEl>
                                      </p:cBhvr>
                                      <p:to x="100000" y="80000"/>
                                    </p:animScale>
                                    <p:animScale>
                                      <p:cBhvr>
                                        <p:cTn id="80" dur="62" decel="50000">
                                          <p:stCondLst>
                                            <p:cond delay="502"/>
                                          </p:stCondLst>
                                        </p:cTn>
                                        <p:tgtEl>
                                          <p:spTgt spid="15"/>
                                        </p:tgtEl>
                                      </p:cBhvr>
                                      <p:to x="100000" y="100000"/>
                                    </p:animScale>
                                    <p:animScale>
                                      <p:cBhvr>
                                        <p:cTn id="81" dur="10">
                                          <p:stCondLst>
                                            <p:cond delay="616"/>
                                          </p:stCondLst>
                                        </p:cTn>
                                        <p:tgtEl>
                                          <p:spTgt spid="15"/>
                                        </p:tgtEl>
                                      </p:cBhvr>
                                      <p:to x="100000" y="90000"/>
                                    </p:animScale>
                                    <p:animScale>
                                      <p:cBhvr>
                                        <p:cTn id="82" dur="62" decel="50000">
                                          <p:stCondLst>
                                            <p:cond delay="626"/>
                                          </p:stCondLst>
                                        </p:cTn>
                                        <p:tgtEl>
                                          <p:spTgt spid="15"/>
                                        </p:tgtEl>
                                      </p:cBhvr>
                                      <p:to x="100000" y="100000"/>
                                    </p:animScale>
                                    <p:animScale>
                                      <p:cBhvr>
                                        <p:cTn id="83" dur="10">
                                          <p:stCondLst>
                                            <p:cond delay="678"/>
                                          </p:stCondLst>
                                        </p:cTn>
                                        <p:tgtEl>
                                          <p:spTgt spid="15"/>
                                        </p:tgtEl>
                                      </p:cBhvr>
                                      <p:to x="100000" y="95000"/>
                                    </p:animScale>
                                    <p:animScale>
                                      <p:cBhvr>
                                        <p:cTn id="84" dur="62" decel="50000">
                                          <p:stCondLst>
                                            <p:cond delay="688"/>
                                          </p:stCondLst>
                                        </p:cTn>
                                        <p:tgtEl>
                                          <p:spTgt spid="15"/>
                                        </p:tgtEl>
                                      </p:cBhvr>
                                      <p:to x="100000" y="100000"/>
                                    </p:animScale>
                                  </p:childTnLst>
                                </p:cTn>
                              </p:par>
                              <p:par>
                                <p:cTn id="85" presetID="26" presetClass="entr" presetSubtype="0" fill="hold" grpId="0" nodeType="withEffect">
                                  <p:stCondLst>
                                    <p:cond delay="500"/>
                                  </p:stCondLst>
                                  <p:childTnLst>
                                    <p:set>
                                      <p:cBhvr>
                                        <p:cTn id="86" dur="1" fill="hold">
                                          <p:stCondLst>
                                            <p:cond delay="0"/>
                                          </p:stCondLst>
                                        </p:cTn>
                                        <p:tgtEl>
                                          <p:spTgt spid="16"/>
                                        </p:tgtEl>
                                        <p:attrNameLst>
                                          <p:attrName>style.visibility</p:attrName>
                                        </p:attrNameLst>
                                      </p:cBhvr>
                                      <p:to>
                                        <p:strVal val="visible"/>
                                      </p:to>
                                    </p:set>
                                    <p:animEffect transition="in" filter="wipe(down)">
                                      <p:cBhvr>
                                        <p:cTn id="87" dur="217">
                                          <p:stCondLst>
                                            <p:cond delay="0"/>
                                          </p:stCondLst>
                                        </p:cTn>
                                        <p:tgtEl>
                                          <p:spTgt spid="16"/>
                                        </p:tgtEl>
                                      </p:cBhvr>
                                    </p:animEffect>
                                    <p:anim calcmode="lin" valueType="num">
                                      <p:cBhvr>
                                        <p:cTn id="88" dur="683"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89" dur="249"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0" dur="249" tmFilter="0, 0; 0.125,0.2665; 0.25,0.4; 0.375,0.465; 0.5,0.5;  0.625,0.535; 0.75,0.6; 0.875,0.7335; 1,1">
                                          <p:stCondLst>
                                            <p:cond delay="249"/>
                                          </p:stCondLst>
                                        </p:cTn>
                                        <p:tgtEl>
                                          <p:spTgt spid="16"/>
                                        </p:tgtEl>
                                        <p:attrNameLst>
                                          <p:attrName>ppt_y</p:attrName>
                                        </p:attrNameLst>
                                      </p:cBhvr>
                                      <p:tavLst>
                                        <p:tav tm="0" fmla="#ppt_y-sin(pi*$)/9">
                                          <p:val>
                                            <p:fltVal val="0"/>
                                          </p:val>
                                        </p:tav>
                                        <p:tav tm="100000">
                                          <p:val>
                                            <p:fltVal val="1"/>
                                          </p:val>
                                        </p:tav>
                                      </p:tavLst>
                                    </p:anim>
                                    <p:anim calcmode="lin" valueType="num">
                                      <p:cBhvr>
                                        <p:cTn id="91" dur="125" tmFilter="0, 0; 0.125,0.2665; 0.25,0.4; 0.375,0.465; 0.5,0.5;  0.625,0.535; 0.75,0.6; 0.875,0.7335; 1,1">
                                          <p:stCondLst>
                                            <p:cond delay="497"/>
                                          </p:stCondLst>
                                        </p:cTn>
                                        <p:tgtEl>
                                          <p:spTgt spid="16"/>
                                        </p:tgtEl>
                                        <p:attrNameLst>
                                          <p:attrName>ppt_y</p:attrName>
                                        </p:attrNameLst>
                                      </p:cBhvr>
                                      <p:tavLst>
                                        <p:tav tm="0" fmla="#ppt_y-sin(pi*$)/27">
                                          <p:val>
                                            <p:fltVal val="0"/>
                                          </p:val>
                                        </p:tav>
                                        <p:tav tm="100000">
                                          <p:val>
                                            <p:fltVal val="1"/>
                                          </p:val>
                                        </p:tav>
                                      </p:tavLst>
                                    </p:anim>
                                    <p:anim calcmode="lin" valueType="num">
                                      <p:cBhvr>
                                        <p:cTn id="92" dur="62" tmFilter="0, 0; 0.125,0.2665; 0.25,0.4; 0.375,0.465; 0.5,0.5;  0.625,0.535; 0.75,0.6; 0.875,0.7335; 1,1">
                                          <p:stCondLst>
                                            <p:cond delay="621"/>
                                          </p:stCondLst>
                                        </p:cTn>
                                        <p:tgtEl>
                                          <p:spTgt spid="16"/>
                                        </p:tgtEl>
                                        <p:attrNameLst>
                                          <p:attrName>ppt_y</p:attrName>
                                        </p:attrNameLst>
                                      </p:cBhvr>
                                      <p:tavLst>
                                        <p:tav tm="0" fmla="#ppt_y-sin(pi*$)/81">
                                          <p:val>
                                            <p:fltVal val="0"/>
                                          </p:val>
                                        </p:tav>
                                        <p:tav tm="100000">
                                          <p:val>
                                            <p:fltVal val="1"/>
                                          </p:val>
                                        </p:tav>
                                      </p:tavLst>
                                    </p:anim>
                                    <p:animScale>
                                      <p:cBhvr>
                                        <p:cTn id="93" dur="10">
                                          <p:stCondLst>
                                            <p:cond delay="244"/>
                                          </p:stCondLst>
                                        </p:cTn>
                                        <p:tgtEl>
                                          <p:spTgt spid="16"/>
                                        </p:tgtEl>
                                      </p:cBhvr>
                                      <p:to x="100000" y="60000"/>
                                    </p:animScale>
                                    <p:animScale>
                                      <p:cBhvr>
                                        <p:cTn id="94" dur="62" decel="50000">
                                          <p:stCondLst>
                                            <p:cond delay="254"/>
                                          </p:stCondLst>
                                        </p:cTn>
                                        <p:tgtEl>
                                          <p:spTgt spid="16"/>
                                        </p:tgtEl>
                                      </p:cBhvr>
                                      <p:to x="100000" y="100000"/>
                                    </p:animScale>
                                    <p:animScale>
                                      <p:cBhvr>
                                        <p:cTn id="95" dur="10">
                                          <p:stCondLst>
                                            <p:cond delay="492"/>
                                          </p:stCondLst>
                                        </p:cTn>
                                        <p:tgtEl>
                                          <p:spTgt spid="16"/>
                                        </p:tgtEl>
                                      </p:cBhvr>
                                      <p:to x="100000" y="80000"/>
                                    </p:animScale>
                                    <p:animScale>
                                      <p:cBhvr>
                                        <p:cTn id="96" dur="62" decel="50000">
                                          <p:stCondLst>
                                            <p:cond delay="502"/>
                                          </p:stCondLst>
                                        </p:cTn>
                                        <p:tgtEl>
                                          <p:spTgt spid="16"/>
                                        </p:tgtEl>
                                      </p:cBhvr>
                                      <p:to x="100000" y="100000"/>
                                    </p:animScale>
                                    <p:animScale>
                                      <p:cBhvr>
                                        <p:cTn id="97" dur="10">
                                          <p:stCondLst>
                                            <p:cond delay="616"/>
                                          </p:stCondLst>
                                        </p:cTn>
                                        <p:tgtEl>
                                          <p:spTgt spid="16"/>
                                        </p:tgtEl>
                                      </p:cBhvr>
                                      <p:to x="100000" y="90000"/>
                                    </p:animScale>
                                    <p:animScale>
                                      <p:cBhvr>
                                        <p:cTn id="98" dur="62" decel="50000">
                                          <p:stCondLst>
                                            <p:cond delay="626"/>
                                          </p:stCondLst>
                                        </p:cTn>
                                        <p:tgtEl>
                                          <p:spTgt spid="16"/>
                                        </p:tgtEl>
                                      </p:cBhvr>
                                      <p:to x="100000" y="100000"/>
                                    </p:animScale>
                                    <p:animScale>
                                      <p:cBhvr>
                                        <p:cTn id="99" dur="10">
                                          <p:stCondLst>
                                            <p:cond delay="678"/>
                                          </p:stCondLst>
                                        </p:cTn>
                                        <p:tgtEl>
                                          <p:spTgt spid="16"/>
                                        </p:tgtEl>
                                      </p:cBhvr>
                                      <p:to x="100000" y="95000"/>
                                    </p:animScale>
                                    <p:animScale>
                                      <p:cBhvr>
                                        <p:cTn id="100" dur="62" decel="50000">
                                          <p:stCondLst>
                                            <p:cond delay="688"/>
                                          </p:stCondLst>
                                        </p:cTn>
                                        <p:tgtEl>
                                          <p:spTgt spid="16"/>
                                        </p:tgtEl>
                                      </p:cBhvr>
                                      <p:to x="100000" y="100000"/>
                                    </p:animScale>
                                  </p:childTnLst>
                                </p:cTn>
                              </p:par>
                              <p:par>
                                <p:cTn id="101" presetID="26" presetClass="entr" presetSubtype="0" fill="hold" nodeType="withEffect">
                                  <p:stCondLst>
                                    <p:cond delay="500"/>
                                  </p:stCondLst>
                                  <p:childTnLst>
                                    <p:set>
                                      <p:cBhvr>
                                        <p:cTn id="102" dur="1" fill="hold">
                                          <p:stCondLst>
                                            <p:cond delay="0"/>
                                          </p:stCondLst>
                                        </p:cTn>
                                        <p:tgtEl>
                                          <p:spTgt spid="17"/>
                                        </p:tgtEl>
                                        <p:attrNameLst>
                                          <p:attrName>style.visibility</p:attrName>
                                        </p:attrNameLst>
                                      </p:cBhvr>
                                      <p:to>
                                        <p:strVal val="visible"/>
                                      </p:to>
                                    </p:set>
                                    <p:animEffect transition="in" filter="wipe(down)">
                                      <p:cBhvr>
                                        <p:cTn id="103" dur="217">
                                          <p:stCondLst>
                                            <p:cond delay="0"/>
                                          </p:stCondLst>
                                        </p:cTn>
                                        <p:tgtEl>
                                          <p:spTgt spid="17"/>
                                        </p:tgtEl>
                                      </p:cBhvr>
                                    </p:animEffect>
                                    <p:anim calcmode="lin" valueType="num">
                                      <p:cBhvr>
                                        <p:cTn id="104" dur="683"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05" dur="249"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6" dur="249" tmFilter="0, 0; 0.125,0.2665; 0.25,0.4; 0.375,0.465; 0.5,0.5;  0.625,0.535; 0.75,0.6; 0.875,0.7335; 1,1">
                                          <p:stCondLst>
                                            <p:cond delay="249"/>
                                          </p:stCondLst>
                                        </p:cTn>
                                        <p:tgtEl>
                                          <p:spTgt spid="17"/>
                                        </p:tgtEl>
                                        <p:attrNameLst>
                                          <p:attrName>ppt_y</p:attrName>
                                        </p:attrNameLst>
                                      </p:cBhvr>
                                      <p:tavLst>
                                        <p:tav tm="0" fmla="#ppt_y-sin(pi*$)/9">
                                          <p:val>
                                            <p:fltVal val="0"/>
                                          </p:val>
                                        </p:tav>
                                        <p:tav tm="100000">
                                          <p:val>
                                            <p:fltVal val="1"/>
                                          </p:val>
                                        </p:tav>
                                      </p:tavLst>
                                    </p:anim>
                                    <p:anim calcmode="lin" valueType="num">
                                      <p:cBhvr>
                                        <p:cTn id="107" dur="125" tmFilter="0, 0; 0.125,0.2665; 0.25,0.4; 0.375,0.465; 0.5,0.5;  0.625,0.535; 0.75,0.6; 0.875,0.7335; 1,1">
                                          <p:stCondLst>
                                            <p:cond delay="497"/>
                                          </p:stCondLst>
                                        </p:cTn>
                                        <p:tgtEl>
                                          <p:spTgt spid="17"/>
                                        </p:tgtEl>
                                        <p:attrNameLst>
                                          <p:attrName>ppt_y</p:attrName>
                                        </p:attrNameLst>
                                      </p:cBhvr>
                                      <p:tavLst>
                                        <p:tav tm="0" fmla="#ppt_y-sin(pi*$)/27">
                                          <p:val>
                                            <p:fltVal val="0"/>
                                          </p:val>
                                        </p:tav>
                                        <p:tav tm="100000">
                                          <p:val>
                                            <p:fltVal val="1"/>
                                          </p:val>
                                        </p:tav>
                                      </p:tavLst>
                                    </p:anim>
                                    <p:anim calcmode="lin" valueType="num">
                                      <p:cBhvr>
                                        <p:cTn id="108" dur="62" tmFilter="0, 0; 0.125,0.2665; 0.25,0.4; 0.375,0.465; 0.5,0.5;  0.625,0.535; 0.75,0.6; 0.875,0.7335; 1,1">
                                          <p:stCondLst>
                                            <p:cond delay="621"/>
                                          </p:stCondLst>
                                        </p:cTn>
                                        <p:tgtEl>
                                          <p:spTgt spid="17"/>
                                        </p:tgtEl>
                                        <p:attrNameLst>
                                          <p:attrName>ppt_y</p:attrName>
                                        </p:attrNameLst>
                                      </p:cBhvr>
                                      <p:tavLst>
                                        <p:tav tm="0" fmla="#ppt_y-sin(pi*$)/81">
                                          <p:val>
                                            <p:fltVal val="0"/>
                                          </p:val>
                                        </p:tav>
                                        <p:tav tm="100000">
                                          <p:val>
                                            <p:fltVal val="1"/>
                                          </p:val>
                                        </p:tav>
                                      </p:tavLst>
                                    </p:anim>
                                    <p:animScale>
                                      <p:cBhvr>
                                        <p:cTn id="109" dur="10">
                                          <p:stCondLst>
                                            <p:cond delay="244"/>
                                          </p:stCondLst>
                                        </p:cTn>
                                        <p:tgtEl>
                                          <p:spTgt spid="17"/>
                                        </p:tgtEl>
                                      </p:cBhvr>
                                      <p:to x="100000" y="60000"/>
                                    </p:animScale>
                                    <p:animScale>
                                      <p:cBhvr>
                                        <p:cTn id="110" dur="62" decel="50000">
                                          <p:stCondLst>
                                            <p:cond delay="254"/>
                                          </p:stCondLst>
                                        </p:cTn>
                                        <p:tgtEl>
                                          <p:spTgt spid="17"/>
                                        </p:tgtEl>
                                      </p:cBhvr>
                                      <p:to x="100000" y="100000"/>
                                    </p:animScale>
                                    <p:animScale>
                                      <p:cBhvr>
                                        <p:cTn id="111" dur="10">
                                          <p:stCondLst>
                                            <p:cond delay="492"/>
                                          </p:stCondLst>
                                        </p:cTn>
                                        <p:tgtEl>
                                          <p:spTgt spid="17"/>
                                        </p:tgtEl>
                                      </p:cBhvr>
                                      <p:to x="100000" y="80000"/>
                                    </p:animScale>
                                    <p:animScale>
                                      <p:cBhvr>
                                        <p:cTn id="112" dur="62" decel="50000">
                                          <p:stCondLst>
                                            <p:cond delay="502"/>
                                          </p:stCondLst>
                                        </p:cTn>
                                        <p:tgtEl>
                                          <p:spTgt spid="17"/>
                                        </p:tgtEl>
                                      </p:cBhvr>
                                      <p:to x="100000" y="100000"/>
                                    </p:animScale>
                                    <p:animScale>
                                      <p:cBhvr>
                                        <p:cTn id="113" dur="10">
                                          <p:stCondLst>
                                            <p:cond delay="616"/>
                                          </p:stCondLst>
                                        </p:cTn>
                                        <p:tgtEl>
                                          <p:spTgt spid="17"/>
                                        </p:tgtEl>
                                      </p:cBhvr>
                                      <p:to x="100000" y="90000"/>
                                    </p:animScale>
                                    <p:animScale>
                                      <p:cBhvr>
                                        <p:cTn id="114" dur="62" decel="50000">
                                          <p:stCondLst>
                                            <p:cond delay="626"/>
                                          </p:stCondLst>
                                        </p:cTn>
                                        <p:tgtEl>
                                          <p:spTgt spid="17"/>
                                        </p:tgtEl>
                                      </p:cBhvr>
                                      <p:to x="100000" y="100000"/>
                                    </p:animScale>
                                    <p:animScale>
                                      <p:cBhvr>
                                        <p:cTn id="115" dur="10">
                                          <p:stCondLst>
                                            <p:cond delay="678"/>
                                          </p:stCondLst>
                                        </p:cTn>
                                        <p:tgtEl>
                                          <p:spTgt spid="17"/>
                                        </p:tgtEl>
                                      </p:cBhvr>
                                      <p:to x="100000" y="95000"/>
                                    </p:animScale>
                                    <p:animScale>
                                      <p:cBhvr>
                                        <p:cTn id="116" dur="62" decel="50000">
                                          <p:stCondLst>
                                            <p:cond delay="688"/>
                                          </p:stCondLst>
                                        </p:cTn>
                                        <p:tgtEl>
                                          <p:spTgt spid="17"/>
                                        </p:tgtEl>
                                      </p:cBhvr>
                                      <p:to x="100000" y="100000"/>
                                    </p:animScale>
                                  </p:childTnLst>
                                </p:cTn>
                              </p:par>
                              <p:par>
                                <p:cTn id="117" presetID="26" presetClass="entr" presetSubtype="0" fill="hold" grpId="0" nodeType="withEffect">
                                  <p:stCondLst>
                                    <p:cond delay="500"/>
                                  </p:stCondLst>
                                  <p:childTnLst>
                                    <p:set>
                                      <p:cBhvr>
                                        <p:cTn id="118" dur="1" fill="hold">
                                          <p:stCondLst>
                                            <p:cond delay="0"/>
                                          </p:stCondLst>
                                        </p:cTn>
                                        <p:tgtEl>
                                          <p:spTgt spid="29"/>
                                        </p:tgtEl>
                                        <p:attrNameLst>
                                          <p:attrName>style.visibility</p:attrName>
                                        </p:attrNameLst>
                                      </p:cBhvr>
                                      <p:to>
                                        <p:strVal val="visible"/>
                                      </p:to>
                                    </p:set>
                                    <p:animEffect transition="in" filter="wipe(down)">
                                      <p:cBhvr>
                                        <p:cTn id="119" dur="217">
                                          <p:stCondLst>
                                            <p:cond delay="0"/>
                                          </p:stCondLst>
                                        </p:cTn>
                                        <p:tgtEl>
                                          <p:spTgt spid="29"/>
                                        </p:tgtEl>
                                      </p:cBhvr>
                                    </p:animEffect>
                                    <p:anim calcmode="lin" valueType="num">
                                      <p:cBhvr>
                                        <p:cTn id="120" dur="683"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1" dur="249"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2" dur="249" tmFilter="0, 0; 0.125,0.2665; 0.25,0.4; 0.375,0.465; 0.5,0.5;  0.625,0.535; 0.75,0.6; 0.875,0.7335; 1,1">
                                          <p:stCondLst>
                                            <p:cond delay="249"/>
                                          </p:stCondLst>
                                        </p:cTn>
                                        <p:tgtEl>
                                          <p:spTgt spid="29"/>
                                        </p:tgtEl>
                                        <p:attrNameLst>
                                          <p:attrName>ppt_y</p:attrName>
                                        </p:attrNameLst>
                                      </p:cBhvr>
                                      <p:tavLst>
                                        <p:tav tm="0" fmla="#ppt_y-sin(pi*$)/9">
                                          <p:val>
                                            <p:fltVal val="0"/>
                                          </p:val>
                                        </p:tav>
                                        <p:tav tm="100000">
                                          <p:val>
                                            <p:fltVal val="1"/>
                                          </p:val>
                                        </p:tav>
                                      </p:tavLst>
                                    </p:anim>
                                    <p:anim calcmode="lin" valueType="num">
                                      <p:cBhvr>
                                        <p:cTn id="123" dur="125" tmFilter="0, 0; 0.125,0.2665; 0.25,0.4; 0.375,0.465; 0.5,0.5;  0.625,0.535; 0.75,0.6; 0.875,0.7335; 1,1">
                                          <p:stCondLst>
                                            <p:cond delay="497"/>
                                          </p:stCondLst>
                                        </p:cTn>
                                        <p:tgtEl>
                                          <p:spTgt spid="29"/>
                                        </p:tgtEl>
                                        <p:attrNameLst>
                                          <p:attrName>ppt_y</p:attrName>
                                        </p:attrNameLst>
                                      </p:cBhvr>
                                      <p:tavLst>
                                        <p:tav tm="0" fmla="#ppt_y-sin(pi*$)/27">
                                          <p:val>
                                            <p:fltVal val="0"/>
                                          </p:val>
                                        </p:tav>
                                        <p:tav tm="100000">
                                          <p:val>
                                            <p:fltVal val="1"/>
                                          </p:val>
                                        </p:tav>
                                      </p:tavLst>
                                    </p:anim>
                                    <p:anim calcmode="lin" valueType="num">
                                      <p:cBhvr>
                                        <p:cTn id="124" dur="62" tmFilter="0, 0; 0.125,0.2665; 0.25,0.4; 0.375,0.465; 0.5,0.5;  0.625,0.535; 0.75,0.6; 0.875,0.7335; 1,1">
                                          <p:stCondLst>
                                            <p:cond delay="621"/>
                                          </p:stCondLst>
                                        </p:cTn>
                                        <p:tgtEl>
                                          <p:spTgt spid="29"/>
                                        </p:tgtEl>
                                        <p:attrNameLst>
                                          <p:attrName>ppt_y</p:attrName>
                                        </p:attrNameLst>
                                      </p:cBhvr>
                                      <p:tavLst>
                                        <p:tav tm="0" fmla="#ppt_y-sin(pi*$)/81">
                                          <p:val>
                                            <p:fltVal val="0"/>
                                          </p:val>
                                        </p:tav>
                                        <p:tav tm="100000">
                                          <p:val>
                                            <p:fltVal val="1"/>
                                          </p:val>
                                        </p:tav>
                                      </p:tavLst>
                                    </p:anim>
                                    <p:animScale>
                                      <p:cBhvr>
                                        <p:cTn id="125" dur="10">
                                          <p:stCondLst>
                                            <p:cond delay="244"/>
                                          </p:stCondLst>
                                        </p:cTn>
                                        <p:tgtEl>
                                          <p:spTgt spid="29"/>
                                        </p:tgtEl>
                                      </p:cBhvr>
                                      <p:to x="100000" y="60000"/>
                                    </p:animScale>
                                    <p:animScale>
                                      <p:cBhvr>
                                        <p:cTn id="126" dur="62" decel="50000">
                                          <p:stCondLst>
                                            <p:cond delay="254"/>
                                          </p:stCondLst>
                                        </p:cTn>
                                        <p:tgtEl>
                                          <p:spTgt spid="29"/>
                                        </p:tgtEl>
                                      </p:cBhvr>
                                      <p:to x="100000" y="100000"/>
                                    </p:animScale>
                                    <p:animScale>
                                      <p:cBhvr>
                                        <p:cTn id="127" dur="10">
                                          <p:stCondLst>
                                            <p:cond delay="492"/>
                                          </p:stCondLst>
                                        </p:cTn>
                                        <p:tgtEl>
                                          <p:spTgt spid="29"/>
                                        </p:tgtEl>
                                      </p:cBhvr>
                                      <p:to x="100000" y="80000"/>
                                    </p:animScale>
                                    <p:animScale>
                                      <p:cBhvr>
                                        <p:cTn id="128" dur="62" decel="50000">
                                          <p:stCondLst>
                                            <p:cond delay="502"/>
                                          </p:stCondLst>
                                        </p:cTn>
                                        <p:tgtEl>
                                          <p:spTgt spid="29"/>
                                        </p:tgtEl>
                                      </p:cBhvr>
                                      <p:to x="100000" y="100000"/>
                                    </p:animScale>
                                    <p:animScale>
                                      <p:cBhvr>
                                        <p:cTn id="129" dur="10">
                                          <p:stCondLst>
                                            <p:cond delay="616"/>
                                          </p:stCondLst>
                                        </p:cTn>
                                        <p:tgtEl>
                                          <p:spTgt spid="29"/>
                                        </p:tgtEl>
                                      </p:cBhvr>
                                      <p:to x="100000" y="90000"/>
                                    </p:animScale>
                                    <p:animScale>
                                      <p:cBhvr>
                                        <p:cTn id="130" dur="62" decel="50000">
                                          <p:stCondLst>
                                            <p:cond delay="626"/>
                                          </p:stCondLst>
                                        </p:cTn>
                                        <p:tgtEl>
                                          <p:spTgt spid="29"/>
                                        </p:tgtEl>
                                      </p:cBhvr>
                                      <p:to x="100000" y="100000"/>
                                    </p:animScale>
                                    <p:animScale>
                                      <p:cBhvr>
                                        <p:cTn id="131" dur="10">
                                          <p:stCondLst>
                                            <p:cond delay="678"/>
                                          </p:stCondLst>
                                        </p:cTn>
                                        <p:tgtEl>
                                          <p:spTgt spid="29"/>
                                        </p:tgtEl>
                                      </p:cBhvr>
                                      <p:to x="100000" y="95000"/>
                                    </p:animScale>
                                    <p:animScale>
                                      <p:cBhvr>
                                        <p:cTn id="132" dur="62" decel="50000">
                                          <p:stCondLst>
                                            <p:cond delay="688"/>
                                          </p:stCondLst>
                                        </p:cTn>
                                        <p:tgtEl>
                                          <p:spTgt spid="29"/>
                                        </p:tgtEl>
                                      </p:cBhvr>
                                      <p:to x="100000" y="100000"/>
                                    </p:animScale>
                                  </p:childTnLst>
                                </p:cTn>
                              </p:par>
                              <p:par>
                                <p:cTn id="133" presetID="26" presetClass="entr" presetSubtype="0" fill="hold" grpId="0" nodeType="withEffect">
                                  <p:stCondLst>
                                    <p:cond delay="500"/>
                                  </p:stCondLst>
                                  <p:childTnLst>
                                    <p:set>
                                      <p:cBhvr>
                                        <p:cTn id="134" dur="1" fill="hold">
                                          <p:stCondLst>
                                            <p:cond delay="0"/>
                                          </p:stCondLst>
                                        </p:cTn>
                                        <p:tgtEl>
                                          <p:spTgt spid="51"/>
                                        </p:tgtEl>
                                        <p:attrNameLst>
                                          <p:attrName>style.visibility</p:attrName>
                                        </p:attrNameLst>
                                      </p:cBhvr>
                                      <p:to>
                                        <p:strVal val="visible"/>
                                      </p:to>
                                    </p:set>
                                    <p:animEffect transition="in" filter="wipe(down)">
                                      <p:cBhvr>
                                        <p:cTn id="135" dur="217">
                                          <p:stCondLst>
                                            <p:cond delay="0"/>
                                          </p:stCondLst>
                                        </p:cTn>
                                        <p:tgtEl>
                                          <p:spTgt spid="51"/>
                                        </p:tgtEl>
                                      </p:cBhvr>
                                    </p:animEffect>
                                    <p:anim calcmode="lin" valueType="num">
                                      <p:cBhvr>
                                        <p:cTn id="136" dur="683"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37" dur="249"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38" dur="249" tmFilter="0, 0; 0.125,0.2665; 0.25,0.4; 0.375,0.465; 0.5,0.5;  0.625,0.535; 0.75,0.6; 0.875,0.7335; 1,1">
                                          <p:stCondLst>
                                            <p:cond delay="249"/>
                                          </p:stCondLst>
                                        </p:cTn>
                                        <p:tgtEl>
                                          <p:spTgt spid="51"/>
                                        </p:tgtEl>
                                        <p:attrNameLst>
                                          <p:attrName>ppt_y</p:attrName>
                                        </p:attrNameLst>
                                      </p:cBhvr>
                                      <p:tavLst>
                                        <p:tav tm="0" fmla="#ppt_y-sin(pi*$)/9">
                                          <p:val>
                                            <p:fltVal val="0"/>
                                          </p:val>
                                        </p:tav>
                                        <p:tav tm="100000">
                                          <p:val>
                                            <p:fltVal val="1"/>
                                          </p:val>
                                        </p:tav>
                                      </p:tavLst>
                                    </p:anim>
                                    <p:anim calcmode="lin" valueType="num">
                                      <p:cBhvr>
                                        <p:cTn id="139" dur="125" tmFilter="0, 0; 0.125,0.2665; 0.25,0.4; 0.375,0.465; 0.5,0.5;  0.625,0.535; 0.75,0.6; 0.875,0.7335; 1,1">
                                          <p:stCondLst>
                                            <p:cond delay="497"/>
                                          </p:stCondLst>
                                        </p:cTn>
                                        <p:tgtEl>
                                          <p:spTgt spid="51"/>
                                        </p:tgtEl>
                                        <p:attrNameLst>
                                          <p:attrName>ppt_y</p:attrName>
                                        </p:attrNameLst>
                                      </p:cBhvr>
                                      <p:tavLst>
                                        <p:tav tm="0" fmla="#ppt_y-sin(pi*$)/27">
                                          <p:val>
                                            <p:fltVal val="0"/>
                                          </p:val>
                                        </p:tav>
                                        <p:tav tm="100000">
                                          <p:val>
                                            <p:fltVal val="1"/>
                                          </p:val>
                                        </p:tav>
                                      </p:tavLst>
                                    </p:anim>
                                    <p:anim calcmode="lin" valueType="num">
                                      <p:cBhvr>
                                        <p:cTn id="140" dur="62" tmFilter="0, 0; 0.125,0.2665; 0.25,0.4; 0.375,0.465; 0.5,0.5;  0.625,0.535; 0.75,0.6; 0.875,0.7335; 1,1">
                                          <p:stCondLst>
                                            <p:cond delay="621"/>
                                          </p:stCondLst>
                                        </p:cTn>
                                        <p:tgtEl>
                                          <p:spTgt spid="51"/>
                                        </p:tgtEl>
                                        <p:attrNameLst>
                                          <p:attrName>ppt_y</p:attrName>
                                        </p:attrNameLst>
                                      </p:cBhvr>
                                      <p:tavLst>
                                        <p:tav tm="0" fmla="#ppt_y-sin(pi*$)/81">
                                          <p:val>
                                            <p:fltVal val="0"/>
                                          </p:val>
                                        </p:tav>
                                        <p:tav tm="100000">
                                          <p:val>
                                            <p:fltVal val="1"/>
                                          </p:val>
                                        </p:tav>
                                      </p:tavLst>
                                    </p:anim>
                                    <p:animScale>
                                      <p:cBhvr>
                                        <p:cTn id="141" dur="10">
                                          <p:stCondLst>
                                            <p:cond delay="244"/>
                                          </p:stCondLst>
                                        </p:cTn>
                                        <p:tgtEl>
                                          <p:spTgt spid="51"/>
                                        </p:tgtEl>
                                      </p:cBhvr>
                                      <p:to x="100000" y="60000"/>
                                    </p:animScale>
                                    <p:animScale>
                                      <p:cBhvr>
                                        <p:cTn id="142" dur="62" decel="50000">
                                          <p:stCondLst>
                                            <p:cond delay="254"/>
                                          </p:stCondLst>
                                        </p:cTn>
                                        <p:tgtEl>
                                          <p:spTgt spid="51"/>
                                        </p:tgtEl>
                                      </p:cBhvr>
                                      <p:to x="100000" y="100000"/>
                                    </p:animScale>
                                    <p:animScale>
                                      <p:cBhvr>
                                        <p:cTn id="143" dur="10">
                                          <p:stCondLst>
                                            <p:cond delay="492"/>
                                          </p:stCondLst>
                                        </p:cTn>
                                        <p:tgtEl>
                                          <p:spTgt spid="51"/>
                                        </p:tgtEl>
                                      </p:cBhvr>
                                      <p:to x="100000" y="80000"/>
                                    </p:animScale>
                                    <p:animScale>
                                      <p:cBhvr>
                                        <p:cTn id="144" dur="62" decel="50000">
                                          <p:stCondLst>
                                            <p:cond delay="502"/>
                                          </p:stCondLst>
                                        </p:cTn>
                                        <p:tgtEl>
                                          <p:spTgt spid="51"/>
                                        </p:tgtEl>
                                      </p:cBhvr>
                                      <p:to x="100000" y="100000"/>
                                    </p:animScale>
                                    <p:animScale>
                                      <p:cBhvr>
                                        <p:cTn id="145" dur="10">
                                          <p:stCondLst>
                                            <p:cond delay="616"/>
                                          </p:stCondLst>
                                        </p:cTn>
                                        <p:tgtEl>
                                          <p:spTgt spid="51"/>
                                        </p:tgtEl>
                                      </p:cBhvr>
                                      <p:to x="100000" y="90000"/>
                                    </p:animScale>
                                    <p:animScale>
                                      <p:cBhvr>
                                        <p:cTn id="146" dur="62" decel="50000">
                                          <p:stCondLst>
                                            <p:cond delay="626"/>
                                          </p:stCondLst>
                                        </p:cTn>
                                        <p:tgtEl>
                                          <p:spTgt spid="51"/>
                                        </p:tgtEl>
                                      </p:cBhvr>
                                      <p:to x="100000" y="100000"/>
                                    </p:animScale>
                                    <p:animScale>
                                      <p:cBhvr>
                                        <p:cTn id="147" dur="10">
                                          <p:stCondLst>
                                            <p:cond delay="678"/>
                                          </p:stCondLst>
                                        </p:cTn>
                                        <p:tgtEl>
                                          <p:spTgt spid="51"/>
                                        </p:tgtEl>
                                      </p:cBhvr>
                                      <p:to x="100000" y="95000"/>
                                    </p:animScale>
                                    <p:animScale>
                                      <p:cBhvr>
                                        <p:cTn id="148" dur="62" decel="50000">
                                          <p:stCondLst>
                                            <p:cond delay="688"/>
                                          </p:stCondLst>
                                        </p:cTn>
                                        <p:tgtEl>
                                          <p:spTgt spid="51"/>
                                        </p:tgtEl>
                                      </p:cBhvr>
                                      <p:to x="100000" y="100000"/>
                                    </p:animScale>
                                  </p:childTnLst>
                                </p:cTn>
                              </p:par>
                              <p:par>
                                <p:cTn id="149" presetID="26" presetClass="entr" presetSubtype="0" fill="hold" grpId="0" nodeType="withEffect">
                                  <p:stCondLst>
                                    <p:cond delay="500"/>
                                  </p:stCondLst>
                                  <p:childTnLst>
                                    <p:set>
                                      <p:cBhvr>
                                        <p:cTn id="150" dur="1" fill="hold">
                                          <p:stCondLst>
                                            <p:cond delay="0"/>
                                          </p:stCondLst>
                                        </p:cTn>
                                        <p:tgtEl>
                                          <p:spTgt spid="53"/>
                                        </p:tgtEl>
                                        <p:attrNameLst>
                                          <p:attrName>style.visibility</p:attrName>
                                        </p:attrNameLst>
                                      </p:cBhvr>
                                      <p:to>
                                        <p:strVal val="visible"/>
                                      </p:to>
                                    </p:set>
                                    <p:animEffect transition="in" filter="wipe(down)">
                                      <p:cBhvr>
                                        <p:cTn id="151" dur="217">
                                          <p:stCondLst>
                                            <p:cond delay="0"/>
                                          </p:stCondLst>
                                        </p:cTn>
                                        <p:tgtEl>
                                          <p:spTgt spid="53"/>
                                        </p:tgtEl>
                                      </p:cBhvr>
                                    </p:animEffect>
                                    <p:anim calcmode="lin" valueType="num">
                                      <p:cBhvr>
                                        <p:cTn id="152" dur="683"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153" dur="249"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154" dur="249" tmFilter="0, 0; 0.125,0.2665; 0.25,0.4; 0.375,0.465; 0.5,0.5;  0.625,0.535; 0.75,0.6; 0.875,0.7335; 1,1">
                                          <p:stCondLst>
                                            <p:cond delay="249"/>
                                          </p:stCondLst>
                                        </p:cTn>
                                        <p:tgtEl>
                                          <p:spTgt spid="53"/>
                                        </p:tgtEl>
                                        <p:attrNameLst>
                                          <p:attrName>ppt_y</p:attrName>
                                        </p:attrNameLst>
                                      </p:cBhvr>
                                      <p:tavLst>
                                        <p:tav tm="0" fmla="#ppt_y-sin(pi*$)/9">
                                          <p:val>
                                            <p:fltVal val="0"/>
                                          </p:val>
                                        </p:tav>
                                        <p:tav tm="100000">
                                          <p:val>
                                            <p:fltVal val="1"/>
                                          </p:val>
                                        </p:tav>
                                      </p:tavLst>
                                    </p:anim>
                                    <p:anim calcmode="lin" valueType="num">
                                      <p:cBhvr>
                                        <p:cTn id="155" dur="125" tmFilter="0, 0; 0.125,0.2665; 0.25,0.4; 0.375,0.465; 0.5,0.5;  0.625,0.535; 0.75,0.6; 0.875,0.7335; 1,1">
                                          <p:stCondLst>
                                            <p:cond delay="497"/>
                                          </p:stCondLst>
                                        </p:cTn>
                                        <p:tgtEl>
                                          <p:spTgt spid="53"/>
                                        </p:tgtEl>
                                        <p:attrNameLst>
                                          <p:attrName>ppt_y</p:attrName>
                                        </p:attrNameLst>
                                      </p:cBhvr>
                                      <p:tavLst>
                                        <p:tav tm="0" fmla="#ppt_y-sin(pi*$)/27">
                                          <p:val>
                                            <p:fltVal val="0"/>
                                          </p:val>
                                        </p:tav>
                                        <p:tav tm="100000">
                                          <p:val>
                                            <p:fltVal val="1"/>
                                          </p:val>
                                        </p:tav>
                                      </p:tavLst>
                                    </p:anim>
                                    <p:anim calcmode="lin" valueType="num">
                                      <p:cBhvr>
                                        <p:cTn id="156" dur="62" tmFilter="0, 0; 0.125,0.2665; 0.25,0.4; 0.375,0.465; 0.5,0.5;  0.625,0.535; 0.75,0.6; 0.875,0.7335; 1,1">
                                          <p:stCondLst>
                                            <p:cond delay="621"/>
                                          </p:stCondLst>
                                        </p:cTn>
                                        <p:tgtEl>
                                          <p:spTgt spid="53"/>
                                        </p:tgtEl>
                                        <p:attrNameLst>
                                          <p:attrName>ppt_y</p:attrName>
                                        </p:attrNameLst>
                                      </p:cBhvr>
                                      <p:tavLst>
                                        <p:tav tm="0" fmla="#ppt_y-sin(pi*$)/81">
                                          <p:val>
                                            <p:fltVal val="0"/>
                                          </p:val>
                                        </p:tav>
                                        <p:tav tm="100000">
                                          <p:val>
                                            <p:fltVal val="1"/>
                                          </p:val>
                                        </p:tav>
                                      </p:tavLst>
                                    </p:anim>
                                    <p:animScale>
                                      <p:cBhvr>
                                        <p:cTn id="157" dur="10">
                                          <p:stCondLst>
                                            <p:cond delay="244"/>
                                          </p:stCondLst>
                                        </p:cTn>
                                        <p:tgtEl>
                                          <p:spTgt spid="53"/>
                                        </p:tgtEl>
                                      </p:cBhvr>
                                      <p:to x="100000" y="60000"/>
                                    </p:animScale>
                                    <p:animScale>
                                      <p:cBhvr>
                                        <p:cTn id="158" dur="62" decel="50000">
                                          <p:stCondLst>
                                            <p:cond delay="254"/>
                                          </p:stCondLst>
                                        </p:cTn>
                                        <p:tgtEl>
                                          <p:spTgt spid="53"/>
                                        </p:tgtEl>
                                      </p:cBhvr>
                                      <p:to x="100000" y="100000"/>
                                    </p:animScale>
                                    <p:animScale>
                                      <p:cBhvr>
                                        <p:cTn id="159" dur="10">
                                          <p:stCondLst>
                                            <p:cond delay="492"/>
                                          </p:stCondLst>
                                        </p:cTn>
                                        <p:tgtEl>
                                          <p:spTgt spid="53"/>
                                        </p:tgtEl>
                                      </p:cBhvr>
                                      <p:to x="100000" y="80000"/>
                                    </p:animScale>
                                    <p:animScale>
                                      <p:cBhvr>
                                        <p:cTn id="160" dur="62" decel="50000">
                                          <p:stCondLst>
                                            <p:cond delay="502"/>
                                          </p:stCondLst>
                                        </p:cTn>
                                        <p:tgtEl>
                                          <p:spTgt spid="53"/>
                                        </p:tgtEl>
                                      </p:cBhvr>
                                      <p:to x="100000" y="100000"/>
                                    </p:animScale>
                                    <p:animScale>
                                      <p:cBhvr>
                                        <p:cTn id="161" dur="10">
                                          <p:stCondLst>
                                            <p:cond delay="616"/>
                                          </p:stCondLst>
                                        </p:cTn>
                                        <p:tgtEl>
                                          <p:spTgt spid="53"/>
                                        </p:tgtEl>
                                      </p:cBhvr>
                                      <p:to x="100000" y="90000"/>
                                    </p:animScale>
                                    <p:animScale>
                                      <p:cBhvr>
                                        <p:cTn id="162" dur="62" decel="50000">
                                          <p:stCondLst>
                                            <p:cond delay="626"/>
                                          </p:stCondLst>
                                        </p:cTn>
                                        <p:tgtEl>
                                          <p:spTgt spid="53"/>
                                        </p:tgtEl>
                                      </p:cBhvr>
                                      <p:to x="100000" y="100000"/>
                                    </p:animScale>
                                    <p:animScale>
                                      <p:cBhvr>
                                        <p:cTn id="163" dur="10">
                                          <p:stCondLst>
                                            <p:cond delay="678"/>
                                          </p:stCondLst>
                                        </p:cTn>
                                        <p:tgtEl>
                                          <p:spTgt spid="53"/>
                                        </p:tgtEl>
                                      </p:cBhvr>
                                      <p:to x="100000" y="95000"/>
                                    </p:animScale>
                                    <p:animScale>
                                      <p:cBhvr>
                                        <p:cTn id="164" dur="62" decel="50000">
                                          <p:stCondLst>
                                            <p:cond delay="688"/>
                                          </p:stCondLst>
                                        </p:cTn>
                                        <p:tgtEl>
                                          <p:spTgt spid="53"/>
                                        </p:tgtEl>
                                      </p:cBhvr>
                                      <p:to x="100000" y="100000"/>
                                    </p:animScale>
                                  </p:childTnLst>
                                </p:cTn>
                              </p:par>
                              <p:par>
                                <p:cTn id="165" presetID="26" presetClass="entr" presetSubtype="0" fill="hold" grpId="0" nodeType="withEffect">
                                  <p:stCondLst>
                                    <p:cond delay="500"/>
                                  </p:stCondLst>
                                  <p:childTnLst>
                                    <p:set>
                                      <p:cBhvr>
                                        <p:cTn id="166" dur="1" fill="hold">
                                          <p:stCondLst>
                                            <p:cond delay="0"/>
                                          </p:stCondLst>
                                        </p:cTn>
                                        <p:tgtEl>
                                          <p:spTgt spid="54"/>
                                        </p:tgtEl>
                                        <p:attrNameLst>
                                          <p:attrName>style.visibility</p:attrName>
                                        </p:attrNameLst>
                                      </p:cBhvr>
                                      <p:to>
                                        <p:strVal val="visible"/>
                                      </p:to>
                                    </p:set>
                                    <p:animEffect transition="in" filter="wipe(down)">
                                      <p:cBhvr>
                                        <p:cTn id="167" dur="217">
                                          <p:stCondLst>
                                            <p:cond delay="0"/>
                                          </p:stCondLst>
                                        </p:cTn>
                                        <p:tgtEl>
                                          <p:spTgt spid="54"/>
                                        </p:tgtEl>
                                      </p:cBhvr>
                                    </p:animEffect>
                                    <p:anim calcmode="lin" valueType="num">
                                      <p:cBhvr>
                                        <p:cTn id="168" dur="68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69" dur="249"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70" dur="249" tmFilter="0, 0; 0.125,0.2665; 0.25,0.4; 0.375,0.465; 0.5,0.5;  0.625,0.535; 0.75,0.6; 0.875,0.7335; 1,1">
                                          <p:stCondLst>
                                            <p:cond delay="249"/>
                                          </p:stCondLst>
                                        </p:cTn>
                                        <p:tgtEl>
                                          <p:spTgt spid="54"/>
                                        </p:tgtEl>
                                        <p:attrNameLst>
                                          <p:attrName>ppt_y</p:attrName>
                                        </p:attrNameLst>
                                      </p:cBhvr>
                                      <p:tavLst>
                                        <p:tav tm="0" fmla="#ppt_y-sin(pi*$)/9">
                                          <p:val>
                                            <p:fltVal val="0"/>
                                          </p:val>
                                        </p:tav>
                                        <p:tav tm="100000">
                                          <p:val>
                                            <p:fltVal val="1"/>
                                          </p:val>
                                        </p:tav>
                                      </p:tavLst>
                                    </p:anim>
                                    <p:anim calcmode="lin" valueType="num">
                                      <p:cBhvr>
                                        <p:cTn id="171" dur="125" tmFilter="0, 0; 0.125,0.2665; 0.25,0.4; 0.375,0.465; 0.5,0.5;  0.625,0.535; 0.75,0.6; 0.875,0.7335; 1,1">
                                          <p:stCondLst>
                                            <p:cond delay="497"/>
                                          </p:stCondLst>
                                        </p:cTn>
                                        <p:tgtEl>
                                          <p:spTgt spid="54"/>
                                        </p:tgtEl>
                                        <p:attrNameLst>
                                          <p:attrName>ppt_y</p:attrName>
                                        </p:attrNameLst>
                                      </p:cBhvr>
                                      <p:tavLst>
                                        <p:tav tm="0" fmla="#ppt_y-sin(pi*$)/27">
                                          <p:val>
                                            <p:fltVal val="0"/>
                                          </p:val>
                                        </p:tav>
                                        <p:tav tm="100000">
                                          <p:val>
                                            <p:fltVal val="1"/>
                                          </p:val>
                                        </p:tav>
                                      </p:tavLst>
                                    </p:anim>
                                    <p:anim calcmode="lin" valueType="num">
                                      <p:cBhvr>
                                        <p:cTn id="172" dur="62" tmFilter="0, 0; 0.125,0.2665; 0.25,0.4; 0.375,0.465; 0.5,0.5;  0.625,0.535; 0.75,0.6; 0.875,0.7335; 1,1">
                                          <p:stCondLst>
                                            <p:cond delay="621"/>
                                          </p:stCondLst>
                                        </p:cTn>
                                        <p:tgtEl>
                                          <p:spTgt spid="54"/>
                                        </p:tgtEl>
                                        <p:attrNameLst>
                                          <p:attrName>ppt_y</p:attrName>
                                        </p:attrNameLst>
                                      </p:cBhvr>
                                      <p:tavLst>
                                        <p:tav tm="0" fmla="#ppt_y-sin(pi*$)/81">
                                          <p:val>
                                            <p:fltVal val="0"/>
                                          </p:val>
                                        </p:tav>
                                        <p:tav tm="100000">
                                          <p:val>
                                            <p:fltVal val="1"/>
                                          </p:val>
                                        </p:tav>
                                      </p:tavLst>
                                    </p:anim>
                                    <p:animScale>
                                      <p:cBhvr>
                                        <p:cTn id="173" dur="10">
                                          <p:stCondLst>
                                            <p:cond delay="244"/>
                                          </p:stCondLst>
                                        </p:cTn>
                                        <p:tgtEl>
                                          <p:spTgt spid="54"/>
                                        </p:tgtEl>
                                      </p:cBhvr>
                                      <p:to x="100000" y="60000"/>
                                    </p:animScale>
                                    <p:animScale>
                                      <p:cBhvr>
                                        <p:cTn id="174" dur="62" decel="50000">
                                          <p:stCondLst>
                                            <p:cond delay="254"/>
                                          </p:stCondLst>
                                        </p:cTn>
                                        <p:tgtEl>
                                          <p:spTgt spid="54"/>
                                        </p:tgtEl>
                                      </p:cBhvr>
                                      <p:to x="100000" y="100000"/>
                                    </p:animScale>
                                    <p:animScale>
                                      <p:cBhvr>
                                        <p:cTn id="175" dur="10">
                                          <p:stCondLst>
                                            <p:cond delay="492"/>
                                          </p:stCondLst>
                                        </p:cTn>
                                        <p:tgtEl>
                                          <p:spTgt spid="54"/>
                                        </p:tgtEl>
                                      </p:cBhvr>
                                      <p:to x="100000" y="80000"/>
                                    </p:animScale>
                                    <p:animScale>
                                      <p:cBhvr>
                                        <p:cTn id="176" dur="62" decel="50000">
                                          <p:stCondLst>
                                            <p:cond delay="502"/>
                                          </p:stCondLst>
                                        </p:cTn>
                                        <p:tgtEl>
                                          <p:spTgt spid="54"/>
                                        </p:tgtEl>
                                      </p:cBhvr>
                                      <p:to x="100000" y="100000"/>
                                    </p:animScale>
                                    <p:animScale>
                                      <p:cBhvr>
                                        <p:cTn id="177" dur="10">
                                          <p:stCondLst>
                                            <p:cond delay="616"/>
                                          </p:stCondLst>
                                        </p:cTn>
                                        <p:tgtEl>
                                          <p:spTgt spid="54"/>
                                        </p:tgtEl>
                                      </p:cBhvr>
                                      <p:to x="100000" y="90000"/>
                                    </p:animScale>
                                    <p:animScale>
                                      <p:cBhvr>
                                        <p:cTn id="178" dur="62" decel="50000">
                                          <p:stCondLst>
                                            <p:cond delay="626"/>
                                          </p:stCondLst>
                                        </p:cTn>
                                        <p:tgtEl>
                                          <p:spTgt spid="54"/>
                                        </p:tgtEl>
                                      </p:cBhvr>
                                      <p:to x="100000" y="100000"/>
                                    </p:animScale>
                                    <p:animScale>
                                      <p:cBhvr>
                                        <p:cTn id="179" dur="10">
                                          <p:stCondLst>
                                            <p:cond delay="678"/>
                                          </p:stCondLst>
                                        </p:cTn>
                                        <p:tgtEl>
                                          <p:spTgt spid="54"/>
                                        </p:tgtEl>
                                      </p:cBhvr>
                                      <p:to x="100000" y="95000"/>
                                    </p:animScale>
                                    <p:animScale>
                                      <p:cBhvr>
                                        <p:cTn id="180" dur="62" decel="50000">
                                          <p:stCondLst>
                                            <p:cond delay="688"/>
                                          </p:stCondLst>
                                        </p:cTn>
                                        <p:tgtEl>
                                          <p:spTgt spid="54"/>
                                        </p:tgtEl>
                                      </p:cBhvr>
                                      <p:to x="100000" y="100000"/>
                                    </p:animScale>
                                  </p:childTnLst>
                                </p:cTn>
                              </p:par>
                              <p:par>
                                <p:cTn id="181" presetID="26" presetClass="entr" presetSubtype="0" fill="hold" grpId="0" nodeType="withEffect">
                                  <p:stCondLst>
                                    <p:cond delay="500"/>
                                  </p:stCondLst>
                                  <p:childTnLst>
                                    <p:set>
                                      <p:cBhvr>
                                        <p:cTn id="182" dur="1" fill="hold">
                                          <p:stCondLst>
                                            <p:cond delay="0"/>
                                          </p:stCondLst>
                                        </p:cTn>
                                        <p:tgtEl>
                                          <p:spTgt spid="55"/>
                                        </p:tgtEl>
                                        <p:attrNameLst>
                                          <p:attrName>style.visibility</p:attrName>
                                        </p:attrNameLst>
                                      </p:cBhvr>
                                      <p:to>
                                        <p:strVal val="visible"/>
                                      </p:to>
                                    </p:set>
                                    <p:animEffect transition="in" filter="wipe(down)">
                                      <p:cBhvr>
                                        <p:cTn id="183" dur="217">
                                          <p:stCondLst>
                                            <p:cond delay="0"/>
                                          </p:stCondLst>
                                        </p:cTn>
                                        <p:tgtEl>
                                          <p:spTgt spid="55"/>
                                        </p:tgtEl>
                                      </p:cBhvr>
                                    </p:animEffect>
                                    <p:anim calcmode="lin" valueType="num">
                                      <p:cBhvr>
                                        <p:cTn id="184" dur="683"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185" dur="249"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186" dur="249" tmFilter="0, 0; 0.125,0.2665; 0.25,0.4; 0.375,0.465; 0.5,0.5;  0.625,0.535; 0.75,0.6; 0.875,0.7335; 1,1">
                                          <p:stCondLst>
                                            <p:cond delay="249"/>
                                          </p:stCondLst>
                                        </p:cTn>
                                        <p:tgtEl>
                                          <p:spTgt spid="55"/>
                                        </p:tgtEl>
                                        <p:attrNameLst>
                                          <p:attrName>ppt_y</p:attrName>
                                        </p:attrNameLst>
                                      </p:cBhvr>
                                      <p:tavLst>
                                        <p:tav tm="0" fmla="#ppt_y-sin(pi*$)/9">
                                          <p:val>
                                            <p:fltVal val="0"/>
                                          </p:val>
                                        </p:tav>
                                        <p:tav tm="100000">
                                          <p:val>
                                            <p:fltVal val="1"/>
                                          </p:val>
                                        </p:tav>
                                      </p:tavLst>
                                    </p:anim>
                                    <p:anim calcmode="lin" valueType="num">
                                      <p:cBhvr>
                                        <p:cTn id="187" dur="125" tmFilter="0, 0; 0.125,0.2665; 0.25,0.4; 0.375,0.465; 0.5,0.5;  0.625,0.535; 0.75,0.6; 0.875,0.7335; 1,1">
                                          <p:stCondLst>
                                            <p:cond delay="497"/>
                                          </p:stCondLst>
                                        </p:cTn>
                                        <p:tgtEl>
                                          <p:spTgt spid="55"/>
                                        </p:tgtEl>
                                        <p:attrNameLst>
                                          <p:attrName>ppt_y</p:attrName>
                                        </p:attrNameLst>
                                      </p:cBhvr>
                                      <p:tavLst>
                                        <p:tav tm="0" fmla="#ppt_y-sin(pi*$)/27">
                                          <p:val>
                                            <p:fltVal val="0"/>
                                          </p:val>
                                        </p:tav>
                                        <p:tav tm="100000">
                                          <p:val>
                                            <p:fltVal val="1"/>
                                          </p:val>
                                        </p:tav>
                                      </p:tavLst>
                                    </p:anim>
                                    <p:anim calcmode="lin" valueType="num">
                                      <p:cBhvr>
                                        <p:cTn id="188" dur="62" tmFilter="0, 0; 0.125,0.2665; 0.25,0.4; 0.375,0.465; 0.5,0.5;  0.625,0.535; 0.75,0.6; 0.875,0.7335; 1,1">
                                          <p:stCondLst>
                                            <p:cond delay="621"/>
                                          </p:stCondLst>
                                        </p:cTn>
                                        <p:tgtEl>
                                          <p:spTgt spid="55"/>
                                        </p:tgtEl>
                                        <p:attrNameLst>
                                          <p:attrName>ppt_y</p:attrName>
                                        </p:attrNameLst>
                                      </p:cBhvr>
                                      <p:tavLst>
                                        <p:tav tm="0" fmla="#ppt_y-sin(pi*$)/81">
                                          <p:val>
                                            <p:fltVal val="0"/>
                                          </p:val>
                                        </p:tav>
                                        <p:tav tm="100000">
                                          <p:val>
                                            <p:fltVal val="1"/>
                                          </p:val>
                                        </p:tav>
                                      </p:tavLst>
                                    </p:anim>
                                    <p:animScale>
                                      <p:cBhvr>
                                        <p:cTn id="189" dur="10">
                                          <p:stCondLst>
                                            <p:cond delay="244"/>
                                          </p:stCondLst>
                                        </p:cTn>
                                        <p:tgtEl>
                                          <p:spTgt spid="55"/>
                                        </p:tgtEl>
                                      </p:cBhvr>
                                      <p:to x="100000" y="60000"/>
                                    </p:animScale>
                                    <p:animScale>
                                      <p:cBhvr>
                                        <p:cTn id="190" dur="62" decel="50000">
                                          <p:stCondLst>
                                            <p:cond delay="254"/>
                                          </p:stCondLst>
                                        </p:cTn>
                                        <p:tgtEl>
                                          <p:spTgt spid="55"/>
                                        </p:tgtEl>
                                      </p:cBhvr>
                                      <p:to x="100000" y="100000"/>
                                    </p:animScale>
                                    <p:animScale>
                                      <p:cBhvr>
                                        <p:cTn id="191" dur="10">
                                          <p:stCondLst>
                                            <p:cond delay="492"/>
                                          </p:stCondLst>
                                        </p:cTn>
                                        <p:tgtEl>
                                          <p:spTgt spid="55"/>
                                        </p:tgtEl>
                                      </p:cBhvr>
                                      <p:to x="100000" y="80000"/>
                                    </p:animScale>
                                    <p:animScale>
                                      <p:cBhvr>
                                        <p:cTn id="192" dur="62" decel="50000">
                                          <p:stCondLst>
                                            <p:cond delay="502"/>
                                          </p:stCondLst>
                                        </p:cTn>
                                        <p:tgtEl>
                                          <p:spTgt spid="55"/>
                                        </p:tgtEl>
                                      </p:cBhvr>
                                      <p:to x="100000" y="100000"/>
                                    </p:animScale>
                                    <p:animScale>
                                      <p:cBhvr>
                                        <p:cTn id="193" dur="10">
                                          <p:stCondLst>
                                            <p:cond delay="616"/>
                                          </p:stCondLst>
                                        </p:cTn>
                                        <p:tgtEl>
                                          <p:spTgt spid="55"/>
                                        </p:tgtEl>
                                      </p:cBhvr>
                                      <p:to x="100000" y="90000"/>
                                    </p:animScale>
                                    <p:animScale>
                                      <p:cBhvr>
                                        <p:cTn id="194" dur="62" decel="50000">
                                          <p:stCondLst>
                                            <p:cond delay="626"/>
                                          </p:stCondLst>
                                        </p:cTn>
                                        <p:tgtEl>
                                          <p:spTgt spid="55"/>
                                        </p:tgtEl>
                                      </p:cBhvr>
                                      <p:to x="100000" y="100000"/>
                                    </p:animScale>
                                    <p:animScale>
                                      <p:cBhvr>
                                        <p:cTn id="195" dur="10">
                                          <p:stCondLst>
                                            <p:cond delay="678"/>
                                          </p:stCondLst>
                                        </p:cTn>
                                        <p:tgtEl>
                                          <p:spTgt spid="55"/>
                                        </p:tgtEl>
                                      </p:cBhvr>
                                      <p:to x="100000" y="95000"/>
                                    </p:animScale>
                                    <p:animScale>
                                      <p:cBhvr>
                                        <p:cTn id="196" dur="62" decel="50000">
                                          <p:stCondLst>
                                            <p:cond delay="688"/>
                                          </p:stCondLst>
                                        </p:cTn>
                                        <p:tgtEl>
                                          <p:spTgt spid="55"/>
                                        </p:tgtEl>
                                      </p:cBhvr>
                                      <p:to x="100000" y="100000"/>
                                    </p:animScale>
                                  </p:childTnLst>
                                </p:cTn>
                              </p:par>
                              <p:par>
                                <p:cTn id="197" presetID="26" presetClass="entr" presetSubtype="0" fill="hold" grpId="0" nodeType="withEffect">
                                  <p:stCondLst>
                                    <p:cond delay="500"/>
                                  </p:stCondLst>
                                  <p:childTnLst>
                                    <p:set>
                                      <p:cBhvr>
                                        <p:cTn id="198" dur="1" fill="hold">
                                          <p:stCondLst>
                                            <p:cond delay="0"/>
                                          </p:stCondLst>
                                        </p:cTn>
                                        <p:tgtEl>
                                          <p:spTgt spid="56"/>
                                        </p:tgtEl>
                                        <p:attrNameLst>
                                          <p:attrName>style.visibility</p:attrName>
                                        </p:attrNameLst>
                                      </p:cBhvr>
                                      <p:to>
                                        <p:strVal val="visible"/>
                                      </p:to>
                                    </p:set>
                                    <p:animEffect transition="in" filter="wipe(down)">
                                      <p:cBhvr>
                                        <p:cTn id="199" dur="217">
                                          <p:stCondLst>
                                            <p:cond delay="0"/>
                                          </p:stCondLst>
                                        </p:cTn>
                                        <p:tgtEl>
                                          <p:spTgt spid="56"/>
                                        </p:tgtEl>
                                      </p:cBhvr>
                                    </p:animEffect>
                                    <p:anim calcmode="lin" valueType="num">
                                      <p:cBhvr>
                                        <p:cTn id="200" dur="683"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01" dur="249"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02" dur="249" tmFilter="0, 0; 0.125,0.2665; 0.25,0.4; 0.375,0.465; 0.5,0.5;  0.625,0.535; 0.75,0.6; 0.875,0.7335; 1,1">
                                          <p:stCondLst>
                                            <p:cond delay="249"/>
                                          </p:stCondLst>
                                        </p:cTn>
                                        <p:tgtEl>
                                          <p:spTgt spid="56"/>
                                        </p:tgtEl>
                                        <p:attrNameLst>
                                          <p:attrName>ppt_y</p:attrName>
                                        </p:attrNameLst>
                                      </p:cBhvr>
                                      <p:tavLst>
                                        <p:tav tm="0" fmla="#ppt_y-sin(pi*$)/9">
                                          <p:val>
                                            <p:fltVal val="0"/>
                                          </p:val>
                                        </p:tav>
                                        <p:tav tm="100000">
                                          <p:val>
                                            <p:fltVal val="1"/>
                                          </p:val>
                                        </p:tav>
                                      </p:tavLst>
                                    </p:anim>
                                    <p:anim calcmode="lin" valueType="num">
                                      <p:cBhvr>
                                        <p:cTn id="203" dur="125" tmFilter="0, 0; 0.125,0.2665; 0.25,0.4; 0.375,0.465; 0.5,0.5;  0.625,0.535; 0.75,0.6; 0.875,0.7335; 1,1">
                                          <p:stCondLst>
                                            <p:cond delay="497"/>
                                          </p:stCondLst>
                                        </p:cTn>
                                        <p:tgtEl>
                                          <p:spTgt spid="56"/>
                                        </p:tgtEl>
                                        <p:attrNameLst>
                                          <p:attrName>ppt_y</p:attrName>
                                        </p:attrNameLst>
                                      </p:cBhvr>
                                      <p:tavLst>
                                        <p:tav tm="0" fmla="#ppt_y-sin(pi*$)/27">
                                          <p:val>
                                            <p:fltVal val="0"/>
                                          </p:val>
                                        </p:tav>
                                        <p:tav tm="100000">
                                          <p:val>
                                            <p:fltVal val="1"/>
                                          </p:val>
                                        </p:tav>
                                      </p:tavLst>
                                    </p:anim>
                                    <p:anim calcmode="lin" valueType="num">
                                      <p:cBhvr>
                                        <p:cTn id="204" dur="62" tmFilter="0, 0; 0.125,0.2665; 0.25,0.4; 0.375,0.465; 0.5,0.5;  0.625,0.535; 0.75,0.6; 0.875,0.7335; 1,1">
                                          <p:stCondLst>
                                            <p:cond delay="621"/>
                                          </p:stCondLst>
                                        </p:cTn>
                                        <p:tgtEl>
                                          <p:spTgt spid="56"/>
                                        </p:tgtEl>
                                        <p:attrNameLst>
                                          <p:attrName>ppt_y</p:attrName>
                                        </p:attrNameLst>
                                      </p:cBhvr>
                                      <p:tavLst>
                                        <p:tav tm="0" fmla="#ppt_y-sin(pi*$)/81">
                                          <p:val>
                                            <p:fltVal val="0"/>
                                          </p:val>
                                        </p:tav>
                                        <p:tav tm="100000">
                                          <p:val>
                                            <p:fltVal val="1"/>
                                          </p:val>
                                        </p:tav>
                                      </p:tavLst>
                                    </p:anim>
                                    <p:animScale>
                                      <p:cBhvr>
                                        <p:cTn id="205" dur="10">
                                          <p:stCondLst>
                                            <p:cond delay="244"/>
                                          </p:stCondLst>
                                        </p:cTn>
                                        <p:tgtEl>
                                          <p:spTgt spid="56"/>
                                        </p:tgtEl>
                                      </p:cBhvr>
                                      <p:to x="100000" y="60000"/>
                                    </p:animScale>
                                    <p:animScale>
                                      <p:cBhvr>
                                        <p:cTn id="206" dur="62" decel="50000">
                                          <p:stCondLst>
                                            <p:cond delay="254"/>
                                          </p:stCondLst>
                                        </p:cTn>
                                        <p:tgtEl>
                                          <p:spTgt spid="56"/>
                                        </p:tgtEl>
                                      </p:cBhvr>
                                      <p:to x="100000" y="100000"/>
                                    </p:animScale>
                                    <p:animScale>
                                      <p:cBhvr>
                                        <p:cTn id="207" dur="10">
                                          <p:stCondLst>
                                            <p:cond delay="492"/>
                                          </p:stCondLst>
                                        </p:cTn>
                                        <p:tgtEl>
                                          <p:spTgt spid="56"/>
                                        </p:tgtEl>
                                      </p:cBhvr>
                                      <p:to x="100000" y="80000"/>
                                    </p:animScale>
                                    <p:animScale>
                                      <p:cBhvr>
                                        <p:cTn id="208" dur="62" decel="50000">
                                          <p:stCondLst>
                                            <p:cond delay="502"/>
                                          </p:stCondLst>
                                        </p:cTn>
                                        <p:tgtEl>
                                          <p:spTgt spid="56"/>
                                        </p:tgtEl>
                                      </p:cBhvr>
                                      <p:to x="100000" y="100000"/>
                                    </p:animScale>
                                    <p:animScale>
                                      <p:cBhvr>
                                        <p:cTn id="209" dur="10">
                                          <p:stCondLst>
                                            <p:cond delay="616"/>
                                          </p:stCondLst>
                                        </p:cTn>
                                        <p:tgtEl>
                                          <p:spTgt spid="56"/>
                                        </p:tgtEl>
                                      </p:cBhvr>
                                      <p:to x="100000" y="90000"/>
                                    </p:animScale>
                                    <p:animScale>
                                      <p:cBhvr>
                                        <p:cTn id="210" dur="62" decel="50000">
                                          <p:stCondLst>
                                            <p:cond delay="626"/>
                                          </p:stCondLst>
                                        </p:cTn>
                                        <p:tgtEl>
                                          <p:spTgt spid="56"/>
                                        </p:tgtEl>
                                      </p:cBhvr>
                                      <p:to x="100000" y="100000"/>
                                    </p:animScale>
                                    <p:animScale>
                                      <p:cBhvr>
                                        <p:cTn id="211" dur="10">
                                          <p:stCondLst>
                                            <p:cond delay="678"/>
                                          </p:stCondLst>
                                        </p:cTn>
                                        <p:tgtEl>
                                          <p:spTgt spid="56"/>
                                        </p:tgtEl>
                                      </p:cBhvr>
                                      <p:to x="100000" y="95000"/>
                                    </p:animScale>
                                    <p:animScale>
                                      <p:cBhvr>
                                        <p:cTn id="212" dur="62" decel="50000">
                                          <p:stCondLst>
                                            <p:cond delay="688"/>
                                          </p:stCondLst>
                                        </p:cTn>
                                        <p:tgtEl>
                                          <p:spTgt spid="56"/>
                                        </p:tgtEl>
                                      </p:cBhvr>
                                      <p:to x="100000" y="100000"/>
                                    </p:animScale>
                                  </p:childTnLst>
                                </p:cTn>
                              </p:par>
                              <p:par>
                                <p:cTn id="213" presetID="26" presetClass="entr" presetSubtype="0" fill="hold" nodeType="withEffect">
                                  <p:stCondLst>
                                    <p:cond delay="500"/>
                                  </p:stCondLst>
                                  <p:childTnLst>
                                    <p:set>
                                      <p:cBhvr>
                                        <p:cTn id="214" dur="1" fill="hold">
                                          <p:stCondLst>
                                            <p:cond delay="0"/>
                                          </p:stCondLst>
                                        </p:cTn>
                                        <p:tgtEl>
                                          <p:spTgt spid="57"/>
                                        </p:tgtEl>
                                        <p:attrNameLst>
                                          <p:attrName>style.visibility</p:attrName>
                                        </p:attrNameLst>
                                      </p:cBhvr>
                                      <p:to>
                                        <p:strVal val="visible"/>
                                      </p:to>
                                    </p:set>
                                    <p:animEffect transition="in" filter="wipe(down)">
                                      <p:cBhvr>
                                        <p:cTn id="215" dur="217">
                                          <p:stCondLst>
                                            <p:cond delay="0"/>
                                          </p:stCondLst>
                                        </p:cTn>
                                        <p:tgtEl>
                                          <p:spTgt spid="57"/>
                                        </p:tgtEl>
                                      </p:cBhvr>
                                    </p:animEffect>
                                    <p:anim calcmode="lin" valueType="num">
                                      <p:cBhvr>
                                        <p:cTn id="216" dur="683"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217" dur="249"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218" dur="249" tmFilter="0, 0; 0.125,0.2665; 0.25,0.4; 0.375,0.465; 0.5,0.5;  0.625,0.535; 0.75,0.6; 0.875,0.7335; 1,1">
                                          <p:stCondLst>
                                            <p:cond delay="249"/>
                                          </p:stCondLst>
                                        </p:cTn>
                                        <p:tgtEl>
                                          <p:spTgt spid="57"/>
                                        </p:tgtEl>
                                        <p:attrNameLst>
                                          <p:attrName>ppt_y</p:attrName>
                                        </p:attrNameLst>
                                      </p:cBhvr>
                                      <p:tavLst>
                                        <p:tav tm="0" fmla="#ppt_y-sin(pi*$)/9">
                                          <p:val>
                                            <p:fltVal val="0"/>
                                          </p:val>
                                        </p:tav>
                                        <p:tav tm="100000">
                                          <p:val>
                                            <p:fltVal val="1"/>
                                          </p:val>
                                        </p:tav>
                                      </p:tavLst>
                                    </p:anim>
                                    <p:anim calcmode="lin" valueType="num">
                                      <p:cBhvr>
                                        <p:cTn id="219" dur="125" tmFilter="0, 0; 0.125,0.2665; 0.25,0.4; 0.375,0.465; 0.5,0.5;  0.625,0.535; 0.75,0.6; 0.875,0.7335; 1,1">
                                          <p:stCondLst>
                                            <p:cond delay="497"/>
                                          </p:stCondLst>
                                        </p:cTn>
                                        <p:tgtEl>
                                          <p:spTgt spid="57"/>
                                        </p:tgtEl>
                                        <p:attrNameLst>
                                          <p:attrName>ppt_y</p:attrName>
                                        </p:attrNameLst>
                                      </p:cBhvr>
                                      <p:tavLst>
                                        <p:tav tm="0" fmla="#ppt_y-sin(pi*$)/27">
                                          <p:val>
                                            <p:fltVal val="0"/>
                                          </p:val>
                                        </p:tav>
                                        <p:tav tm="100000">
                                          <p:val>
                                            <p:fltVal val="1"/>
                                          </p:val>
                                        </p:tav>
                                      </p:tavLst>
                                    </p:anim>
                                    <p:anim calcmode="lin" valueType="num">
                                      <p:cBhvr>
                                        <p:cTn id="220" dur="62" tmFilter="0, 0; 0.125,0.2665; 0.25,0.4; 0.375,0.465; 0.5,0.5;  0.625,0.535; 0.75,0.6; 0.875,0.7335; 1,1">
                                          <p:stCondLst>
                                            <p:cond delay="621"/>
                                          </p:stCondLst>
                                        </p:cTn>
                                        <p:tgtEl>
                                          <p:spTgt spid="57"/>
                                        </p:tgtEl>
                                        <p:attrNameLst>
                                          <p:attrName>ppt_y</p:attrName>
                                        </p:attrNameLst>
                                      </p:cBhvr>
                                      <p:tavLst>
                                        <p:tav tm="0" fmla="#ppt_y-sin(pi*$)/81">
                                          <p:val>
                                            <p:fltVal val="0"/>
                                          </p:val>
                                        </p:tav>
                                        <p:tav tm="100000">
                                          <p:val>
                                            <p:fltVal val="1"/>
                                          </p:val>
                                        </p:tav>
                                      </p:tavLst>
                                    </p:anim>
                                    <p:animScale>
                                      <p:cBhvr>
                                        <p:cTn id="221" dur="10">
                                          <p:stCondLst>
                                            <p:cond delay="244"/>
                                          </p:stCondLst>
                                        </p:cTn>
                                        <p:tgtEl>
                                          <p:spTgt spid="57"/>
                                        </p:tgtEl>
                                      </p:cBhvr>
                                      <p:to x="100000" y="60000"/>
                                    </p:animScale>
                                    <p:animScale>
                                      <p:cBhvr>
                                        <p:cTn id="222" dur="62" decel="50000">
                                          <p:stCondLst>
                                            <p:cond delay="254"/>
                                          </p:stCondLst>
                                        </p:cTn>
                                        <p:tgtEl>
                                          <p:spTgt spid="57"/>
                                        </p:tgtEl>
                                      </p:cBhvr>
                                      <p:to x="100000" y="100000"/>
                                    </p:animScale>
                                    <p:animScale>
                                      <p:cBhvr>
                                        <p:cTn id="223" dur="10">
                                          <p:stCondLst>
                                            <p:cond delay="492"/>
                                          </p:stCondLst>
                                        </p:cTn>
                                        <p:tgtEl>
                                          <p:spTgt spid="57"/>
                                        </p:tgtEl>
                                      </p:cBhvr>
                                      <p:to x="100000" y="80000"/>
                                    </p:animScale>
                                    <p:animScale>
                                      <p:cBhvr>
                                        <p:cTn id="224" dur="62" decel="50000">
                                          <p:stCondLst>
                                            <p:cond delay="502"/>
                                          </p:stCondLst>
                                        </p:cTn>
                                        <p:tgtEl>
                                          <p:spTgt spid="57"/>
                                        </p:tgtEl>
                                      </p:cBhvr>
                                      <p:to x="100000" y="100000"/>
                                    </p:animScale>
                                    <p:animScale>
                                      <p:cBhvr>
                                        <p:cTn id="225" dur="10">
                                          <p:stCondLst>
                                            <p:cond delay="616"/>
                                          </p:stCondLst>
                                        </p:cTn>
                                        <p:tgtEl>
                                          <p:spTgt spid="57"/>
                                        </p:tgtEl>
                                      </p:cBhvr>
                                      <p:to x="100000" y="90000"/>
                                    </p:animScale>
                                    <p:animScale>
                                      <p:cBhvr>
                                        <p:cTn id="226" dur="62" decel="50000">
                                          <p:stCondLst>
                                            <p:cond delay="626"/>
                                          </p:stCondLst>
                                        </p:cTn>
                                        <p:tgtEl>
                                          <p:spTgt spid="57"/>
                                        </p:tgtEl>
                                      </p:cBhvr>
                                      <p:to x="100000" y="100000"/>
                                    </p:animScale>
                                    <p:animScale>
                                      <p:cBhvr>
                                        <p:cTn id="227" dur="10">
                                          <p:stCondLst>
                                            <p:cond delay="678"/>
                                          </p:stCondLst>
                                        </p:cTn>
                                        <p:tgtEl>
                                          <p:spTgt spid="57"/>
                                        </p:tgtEl>
                                      </p:cBhvr>
                                      <p:to x="100000" y="95000"/>
                                    </p:animScale>
                                    <p:animScale>
                                      <p:cBhvr>
                                        <p:cTn id="228" dur="62" decel="50000">
                                          <p:stCondLst>
                                            <p:cond delay="688"/>
                                          </p:stCondLst>
                                        </p:cTn>
                                        <p:tgtEl>
                                          <p:spTgt spid="57"/>
                                        </p:tgtEl>
                                      </p:cBhvr>
                                      <p:to x="100000" y="100000"/>
                                    </p:animScale>
                                  </p:childTnLst>
                                </p:cTn>
                              </p:par>
                              <p:par>
                                <p:cTn id="229" presetID="26" presetClass="entr" presetSubtype="0" fill="hold" nodeType="withEffect">
                                  <p:stCondLst>
                                    <p:cond delay="500"/>
                                  </p:stCondLst>
                                  <p:childTnLst>
                                    <p:set>
                                      <p:cBhvr>
                                        <p:cTn id="230" dur="1" fill="hold">
                                          <p:stCondLst>
                                            <p:cond delay="0"/>
                                          </p:stCondLst>
                                        </p:cTn>
                                        <p:tgtEl>
                                          <p:spTgt spid="69"/>
                                        </p:tgtEl>
                                        <p:attrNameLst>
                                          <p:attrName>style.visibility</p:attrName>
                                        </p:attrNameLst>
                                      </p:cBhvr>
                                      <p:to>
                                        <p:strVal val="visible"/>
                                      </p:to>
                                    </p:set>
                                    <p:animEffect transition="in" filter="wipe(down)">
                                      <p:cBhvr>
                                        <p:cTn id="231" dur="217">
                                          <p:stCondLst>
                                            <p:cond delay="0"/>
                                          </p:stCondLst>
                                        </p:cTn>
                                        <p:tgtEl>
                                          <p:spTgt spid="69"/>
                                        </p:tgtEl>
                                      </p:cBhvr>
                                    </p:animEffect>
                                    <p:anim calcmode="lin" valueType="num">
                                      <p:cBhvr>
                                        <p:cTn id="232" dur="683"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233" dur="249"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234" dur="249" tmFilter="0, 0; 0.125,0.2665; 0.25,0.4; 0.375,0.465; 0.5,0.5;  0.625,0.535; 0.75,0.6; 0.875,0.7335; 1,1">
                                          <p:stCondLst>
                                            <p:cond delay="249"/>
                                          </p:stCondLst>
                                        </p:cTn>
                                        <p:tgtEl>
                                          <p:spTgt spid="69"/>
                                        </p:tgtEl>
                                        <p:attrNameLst>
                                          <p:attrName>ppt_y</p:attrName>
                                        </p:attrNameLst>
                                      </p:cBhvr>
                                      <p:tavLst>
                                        <p:tav tm="0" fmla="#ppt_y-sin(pi*$)/9">
                                          <p:val>
                                            <p:fltVal val="0"/>
                                          </p:val>
                                        </p:tav>
                                        <p:tav tm="100000">
                                          <p:val>
                                            <p:fltVal val="1"/>
                                          </p:val>
                                        </p:tav>
                                      </p:tavLst>
                                    </p:anim>
                                    <p:anim calcmode="lin" valueType="num">
                                      <p:cBhvr>
                                        <p:cTn id="235" dur="125" tmFilter="0, 0; 0.125,0.2665; 0.25,0.4; 0.375,0.465; 0.5,0.5;  0.625,0.535; 0.75,0.6; 0.875,0.7335; 1,1">
                                          <p:stCondLst>
                                            <p:cond delay="497"/>
                                          </p:stCondLst>
                                        </p:cTn>
                                        <p:tgtEl>
                                          <p:spTgt spid="69"/>
                                        </p:tgtEl>
                                        <p:attrNameLst>
                                          <p:attrName>ppt_y</p:attrName>
                                        </p:attrNameLst>
                                      </p:cBhvr>
                                      <p:tavLst>
                                        <p:tav tm="0" fmla="#ppt_y-sin(pi*$)/27">
                                          <p:val>
                                            <p:fltVal val="0"/>
                                          </p:val>
                                        </p:tav>
                                        <p:tav tm="100000">
                                          <p:val>
                                            <p:fltVal val="1"/>
                                          </p:val>
                                        </p:tav>
                                      </p:tavLst>
                                    </p:anim>
                                    <p:anim calcmode="lin" valueType="num">
                                      <p:cBhvr>
                                        <p:cTn id="236" dur="62" tmFilter="0, 0; 0.125,0.2665; 0.25,0.4; 0.375,0.465; 0.5,0.5;  0.625,0.535; 0.75,0.6; 0.875,0.7335; 1,1">
                                          <p:stCondLst>
                                            <p:cond delay="621"/>
                                          </p:stCondLst>
                                        </p:cTn>
                                        <p:tgtEl>
                                          <p:spTgt spid="69"/>
                                        </p:tgtEl>
                                        <p:attrNameLst>
                                          <p:attrName>ppt_y</p:attrName>
                                        </p:attrNameLst>
                                      </p:cBhvr>
                                      <p:tavLst>
                                        <p:tav tm="0" fmla="#ppt_y-sin(pi*$)/81">
                                          <p:val>
                                            <p:fltVal val="0"/>
                                          </p:val>
                                        </p:tav>
                                        <p:tav tm="100000">
                                          <p:val>
                                            <p:fltVal val="1"/>
                                          </p:val>
                                        </p:tav>
                                      </p:tavLst>
                                    </p:anim>
                                    <p:animScale>
                                      <p:cBhvr>
                                        <p:cTn id="237" dur="10">
                                          <p:stCondLst>
                                            <p:cond delay="244"/>
                                          </p:stCondLst>
                                        </p:cTn>
                                        <p:tgtEl>
                                          <p:spTgt spid="69"/>
                                        </p:tgtEl>
                                      </p:cBhvr>
                                      <p:to x="100000" y="60000"/>
                                    </p:animScale>
                                    <p:animScale>
                                      <p:cBhvr>
                                        <p:cTn id="238" dur="62" decel="50000">
                                          <p:stCondLst>
                                            <p:cond delay="254"/>
                                          </p:stCondLst>
                                        </p:cTn>
                                        <p:tgtEl>
                                          <p:spTgt spid="69"/>
                                        </p:tgtEl>
                                      </p:cBhvr>
                                      <p:to x="100000" y="100000"/>
                                    </p:animScale>
                                    <p:animScale>
                                      <p:cBhvr>
                                        <p:cTn id="239" dur="10">
                                          <p:stCondLst>
                                            <p:cond delay="492"/>
                                          </p:stCondLst>
                                        </p:cTn>
                                        <p:tgtEl>
                                          <p:spTgt spid="69"/>
                                        </p:tgtEl>
                                      </p:cBhvr>
                                      <p:to x="100000" y="80000"/>
                                    </p:animScale>
                                    <p:animScale>
                                      <p:cBhvr>
                                        <p:cTn id="240" dur="62" decel="50000">
                                          <p:stCondLst>
                                            <p:cond delay="502"/>
                                          </p:stCondLst>
                                        </p:cTn>
                                        <p:tgtEl>
                                          <p:spTgt spid="69"/>
                                        </p:tgtEl>
                                      </p:cBhvr>
                                      <p:to x="100000" y="100000"/>
                                    </p:animScale>
                                    <p:animScale>
                                      <p:cBhvr>
                                        <p:cTn id="241" dur="10">
                                          <p:stCondLst>
                                            <p:cond delay="616"/>
                                          </p:stCondLst>
                                        </p:cTn>
                                        <p:tgtEl>
                                          <p:spTgt spid="69"/>
                                        </p:tgtEl>
                                      </p:cBhvr>
                                      <p:to x="100000" y="90000"/>
                                    </p:animScale>
                                    <p:animScale>
                                      <p:cBhvr>
                                        <p:cTn id="242" dur="62" decel="50000">
                                          <p:stCondLst>
                                            <p:cond delay="626"/>
                                          </p:stCondLst>
                                        </p:cTn>
                                        <p:tgtEl>
                                          <p:spTgt spid="69"/>
                                        </p:tgtEl>
                                      </p:cBhvr>
                                      <p:to x="100000" y="100000"/>
                                    </p:animScale>
                                    <p:animScale>
                                      <p:cBhvr>
                                        <p:cTn id="243" dur="10">
                                          <p:stCondLst>
                                            <p:cond delay="678"/>
                                          </p:stCondLst>
                                        </p:cTn>
                                        <p:tgtEl>
                                          <p:spTgt spid="69"/>
                                        </p:tgtEl>
                                      </p:cBhvr>
                                      <p:to x="100000" y="95000"/>
                                    </p:animScale>
                                    <p:animScale>
                                      <p:cBhvr>
                                        <p:cTn id="244" dur="62" decel="50000">
                                          <p:stCondLst>
                                            <p:cond delay="688"/>
                                          </p:stCondLst>
                                        </p:cTn>
                                        <p:tgtEl>
                                          <p:spTgt spid="6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9" grpId="0"/>
      <p:bldP spid="51" grpId="0" animBg="1"/>
      <p:bldP spid="53" grpId="0" animBg="1"/>
      <p:bldP spid="54" grpId="0" animBg="1"/>
      <p:bldP spid="55"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9814" y="1769914"/>
            <a:ext cx="4108862" cy="610791"/>
          </a:xfrm>
        </p:spPr>
        <p:txBody>
          <a:bodyPr/>
          <a:lstStyle/>
          <a:p>
            <a:r>
              <a:rPr lang="en-US" dirty="0" smtClean="0"/>
              <a:t>Let’s take a quick look at how we </a:t>
            </a:r>
            <a:r>
              <a:rPr lang="en-US" dirty="0" smtClean="0">
                <a:solidFill>
                  <a:schemeClr val="tx1"/>
                </a:solidFill>
              </a:rPr>
              <a:t>manufacture products at TI </a:t>
            </a:r>
            <a:endParaRPr lang="en-US" dirty="0">
              <a:solidFill>
                <a:schemeClr val="tx1"/>
              </a:solidFill>
            </a:endParaRP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6</a:t>
            </a:fld>
            <a:endParaRPr lang="en-US">
              <a:solidFill>
                <a:srgbClr val="000000"/>
              </a:solidFill>
            </a:endParaRPr>
          </a:p>
        </p:txBody>
      </p:sp>
      <p:pic>
        <p:nvPicPr>
          <p:cNvPr id="6146" name="Picture 2" descr="http://blogs-images.forbes.com/jimhandy/files/2011/12/Fab.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268" y="626123"/>
            <a:ext cx="3743325" cy="3743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4984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4" descr="Image result for sitara am33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4169" y="1462260"/>
            <a:ext cx="3756171" cy="300646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60</a:t>
            </a:fld>
            <a:endParaRPr lang="en-US"/>
          </a:p>
        </p:txBody>
      </p:sp>
      <p:sp>
        <p:nvSpPr>
          <p:cNvPr id="5" name="TextBox 4"/>
          <p:cNvSpPr txBox="1"/>
          <p:nvPr/>
        </p:nvSpPr>
        <p:spPr>
          <a:xfrm>
            <a:off x="5988369" y="1002512"/>
            <a:ext cx="990600" cy="3154710"/>
          </a:xfrm>
          <a:prstGeom prst="rect">
            <a:avLst/>
          </a:prstGeom>
          <a:noFill/>
        </p:spPr>
        <p:txBody>
          <a:bodyPr wrap="square" rtlCol="0">
            <a:spAutoFit/>
          </a:bodyPr>
          <a:lstStyle/>
          <a:p>
            <a:r>
              <a:rPr lang="en-US" sz="19900" dirty="0" smtClean="0">
                <a:latin typeface="Times New Roman" pitchFamily="18" charset="0"/>
                <a:ea typeface="MS PGothic" pitchFamily="34" charset="-128"/>
                <a:cs typeface="Times New Roman" pitchFamily="18" charset="0"/>
              </a:rPr>
              <a:t>}</a:t>
            </a:r>
            <a:endParaRPr lang="en-US" dirty="0">
              <a:latin typeface="Times New Roman" pitchFamily="18" charset="0"/>
              <a:ea typeface="MS PGothic" pitchFamily="34" charset="-128"/>
              <a:cs typeface="Times New Roman" pitchFamily="18" charset="0"/>
            </a:endParaRPr>
          </a:p>
        </p:txBody>
      </p:sp>
      <p:sp>
        <p:nvSpPr>
          <p:cNvPr id="6" name="TextBox 5"/>
          <p:cNvSpPr txBox="1"/>
          <p:nvPr/>
        </p:nvSpPr>
        <p:spPr>
          <a:xfrm>
            <a:off x="1873569" y="1002381"/>
            <a:ext cx="990600" cy="3154710"/>
          </a:xfrm>
          <a:prstGeom prst="rect">
            <a:avLst/>
          </a:prstGeom>
          <a:noFill/>
        </p:spPr>
        <p:txBody>
          <a:bodyPr wrap="square" rtlCol="0">
            <a:spAutoFit/>
          </a:bodyPr>
          <a:lstStyle/>
          <a:p>
            <a:r>
              <a:rPr lang="en-US" sz="19900" dirty="0" smtClean="0">
                <a:latin typeface="Times New Roman" pitchFamily="18" charset="0"/>
                <a:ea typeface="MS PGothic" pitchFamily="34" charset="-128"/>
                <a:cs typeface="Times New Roman" pitchFamily="18" charset="0"/>
              </a:rPr>
              <a:t>{</a:t>
            </a:r>
            <a:endParaRPr lang="en-US" dirty="0">
              <a:latin typeface="Times New Roman" pitchFamily="18" charset="0"/>
              <a:ea typeface="MS PGothic" pitchFamily="34" charset="-128"/>
              <a:cs typeface="Times New Roman" pitchFamily="18" charset="0"/>
            </a:endParaRPr>
          </a:p>
        </p:txBody>
      </p:sp>
      <p:grpSp>
        <p:nvGrpSpPr>
          <p:cNvPr id="7" name="Group 6"/>
          <p:cNvGrpSpPr/>
          <p:nvPr/>
        </p:nvGrpSpPr>
        <p:grpSpPr>
          <a:xfrm>
            <a:off x="493499" y="11"/>
            <a:ext cx="8246533" cy="1679847"/>
            <a:chOff x="228600" y="222206"/>
            <a:chExt cx="8763000" cy="2086555"/>
          </a:xfrm>
        </p:grpSpPr>
        <p:grpSp>
          <p:nvGrpSpPr>
            <p:cNvPr id="8" name="Group 7"/>
            <p:cNvGrpSpPr/>
            <p:nvPr/>
          </p:nvGrpSpPr>
          <p:grpSpPr>
            <a:xfrm>
              <a:off x="228600" y="222206"/>
              <a:ext cx="8763000" cy="1652587"/>
              <a:chOff x="228600" y="2843213"/>
              <a:chExt cx="8763000" cy="1652587"/>
            </a:xfrm>
          </p:grpSpPr>
          <p:pic>
            <p:nvPicPr>
              <p:cNvPr id="10" name="Picture 2"/>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28600" y="2843213"/>
                <a:ext cx="87630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90600" y="3077028"/>
                <a:ext cx="7315200" cy="1032190"/>
              </a:xfrm>
              <a:prstGeom prst="rect">
                <a:avLst/>
              </a:prstGeom>
              <a:noFill/>
            </p:spPr>
            <p:txBody>
              <a:bodyPr wrap="square" rtlCol="0">
                <a:spAutoFit/>
              </a:bodyPr>
              <a:lstStyle/>
              <a:p>
                <a:pPr algn="ctr"/>
                <a:r>
                  <a:rPr lang="en-US" sz="4800" dirty="0" smtClean="0">
                    <a:solidFill>
                      <a:srgbClr val="FFC000"/>
                    </a:solidFill>
                    <a:latin typeface="Rockwell" pitchFamily="18" charset="0"/>
                    <a:ea typeface="MS PGothic" pitchFamily="34" charset="-128"/>
                  </a:rPr>
                  <a:t>Making MADE simple</a:t>
                </a:r>
                <a:endParaRPr lang="en-US" sz="4800" dirty="0">
                  <a:solidFill>
                    <a:srgbClr val="FFC000"/>
                  </a:solidFill>
                  <a:latin typeface="Rockwell" pitchFamily="18" charset="0"/>
                  <a:ea typeface="MS PGothic" pitchFamily="34" charset="-128"/>
                </a:endParaRPr>
              </a:p>
            </p:txBody>
          </p:sp>
        </p:grpSp>
        <p:sp>
          <p:nvSpPr>
            <p:cNvPr id="9" name="Rectangle 8"/>
            <p:cNvSpPr/>
            <p:nvPr/>
          </p:nvSpPr>
          <p:spPr>
            <a:xfrm>
              <a:off x="2425180" y="1582406"/>
              <a:ext cx="4383179" cy="726355"/>
            </a:xfrm>
            <a:prstGeom prst="rect">
              <a:avLst/>
            </a:prstGeom>
          </p:spPr>
          <p:txBody>
            <a:bodyPr wrap="none">
              <a:spAutoFit/>
            </a:bodyPr>
            <a:lstStyle/>
            <a:p>
              <a:pPr algn="ctr"/>
              <a:r>
                <a:rPr lang="en-US" sz="3200" dirty="0" smtClean="0">
                  <a:solidFill>
                    <a:srgbClr val="FFC000"/>
                  </a:solidFill>
                  <a:latin typeface="Rockwell" pitchFamily="18" charset="0"/>
                  <a:ea typeface="MS PGothic" pitchFamily="34" charset="-128"/>
                </a:rPr>
                <a:t>With the </a:t>
              </a:r>
              <a:r>
                <a:rPr lang="en-US" sz="3200" dirty="0" err="1" smtClean="0">
                  <a:solidFill>
                    <a:srgbClr val="FFC000"/>
                  </a:solidFill>
                  <a:latin typeface="Rockwell" pitchFamily="18" charset="0"/>
                  <a:ea typeface="MS PGothic" pitchFamily="34" charset="-128"/>
                </a:rPr>
                <a:t>BeagleBone</a:t>
              </a:r>
              <a:endParaRPr lang="en-US" sz="3200" dirty="0">
                <a:solidFill>
                  <a:srgbClr val="FFC000"/>
                </a:solidFill>
                <a:latin typeface="Arial" pitchFamily="34" charset="0"/>
                <a:ea typeface="MS PGothic" pitchFamily="34" charset="-128"/>
              </a:endParaRPr>
            </a:p>
          </p:txBody>
        </p:sp>
      </p:grpSp>
      <p:sp>
        <p:nvSpPr>
          <p:cNvPr id="13" name="TextBox 12"/>
          <p:cNvSpPr txBox="1"/>
          <p:nvPr/>
        </p:nvSpPr>
        <p:spPr>
          <a:xfrm>
            <a:off x="349569" y="4084007"/>
            <a:ext cx="8534400" cy="769441"/>
          </a:xfrm>
          <a:prstGeom prst="rect">
            <a:avLst/>
          </a:prstGeom>
          <a:noFill/>
        </p:spPr>
        <p:txBody>
          <a:bodyPr wrap="square" rtlCol="0">
            <a:spAutoFit/>
          </a:bodyPr>
          <a:lstStyle/>
          <a:p>
            <a:pPr algn="ctr"/>
            <a:r>
              <a:rPr lang="en-US" sz="4400" dirty="0" smtClean="0">
                <a:latin typeface="Rockwell" pitchFamily="18" charset="0"/>
                <a:ea typeface="MS PGothic" pitchFamily="34" charset="-128"/>
              </a:rPr>
              <a:t>Hardware &amp; Software</a:t>
            </a:r>
            <a:endParaRPr lang="en-US" sz="4400" dirty="0">
              <a:latin typeface="Rockwell" pitchFamily="18" charset="0"/>
              <a:ea typeface="MS PGothic" pitchFamily="34" charset="-128"/>
            </a:endParaRPr>
          </a:p>
        </p:txBody>
      </p:sp>
    </p:spTree>
    <p:extLst>
      <p:ext uri="{BB962C8B-B14F-4D97-AF65-F5344CB8AC3E}">
        <p14:creationId xmlns:p14="http://schemas.microsoft.com/office/powerpoint/2010/main" val="2703093558"/>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61</a:t>
            </a:fld>
            <a:endParaRPr lang="en-US"/>
          </a:p>
        </p:txBody>
      </p:sp>
      <p:pic>
        <p:nvPicPr>
          <p:cNvPr id="11"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48178" t="2278" b="23123"/>
          <a:stretch/>
        </p:blipFill>
        <p:spPr bwMode="auto">
          <a:xfrm>
            <a:off x="0" y="0"/>
            <a:ext cx="3757076" cy="184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txBox="1">
            <a:spLocks/>
          </p:cNvSpPr>
          <p:nvPr/>
        </p:nvSpPr>
        <p:spPr bwMode="auto">
          <a:xfrm>
            <a:off x="110064" y="2384437"/>
            <a:ext cx="8829953" cy="2175199"/>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a:lstStyle>
          <a:p>
            <a:pPr marL="0" indent="0">
              <a:buFontTx/>
              <a:buNone/>
            </a:pPr>
            <a:r>
              <a:rPr lang="en-US" sz="2800" u="sng" kern="0" dirty="0" smtClean="0"/>
              <a:t>Why </a:t>
            </a:r>
            <a:r>
              <a:rPr lang="en-US" sz="2800" u="sng" kern="0" dirty="0" err="1" smtClean="0"/>
              <a:t>Beaglebone</a:t>
            </a:r>
            <a:r>
              <a:rPr lang="en-US" sz="2800" u="sng" kern="0" dirty="0" smtClean="0"/>
              <a:t> Black is great?</a:t>
            </a:r>
          </a:p>
          <a:p>
            <a:r>
              <a:rPr lang="en-US" sz="2000" b="1" kern="0" dirty="0" smtClean="0"/>
              <a:t>Price ~$45</a:t>
            </a:r>
          </a:p>
          <a:p>
            <a:r>
              <a:rPr lang="en-US" sz="2000" b="1" kern="0" dirty="0" smtClean="0">
                <a:latin typeface="+mj-lt"/>
              </a:rPr>
              <a:t>Large community</a:t>
            </a:r>
          </a:p>
          <a:p>
            <a:r>
              <a:rPr lang="en-US" sz="2000" b="1" kern="0" dirty="0" smtClean="0"/>
              <a:t>Online resources from</a:t>
            </a:r>
            <a:br>
              <a:rPr lang="en-US" sz="2000" b="1" kern="0" dirty="0" smtClean="0"/>
            </a:br>
            <a:r>
              <a:rPr lang="en-US" sz="2000" b="1" kern="0" dirty="0" smtClean="0"/>
              <a:t>TI and Beagleboard.org</a:t>
            </a:r>
            <a:endParaRPr lang="en-US" sz="2000" b="1" kern="0" dirty="0"/>
          </a:p>
          <a:p>
            <a:endParaRPr lang="en-US" sz="2000" kern="0" dirty="0" smtClean="0">
              <a:latin typeface="+mj-lt"/>
            </a:endParaRPr>
          </a:p>
        </p:txBody>
      </p:sp>
      <p:sp>
        <p:nvSpPr>
          <p:cNvPr id="12" name="Content Placeholder 2"/>
          <p:cNvSpPr txBox="1">
            <a:spLocks/>
          </p:cNvSpPr>
          <p:nvPr/>
        </p:nvSpPr>
        <p:spPr bwMode="auto">
          <a:xfrm>
            <a:off x="3481925" y="2872263"/>
            <a:ext cx="5662076" cy="1684133"/>
          </a:xfrm>
          <a:prstGeom prst="rect">
            <a:avLst/>
          </a:prstGeom>
          <a:noFill/>
          <a:ln w="9525" algn="ctr">
            <a:noFill/>
            <a:miter lim="800000"/>
            <a:headEnd/>
            <a:tailEnd/>
          </a:ln>
        </p:spPr>
        <p:txBody>
          <a:bodyPr vert="horz" wrap="square" lIns="76179" tIns="38088" rIns="76179" bIns="38088" numCol="1" anchor="t" anchorCtr="0" compatLnSpc="1">
            <a:prstTxWarp prst="textNoShape">
              <a:avLst/>
            </a:prstTxWarp>
          </a:bodyPr>
          <a:lstStyle>
            <a:lvl1pPr marL="189124" indent="-189124" algn="l" rtl="0" eaLnBrk="0" fontAlgn="base" hangingPunct="0">
              <a:spcBef>
                <a:spcPts val="667"/>
              </a:spcBef>
              <a:spcAft>
                <a:spcPct val="0"/>
              </a:spcAft>
              <a:buChar char="•"/>
              <a:defRPr sz="1700">
                <a:solidFill>
                  <a:schemeClr val="tx1"/>
                </a:solidFill>
                <a:latin typeface="+mn-lt"/>
                <a:ea typeface="+mn-ea"/>
                <a:cs typeface="+mn-cs"/>
              </a:defRPr>
            </a:lvl1pPr>
            <a:lvl2pPr marL="478763" indent="-194416" algn="l" rtl="0" eaLnBrk="0" fontAlgn="base" hangingPunct="0">
              <a:spcBef>
                <a:spcPct val="20000"/>
              </a:spcBef>
              <a:spcAft>
                <a:spcPct val="0"/>
              </a:spcAft>
              <a:buChar char="–"/>
              <a:defRPr>
                <a:solidFill>
                  <a:schemeClr val="tx1"/>
                </a:solidFill>
                <a:latin typeface="+mn-lt"/>
              </a:defRPr>
            </a:lvl2pPr>
            <a:lvl3pPr marL="711530" indent="-137548" algn="l" rtl="0" eaLnBrk="0" fontAlgn="base" hangingPunct="0">
              <a:spcBef>
                <a:spcPct val="15000"/>
              </a:spcBef>
              <a:spcAft>
                <a:spcPct val="0"/>
              </a:spcAft>
              <a:buChar char="•"/>
              <a:defRPr sz="1500">
                <a:solidFill>
                  <a:schemeClr val="tx1"/>
                </a:solidFill>
                <a:latin typeface="+mn-lt"/>
              </a:defRPr>
            </a:lvl3pPr>
            <a:lvl4pPr marL="1001168" indent="-194416" algn="l" rtl="0" eaLnBrk="0" fontAlgn="base" hangingPunct="0">
              <a:spcBef>
                <a:spcPct val="5000"/>
              </a:spcBef>
              <a:spcAft>
                <a:spcPct val="0"/>
              </a:spcAft>
              <a:buChar char="–"/>
              <a:defRPr sz="1500">
                <a:solidFill>
                  <a:schemeClr val="tx1"/>
                </a:solidFill>
                <a:latin typeface="+mn-lt"/>
              </a:defRPr>
            </a:lvl4pPr>
            <a:lvl5pPr marL="1240546" indent="-144163" algn="l" rtl="0" eaLnBrk="0" fontAlgn="base" hangingPunct="0">
              <a:spcBef>
                <a:spcPct val="0"/>
              </a:spcBef>
              <a:spcAft>
                <a:spcPct val="0"/>
              </a:spcAft>
              <a:buChar char="»"/>
              <a:defRPr sz="15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a:lstStyle>
          <a:p>
            <a:r>
              <a:rPr lang="en-US" sz="2000" b="1" kern="0" dirty="0" smtClean="0">
                <a:latin typeface="+mj-lt"/>
              </a:rPr>
              <a:t>Full Linux capable single board computer</a:t>
            </a:r>
          </a:p>
          <a:p>
            <a:r>
              <a:rPr lang="en-US" sz="2000" b="1" kern="0" dirty="0"/>
              <a:t>Multiple supported SW paths</a:t>
            </a:r>
          </a:p>
          <a:p>
            <a:r>
              <a:rPr lang="en-US" sz="2000" b="1" kern="0" dirty="0" smtClean="0">
                <a:latin typeface="+mj-lt"/>
              </a:rPr>
              <a:t>Completely open source for building your own derivative products!</a:t>
            </a:r>
            <a:endParaRPr lang="en-US" sz="2000" b="1" kern="0" dirty="0">
              <a:latin typeface="+mj-lt"/>
            </a:endParaRPr>
          </a:p>
        </p:txBody>
      </p:sp>
      <p:sp>
        <p:nvSpPr>
          <p:cNvPr id="2" name="TextBox 1"/>
          <p:cNvSpPr txBox="1"/>
          <p:nvPr/>
        </p:nvSpPr>
        <p:spPr>
          <a:xfrm>
            <a:off x="-1" y="1842868"/>
            <a:ext cx="4670473" cy="369332"/>
          </a:xfrm>
          <a:prstGeom prst="rect">
            <a:avLst/>
          </a:prstGeom>
          <a:noFill/>
        </p:spPr>
        <p:txBody>
          <a:bodyPr wrap="square" rtlCol="0">
            <a:spAutoFit/>
          </a:bodyPr>
          <a:lstStyle/>
          <a:p>
            <a:r>
              <a:rPr lang="en-US" dirty="0" smtClean="0"/>
              <a:t>With </a:t>
            </a:r>
            <a:r>
              <a:rPr lang="en-US" dirty="0" err="1" smtClean="0"/>
              <a:t>BeagleBone</a:t>
            </a:r>
            <a:r>
              <a:rPr lang="en-US" dirty="0" smtClean="0"/>
              <a:t> Black and Capes</a:t>
            </a:r>
            <a:endParaRPr lang="en-US" dirty="0"/>
          </a:p>
        </p:txBody>
      </p:sp>
      <p:pic>
        <p:nvPicPr>
          <p:cNvPr id="2052" name="Picture 4" descr="Image result for beaglebone capes click">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68" b="14534"/>
          <a:stretch/>
        </p:blipFill>
        <p:spPr bwMode="auto">
          <a:xfrm>
            <a:off x="3807822" y="61573"/>
            <a:ext cx="3211956" cy="22964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lated image">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19097" y="61572"/>
            <a:ext cx="2224904" cy="2519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171805"/>
      </p:ext>
    </p:extLst>
  </p:cSld>
  <p:clrMapOvr>
    <a:masterClrMapping/>
  </p:clrMapOvr>
  <p:transition spd="slow">
    <p:push dir="u"/>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BeagleBone</a:t>
            </a:r>
            <a:r>
              <a:rPr lang="en-US" dirty="0" smtClean="0"/>
              <a:t> Black</a:t>
            </a:r>
            <a:endParaRPr lang="en-US" dirty="0"/>
          </a:p>
        </p:txBody>
      </p:sp>
      <p:sp>
        <p:nvSpPr>
          <p:cNvPr id="8" name="TextBox 7"/>
          <p:cNvSpPr txBox="1"/>
          <p:nvPr/>
        </p:nvSpPr>
        <p:spPr>
          <a:xfrm>
            <a:off x="1876824" y="4326432"/>
            <a:ext cx="1794380" cy="346239"/>
          </a:xfrm>
          <a:prstGeom prst="rect">
            <a:avLst/>
          </a:prstGeom>
          <a:noFill/>
        </p:spPr>
        <p:txBody>
          <a:bodyPr wrap="none" lIns="68569" tIns="34285" rIns="68569" bIns="34285" rtlCol="0" anchor="ctr" anchorCtr="0">
            <a:spAutoFit/>
          </a:bodyPr>
          <a:lstStyle/>
          <a:p>
            <a:pPr algn="ctr" defTabSz="685686" fontAlgn="auto">
              <a:spcBef>
                <a:spcPts val="0"/>
              </a:spcBef>
              <a:spcAft>
                <a:spcPts val="0"/>
              </a:spcAft>
            </a:pPr>
            <a:r>
              <a:rPr lang="en-US" dirty="0" err="1">
                <a:solidFill>
                  <a:srgbClr val="000000"/>
                </a:solidFill>
                <a:latin typeface="Calibri" panose="020F0502020204030204" pitchFamily="34" charset="0"/>
              </a:rPr>
              <a:t>BeagleBone</a:t>
            </a:r>
            <a:r>
              <a:rPr lang="en-US" dirty="0">
                <a:solidFill>
                  <a:srgbClr val="000000"/>
                </a:solidFill>
                <a:latin typeface="Calibri" panose="020F0502020204030204" pitchFamily="34" charset="0"/>
              </a:rPr>
              <a:t> Black</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938" y="812925"/>
            <a:ext cx="5190143" cy="3538436"/>
          </a:xfrm>
          <a:prstGeom prst="rect">
            <a:avLst/>
          </a:prstGeom>
        </p:spPr>
      </p:pic>
      <p:sp>
        <p:nvSpPr>
          <p:cNvPr id="23" name="Rectangle 22"/>
          <p:cNvSpPr/>
          <p:nvPr/>
        </p:nvSpPr>
        <p:spPr>
          <a:xfrm>
            <a:off x="5369081" y="76418"/>
            <a:ext cx="3656171" cy="4528922"/>
          </a:xfrm>
          <a:prstGeom prst="rect">
            <a:avLst/>
          </a:prstGeom>
        </p:spPr>
        <p:style>
          <a:lnRef idx="1">
            <a:schemeClr val="accent2"/>
          </a:lnRef>
          <a:fillRef idx="2">
            <a:schemeClr val="accent2"/>
          </a:fillRef>
          <a:effectRef idx="1">
            <a:schemeClr val="accent2"/>
          </a:effectRef>
          <a:fontRef idx="minor">
            <a:schemeClr val="dk1"/>
          </a:fontRef>
        </p:style>
        <p:txBody>
          <a:bodyPr wrap="square" lIns="68569" tIns="34285" rIns="68569" bIns="34285">
            <a:spAutoFit/>
          </a:bodyPr>
          <a:lstStyle/>
          <a:p>
            <a:pPr defTabSz="685686" fontAlgn="auto">
              <a:lnSpc>
                <a:spcPct val="90000"/>
              </a:lnSpc>
              <a:spcBef>
                <a:spcPts val="0"/>
              </a:spcBef>
              <a:spcAft>
                <a:spcPts val="0"/>
              </a:spcAft>
            </a:pPr>
            <a:r>
              <a:rPr lang="en-US" sz="1600" b="1" dirty="0">
                <a:solidFill>
                  <a:srgbClr val="FF0000"/>
                </a:solidFill>
                <a:latin typeface="Calibri" panose="020F0502020204030204" pitchFamily="34" charset="0"/>
              </a:rPr>
              <a:t>Processor</a:t>
            </a:r>
            <a:r>
              <a:rPr lang="en-US" sz="1600" dirty="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hlinkClick r:id="rId3"/>
              </a:rPr>
              <a:t>AM335x </a:t>
            </a:r>
            <a:r>
              <a:rPr lang="en-US" sz="1600" dirty="0">
                <a:solidFill>
                  <a:srgbClr val="000000"/>
                </a:solidFill>
                <a:latin typeface="Calibri" panose="020F0502020204030204" pitchFamily="34" charset="0"/>
                <a:hlinkClick r:id="rId3"/>
              </a:rPr>
              <a:t>1GHz ARM® Cortex-A8</a:t>
            </a:r>
            <a:endParaRPr lang="en-US" sz="1600" dirty="0">
              <a:solidFill>
                <a:srgbClr val="000000"/>
              </a:solidFill>
              <a:latin typeface="Calibri" panose="020F0502020204030204" pitchFamily="34" charset="0"/>
            </a:endParaRP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512MB DDR3 RAM</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4GB 8-bit </a:t>
            </a:r>
            <a:r>
              <a:rPr lang="en-US" sz="1600" dirty="0" err="1">
                <a:solidFill>
                  <a:srgbClr val="000000"/>
                </a:solidFill>
                <a:latin typeface="Calibri" panose="020F0502020204030204" pitchFamily="34" charset="0"/>
              </a:rPr>
              <a:t>eMMC</a:t>
            </a:r>
            <a:r>
              <a:rPr lang="en-US" sz="1600" dirty="0">
                <a:solidFill>
                  <a:srgbClr val="000000"/>
                </a:solidFill>
                <a:latin typeface="Calibri" panose="020F0502020204030204" pitchFamily="34" charset="0"/>
              </a:rPr>
              <a:t> on-board flash storage</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3D graphics accelerator</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NEON floating-point accelerator</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2x PRU 32-bit </a:t>
            </a:r>
            <a:r>
              <a:rPr lang="en-US" sz="1600" dirty="0" smtClean="0">
                <a:solidFill>
                  <a:srgbClr val="000000"/>
                </a:solidFill>
                <a:latin typeface="Calibri" panose="020F0502020204030204" pitchFamily="34" charset="0"/>
              </a:rPr>
              <a:t>microcontrollers</a:t>
            </a:r>
          </a:p>
          <a:p>
            <a:pPr marL="214277" indent="-214277" defTabSz="685686" fontAlgn="auto">
              <a:lnSpc>
                <a:spcPct val="90000"/>
              </a:lnSpc>
              <a:spcBef>
                <a:spcPts val="0"/>
              </a:spcBef>
              <a:spcAft>
                <a:spcPts val="0"/>
              </a:spcAft>
              <a:buFont typeface="Arial" panose="020B0604020202020204" pitchFamily="34" charset="0"/>
              <a:buChar char="•"/>
            </a:pPr>
            <a:endParaRPr lang="en-US" sz="1600" dirty="0">
              <a:solidFill>
                <a:srgbClr val="000000"/>
              </a:solidFill>
              <a:latin typeface="Calibri" panose="020F0502020204030204" pitchFamily="34" charset="0"/>
            </a:endParaRPr>
          </a:p>
          <a:p>
            <a:pPr defTabSz="685686" fontAlgn="auto">
              <a:lnSpc>
                <a:spcPct val="90000"/>
              </a:lnSpc>
              <a:spcBef>
                <a:spcPts val="0"/>
              </a:spcBef>
              <a:spcAft>
                <a:spcPts val="0"/>
              </a:spcAft>
            </a:pPr>
            <a:r>
              <a:rPr lang="en-US" sz="1600" b="1" dirty="0">
                <a:solidFill>
                  <a:srgbClr val="FF0000"/>
                </a:solidFill>
                <a:latin typeface="Calibri" panose="020F0502020204030204" pitchFamily="34" charset="0"/>
              </a:rPr>
              <a:t>Connectivity</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USB client for power &amp; communications</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USB host</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Ethernet</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HDMI</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2x 46 pin </a:t>
            </a:r>
            <a:r>
              <a:rPr lang="en-US" sz="1600" dirty="0" smtClean="0">
                <a:solidFill>
                  <a:srgbClr val="000000"/>
                </a:solidFill>
                <a:latin typeface="Calibri" panose="020F0502020204030204" pitchFamily="34" charset="0"/>
              </a:rPr>
              <a:t>headers … Add a ‘Cape’</a:t>
            </a:r>
          </a:p>
          <a:p>
            <a:pPr marL="214277" indent="-214277" defTabSz="685686" fontAlgn="auto">
              <a:lnSpc>
                <a:spcPct val="90000"/>
              </a:lnSpc>
              <a:spcBef>
                <a:spcPts val="0"/>
              </a:spcBef>
              <a:spcAft>
                <a:spcPts val="0"/>
              </a:spcAft>
              <a:buFont typeface="Arial" panose="020B0604020202020204" pitchFamily="34" charset="0"/>
              <a:buChar char="•"/>
            </a:pPr>
            <a:endParaRPr lang="en-US" sz="1600" dirty="0">
              <a:solidFill>
                <a:srgbClr val="000000"/>
              </a:solidFill>
              <a:latin typeface="Calibri" panose="020F0502020204030204" pitchFamily="34" charset="0"/>
            </a:endParaRPr>
          </a:p>
          <a:p>
            <a:pPr defTabSz="685686" fontAlgn="auto">
              <a:lnSpc>
                <a:spcPct val="90000"/>
              </a:lnSpc>
              <a:spcBef>
                <a:spcPts val="0"/>
              </a:spcBef>
              <a:spcAft>
                <a:spcPts val="0"/>
              </a:spcAft>
            </a:pPr>
            <a:r>
              <a:rPr lang="en-US" sz="1600" b="1" dirty="0">
                <a:solidFill>
                  <a:srgbClr val="FF0000"/>
                </a:solidFill>
                <a:latin typeface="Calibri" panose="020F0502020204030204" pitchFamily="34" charset="0"/>
              </a:rPr>
              <a:t>Software</a:t>
            </a:r>
            <a:r>
              <a:rPr lang="en-US" sz="1600" dirty="0">
                <a:solidFill>
                  <a:srgbClr val="000000"/>
                </a:solidFill>
                <a:latin typeface="Calibri" panose="020F0502020204030204" pitchFamily="34" charset="0"/>
              </a:rPr>
              <a:t> </a:t>
            </a:r>
            <a:r>
              <a:rPr lang="en-US" sz="1600" b="1" dirty="0">
                <a:solidFill>
                  <a:srgbClr val="FF0000"/>
                </a:solidFill>
                <a:latin typeface="Calibri" panose="020F0502020204030204" pitchFamily="34" charset="0"/>
              </a:rPr>
              <a:t>Compatibility</a:t>
            </a:r>
          </a:p>
          <a:p>
            <a:pPr marL="214277" indent="-214277" defTabSz="685686" fontAlgn="auto">
              <a:lnSpc>
                <a:spcPct val="90000"/>
              </a:lnSpc>
              <a:spcBef>
                <a:spcPts val="0"/>
              </a:spcBef>
              <a:spcAft>
                <a:spcPts val="0"/>
              </a:spcAft>
              <a:buFont typeface="Arial" panose="020B0604020202020204" pitchFamily="34" charset="0"/>
              <a:buChar char="•"/>
            </a:pPr>
            <a:r>
              <a:rPr lang="en-US" sz="1600" dirty="0" err="1">
                <a:solidFill>
                  <a:srgbClr val="000000"/>
                </a:solidFill>
                <a:latin typeface="Calibri" panose="020F0502020204030204" pitchFamily="34" charset="0"/>
              </a:rPr>
              <a:t>Debian</a:t>
            </a:r>
            <a:endParaRPr lang="en-US" sz="1600" dirty="0">
              <a:solidFill>
                <a:srgbClr val="000000"/>
              </a:solidFill>
              <a:latin typeface="Calibri" panose="020F0502020204030204" pitchFamily="34" charset="0"/>
            </a:endParaRP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Android</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Ubuntu</a:t>
            </a: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Cloud9 IDE on Node.js w/ </a:t>
            </a:r>
            <a:r>
              <a:rPr lang="en-US" sz="1600" dirty="0" err="1">
                <a:solidFill>
                  <a:srgbClr val="000000"/>
                </a:solidFill>
                <a:latin typeface="Calibri" panose="020F0502020204030204" pitchFamily="34" charset="0"/>
              </a:rPr>
              <a:t>BoneScript</a:t>
            </a:r>
            <a:r>
              <a:rPr lang="en-US" sz="1600" dirty="0">
                <a:solidFill>
                  <a:srgbClr val="000000"/>
                </a:solidFill>
                <a:latin typeface="Calibri" panose="020F0502020204030204" pitchFamily="34" charset="0"/>
              </a:rPr>
              <a:t> </a:t>
            </a:r>
            <a:r>
              <a:rPr lang="en-US" sz="1600" dirty="0" smtClean="0">
                <a:solidFill>
                  <a:srgbClr val="000000"/>
                </a:solidFill>
                <a:latin typeface="Calibri" panose="020F0502020204030204" pitchFamily="34" charset="0"/>
              </a:rPr>
              <a:t>lib</a:t>
            </a:r>
            <a:endParaRPr lang="en-US" sz="1600" dirty="0">
              <a:solidFill>
                <a:srgbClr val="000000"/>
              </a:solidFill>
              <a:latin typeface="Calibri" panose="020F0502020204030204" pitchFamily="34" charset="0"/>
            </a:endParaRPr>
          </a:p>
          <a:p>
            <a:pPr marL="214277" indent="-214277" defTabSz="685686" fontAlgn="auto">
              <a:lnSpc>
                <a:spcPct val="90000"/>
              </a:lnSpc>
              <a:spcBef>
                <a:spcPts val="0"/>
              </a:spcBef>
              <a:spcAft>
                <a:spcPts val="0"/>
              </a:spcAft>
              <a:buFont typeface="Arial" panose="020B0604020202020204" pitchFamily="34" charset="0"/>
              <a:buChar char="•"/>
            </a:pPr>
            <a:r>
              <a:rPr lang="en-US" sz="1600" dirty="0">
                <a:solidFill>
                  <a:srgbClr val="000000"/>
                </a:solidFill>
                <a:latin typeface="Calibri" panose="020F0502020204030204" pitchFamily="34" charset="0"/>
              </a:rPr>
              <a:t>plus much more</a:t>
            </a:r>
          </a:p>
        </p:txBody>
      </p:sp>
    </p:spTree>
    <p:extLst>
      <p:ext uri="{BB962C8B-B14F-4D97-AF65-F5344CB8AC3E}">
        <p14:creationId xmlns:p14="http://schemas.microsoft.com/office/powerpoint/2010/main" val="1540632014"/>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4700"/>
            <a:ext cx="8785616" cy="610791"/>
          </a:xfrm>
        </p:spPr>
        <p:txBody>
          <a:bodyPr/>
          <a:lstStyle/>
          <a:p>
            <a:r>
              <a:rPr lang="en-US" dirty="0" smtClean="0"/>
              <a:t>Automation</a:t>
            </a:r>
            <a:endParaRPr lang="en-US" dirty="0"/>
          </a:p>
        </p:txBody>
      </p:sp>
      <p:sp>
        <p:nvSpPr>
          <p:cNvPr id="3" name="Content Placeholder 2"/>
          <p:cNvSpPr>
            <a:spLocks noGrp="1"/>
          </p:cNvSpPr>
          <p:nvPr>
            <p:ph idx="1"/>
          </p:nvPr>
        </p:nvSpPr>
        <p:spPr>
          <a:xfrm>
            <a:off x="152416" y="443551"/>
            <a:ext cx="8991599" cy="3880801"/>
          </a:xfrm>
        </p:spPr>
        <p:txBody>
          <a:bodyPr/>
          <a:lstStyle/>
          <a:p>
            <a:pPr marL="0" indent="0">
              <a:buNone/>
            </a:pPr>
            <a:r>
              <a:rPr lang="en-US" dirty="0" smtClean="0">
                <a:latin typeface="HelveticaNeueLT Std Thin"/>
              </a:rPr>
              <a:t>  What is it and who cares?</a:t>
            </a:r>
          </a:p>
          <a:p>
            <a:pPr marL="0" indent="0">
              <a:buNone/>
            </a:pPr>
            <a:endParaRPr lang="en-US" sz="1100" dirty="0" smtClean="0">
              <a:latin typeface="HelveticaNeueLT Std Thin"/>
            </a:endParaRPr>
          </a:p>
          <a:p>
            <a:r>
              <a:rPr lang="en-US" b="1" dirty="0" smtClean="0">
                <a:latin typeface="HelveticaNeueLT Std Thin"/>
              </a:rPr>
              <a:t>There are many reasons why automation is taking over</a:t>
            </a:r>
          </a:p>
          <a:p>
            <a:pPr lvl="1"/>
            <a:r>
              <a:rPr lang="en-US" b="1" dirty="0" smtClean="0">
                <a:latin typeface="HelveticaNeueLT Std Thin"/>
              </a:rPr>
              <a:t>Efficiency and Safety</a:t>
            </a:r>
            <a:endParaRPr lang="en-US" b="1" dirty="0" smtClean="0">
              <a:latin typeface="HelveticaNeueLT Std Thin"/>
            </a:endParaRPr>
          </a:p>
          <a:p>
            <a:pPr lvl="1"/>
            <a:r>
              <a:rPr lang="en-US" b="1" dirty="0" smtClean="0">
                <a:latin typeface="HelveticaNeueLT Std Thin"/>
              </a:rPr>
              <a:t>Cost </a:t>
            </a:r>
            <a:r>
              <a:rPr lang="en-US" b="1" dirty="0" smtClean="0">
                <a:latin typeface="HelveticaNeueLT Std Thin"/>
              </a:rPr>
              <a:t>savings</a:t>
            </a:r>
          </a:p>
          <a:p>
            <a:pPr lvl="1"/>
            <a:r>
              <a:rPr lang="en-US" b="1" dirty="0" smtClean="0">
                <a:latin typeface="HelveticaNeueLT Std Thin"/>
              </a:rPr>
              <a:t>Technology </a:t>
            </a:r>
            <a:r>
              <a:rPr lang="en-US" b="1" dirty="0" smtClean="0">
                <a:latin typeface="HelveticaNeueLT Std Thin"/>
              </a:rPr>
              <a:t>availability and accessibility</a:t>
            </a:r>
            <a:endParaRPr lang="en-US" dirty="0" smtClean="0">
              <a:latin typeface="HelveticaNeueLT Std Thin"/>
            </a:endParaRPr>
          </a:p>
          <a:p>
            <a:pPr marL="0" indent="0">
              <a:buNone/>
            </a:pPr>
            <a:endParaRPr lang="en-US" sz="1000" dirty="0" smtClean="0">
              <a:latin typeface="HelveticaNeueLT Std Thin"/>
            </a:endParaRPr>
          </a:p>
          <a:p>
            <a:r>
              <a:rPr lang="en-US" dirty="0" smtClean="0">
                <a:latin typeface="HelveticaNeueLT Std Thin"/>
              </a:rPr>
              <a:t>This extends to all aspects</a:t>
            </a:r>
          </a:p>
          <a:p>
            <a:pPr lvl="1"/>
            <a:r>
              <a:rPr lang="en-US" dirty="0" smtClean="0">
                <a:latin typeface="HelveticaNeueLT Std Thin"/>
              </a:rPr>
              <a:t>IoT gives us data that we can use for automation (proof it is worth the investment)</a:t>
            </a:r>
          </a:p>
          <a:p>
            <a:pPr lvl="1"/>
            <a:r>
              <a:rPr lang="en-US" dirty="0" smtClean="0">
                <a:latin typeface="HelveticaNeueLT Std Thin"/>
              </a:rPr>
              <a:t>IoT enables automation to be </a:t>
            </a:r>
            <a:r>
              <a:rPr lang="en-US" dirty="0" smtClean="0">
                <a:latin typeface="HelveticaNeueLT Std Thin"/>
              </a:rPr>
              <a:t>scalable (can apply in many areas)</a:t>
            </a:r>
            <a:endParaRPr lang="en-US" dirty="0" smtClean="0">
              <a:latin typeface="HelveticaNeueLT Std Thin"/>
            </a:endParaRPr>
          </a:p>
          <a:p>
            <a:pPr lvl="1"/>
            <a:endParaRPr lang="en-US" sz="1900" dirty="0">
              <a:latin typeface="HelveticaNeueLT Std Thin"/>
            </a:endParaRPr>
          </a:p>
          <a:p>
            <a:r>
              <a:rPr lang="en-US" dirty="0" smtClean="0">
                <a:latin typeface="HelveticaNeueLT Std Thin"/>
              </a:rPr>
              <a:t>Examples</a:t>
            </a:r>
          </a:p>
          <a:p>
            <a:pPr lvl="1"/>
            <a:r>
              <a:rPr lang="en-US" dirty="0" smtClean="0">
                <a:latin typeface="HelveticaNeueLT Std Thin"/>
              </a:rPr>
              <a:t>Making stuff, driving stuff, delivering stuff, trading stuff, cooking stuff </a:t>
            </a:r>
            <a:endParaRPr lang="en-US" dirty="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63</a:t>
            </a:fld>
            <a:endParaRPr lang="en-US">
              <a:solidFill>
                <a:srgbClr val="000000"/>
              </a:solidFill>
            </a:endParaRPr>
          </a:p>
        </p:txBody>
      </p:sp>
    </p:spTree>
    <p:extLst>
      <p:ext uri="{BB962C8B-B14F-4D97-AF65-F5344CB8AC3E}">
        <p14:creationId xmlns:p14="http://schemas.microsoft.com/office/powerpoint/2010/main" val="867248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4700"/>
            <a:ext cx="8785616" cy="610791"/>
          </a:xfrm>
        </p:spPr>
        <p:txBody>
          <a:bodyPr/>
          <a:lstStyle/>
          <a:p>
            <a:r>
              <a:rPr lang="en-US" dirty="0" smtClean="0"/>
              <a:t>Automation</a:t>
            </a:r>
            <a:endParaRPr lang="en-US" dirty="0"/>
          </a:p>
        </p:txBody>
      </p:sp>
      <p:sp>
        <p:nvSpPr>
          <p:cNvPr id="3" name="Content Placeholder 2"/>
          <p:cNvSpPr>
            <a:spLocks noGrp="1"/>
          </p:cNvSpPr>
          <p:nvPr>
            <p:ph idx="1"/>
          </p:nvPr>
        </p:nvSpPr>
        <p:spPr>
          <a:xfrm>
            <a:off x="152416" y="443551"/>
            <a:ext cx="8991599" cy="3880801"/>
          </a:xfrm>
        </p:spPr>
        <p:txBody>
          <a:bodyPr/>
          <a:lstStyle/>
          <a:p>
            <a:pPr marL="0" indent="0">
              <a:buNone/>
            </a:pPr>
            <a:r>
              <a:rPr lang="en-US" dirty="0" smtClean="0">
                <a:latin typeface="HelveticaNeueLT Std Thin"/>
              </a:rPr>
              <a:t>  Robots </a:t>
            </a:r>
            <a:r>
              <a:rPr lang="en-US" dirty="0" smtClean="0">
                <a:latin typeface="HelveticaNeueLT Std Thin"/>
              </a:rPr>
              <a:t>and Machines that learn</a:t>
            </a:r>
          </a:p>
          <a:p>
            <a:pPr marL="0" indent="0">
              <a:buNone/>
            </a:pPr>
            <a:endParaRPr lang="en-US" sz="1100" dirty="0" smtClean="0">
              <a:latin typeface="HelveticaNeueLT Std Thin"/>
            </a:endParaRPr>
          </a:p>
          <a:p>
            <a:r>
              <a:rPr lang="en-US" sz="1800" b="1" dirty="0" smtClean="0">
                <a:latin typeface="HelveticaNeueLT Std Thin"/>
              </a:rPr>
              <a:t>The big trend right now is in AI / ML but understand this is part of the larger theme of accelerating automation</a:t>
            </a:r>
          </a:p>
          <a:p>
            <a:pPr lvl="1"/>
            <a:r>
              <a:rPr lang="en-US" dirty="0" smtClean="0">
                <a:latin typeface="HelveticaNeueLT Std Thin"/>
              </a:rPr>
              <a:t>AI is not effective </a:t>
            </a:r>
            <a:r>
              <a:rPr lang="en-US" dirty="0" smtClean="0">
                <a:latin typeface="HelveticaNeueLT Std Thin"/>
              </a:rPr>
              <a:t>at real </a:t>
            </a:r>
            <a:r>
              <a:rPr lang="en-US" dirty="0" smtClean="0">
                <a:latin typeface="HelveticaNeueLT Std Thin"/>
              </a:rPr>
              <a:t>world </a:t>
            </a:r>
            <a:r>
              <a:rPr lang="en-US" dirty="0" smtClean="0">
                <a:latin typeface="HelveticaNeueLT Std Thin"/>
              </a:rPr>
              <a:t>manipulation</a:t>
            </a:r>
          </a:p>
          <a:p>
            <a:pPr lvl="2"/>
            <a:r>
              <a:rPr lang="en-US" dirty="0">
                <a:latin typeface="HelveticaNeueLT Std Thin"/>
              </a:rPr>
              <a:t>S</a:t>
            </a:r>
            <a:r>
              <a:rPr lang="en-US" dirty="0" smtClean="0">
                <a:latin typeface="HelveticaNeueLT Std Thin"/>
              </a:rPr>
              <a:t>oftware </a:t>
            </a:r>
            <a:r>
              <a:rPr lang="en-US" dirty="0" smtClean="0">
                <a:latin typeface="HelveticaNeueLT Std Thin"/>
              </a:rPr>
              <a:t>traditionally </a:t>
            </a:r>
            <a:r>
              <a:rPr lang="en-US" dirty="0" smtClean="0">
                <a:latin typeface="HelveticaNeueLT Std Thin"/>
              </a:rPr>
              <a:t>aids </a:t>
            </a:r>
            <a:r>
              <a:rPr lang="en-US" dirty="0" smtClean="0">
                <a:latin typeface="HelveticaNeueLT Std Thin"/>
              </a:rPr>
              <a:t>humans </a:t>
            </a:r>
            <a:r>
              <a:rPr lang="en-US" dirty="0" smtClean="0">
                <a:latin typeface="HelveticaNeueLT Std Thin"/>
              </a:rPr>
              <a:t>with work in the physical realm, </a:t>
            </a:r>
            <a:r>
              <a:rPr lang="en-US" dirty="0" smtClean="0">
                <a:latin typeface="HelveticaNeueLT Std Thin"/>
              </a:rPr>
              <a:t>but now humans are too expensive or are going beyond the limits of what is perceived as reasonable </a:t>
            </a:r>
            <a:r>
              <a:rPr lang="en-US" dirty="0" smtClean="0">
                <a:latin typeface="HelveticaNeueLT Std Thin"/>
              </a:rPr>
              <a:t>work</a:t>
            </a:r>
          </a:p>
          <a:p>
            <a:pPr lvl="2"/>
            <a:r>
              <a:rPr lang="en-US" dirty="0" smtClean="0">
                <a:latin typeface="HelveticaNeueLT Std Thin"/>
              </a:rPr>
              <a:t>Robots </a:t>
            </a:r>
            <a:r>
              <a:rPr lang="en-US" dirty="0" smtClean="0">
                <a:latin typeface="HelveticaNeueLT Std Thin"/>
              </a:rPr>
              <a:t>and machines are an increasingly key part of the automation </a:t>
            </a:r>
            <a:r>
              <a:rPr lang="en-US" dirty="0" smtClean="0">
                <a:latin typeface="HelveticaNeueLT Std Thin"/>
              </a:rPr>
              <a:t>equation</a:t>
            </a:r>
          </a:p>
          <a:p>
            <a:pPr lvl="2"/>
            <a:endParaRPr lang="en-US" dirty="0" smtClean="0">
              <a:latin typeface="HelveticaNeueLT Std Thin"/>
            </a:endParaRPr>
          </a:p>
          <a:p>
            <a:pPr lvl="1"/>
            <a:r>
              <a:rPr lang="en-US" dirty="0" smtClean="0">
                <a:latin typeface="HelveticaNeueLT Std Thin"/>
              </a:rPr>
              <a:t>Don’t forget the </a:t>
            </a:r>
            <a:r>
              <a:rPr lang="en-US" u="sng" dirty="0" smtClean="0">
                <a:latin typeface="HelveticaNeueLT Std Thin"/>
              </a:rPr>
              <a:t>human element</a:t>
            </a:r>
            <a:r>
              <a:rPr lang="en-US" dirty="0" smtClean="0">
                <a:latin typeface="HelveticaNeueLT Std Thin"/>
              </a:rPr>
              <a:t> in any system!</a:t>
            </a:r>
          </a:p>
          <a:p>
            <a:pPr lvl="2"/>
            <a:r>
              <a:rPr lang="en-US" dirty="0" smtClean="0">
                <a:latin typeface="HelveticaNeueLT Std Thin"/>
              </a:rPr>
              <a:t>Just because a human will do work </a:t>
            </a:r>
            <a:r>
              <a:rPr lang="en-US" dirty="0" smtClean="0">
                <a:latin typeface="HelveticaNeueLT Std Thin"/>
              </a:rPr>
              <a:t>based on various motivations doesn’t </a:t>
            </a:r>
            <a:r>
              <a:rPr lang="en-US" dirty="0" smtClean="0">
                <a:latin typeface="HelveticaNeueLT Std Thin"/>
              </a:rPr>
              <a:t>mean that is a </a:t>
            </a:r>
            <a:r>
              <a:rPr lang="en-US" dirty="0" smtClean="0">
                <a:latin typeface="HelveticaNeueLT Std Thin"/>
              </a:rPr>
              <a:t>“good” </a:t>
            </a:r>
            <a:r>
              <a:rPr lang="en-US" dirty="0" smtClean="0">
                <a:latin typeface="HelveticaNeueLT Std Thin"/>
              </a:rPr>
              <a:t>job (trucking, warehouse, industrial work, hazardous materials </a:t>
            </a:r>
            <a:r>
              <a:rPr lang="en-US" dirty="0" smtClean="0">
                <a:latin typeface="HelveticaNeueLT Std Thin"/>
              </a:rPr>
              <a:t>work, military/police)</a:t>
            </a:r>
            <a:endParaRPr lang="en-US" dirty="0" smtClean="0">
              <a:latin typeface="HelveticaNeueLT Std Thin"/>
            </a:endParaRPr>
          </a:p>
          <a:p>
            <a:pPr lvl="2"/>
            <a:r>
              <a:rPr lang="en-US" dirty="0" smtClean="0">
                <a:latin typeface="HelveticaNeueLT Std Thin"/>
              </a:rPr>
              <a:t>Even though business demand is high, can’t overwork people and make unrealistic work-life balance </a:t>
            </a:r>
            <a:endParaRPr lang="en-US" sz="1900" dirty="0">
              <a:latin typeface="HelveticaNeueLT Std Thin"/>
            </a:endParaRP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64</a:t>
            </a:fld>
            <a:endParaRPr lang="en-US">
              <a:solidFill>
                <a:srgbClr val="000000"/>
              </a:solidFill>
            </a:endParaRPr>
          </a:p>
        </p:txBody>
      </p:sp>
    </p:spTree>
    <p:extLst>
      <p:ext uri="{BB962C8B-B14F-4D97-AF65-F5344CB8AC3E}">
        <p14:creationId xmlns:p14="http://schemas.microsoft.com/office/powerpoint/2010/main" val="11249164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4700"/>
            <a:ext cx="8785616" cy="610791"/>
          </a:xfrm>
        </p:spPr>
        <p:txBody>
          <a:bodyPr/>
          <a:lstStyle/>
          <a:p>
            <a:r>
              <a:rPr lang="en-US" dirty="0" smtClean="0"/>
              <a:t>Automation</a:t>
            </a:r>
            <a:endParaRPr lang="en-US" dirty="0"/>
          </a:p>
        </p:txBody>
      </p:sp>
      <p:sp>
        <p:nvSpPr>
          <p:cNvPr id="3" name="Content Placeholder 2"/>
          <p:cNvSpPr>
            <a:spLocks noGrp="1"/>
          </p:cNvSpPr>
          <p:nvPr>
            <p:ph idx="1"/>
          </p:nvPr>
        </p:nvSpPr>
        <p:spPr>
          <a:xfrm>
            <a:off x="507999" y="668867"/>
            <a:ext cx="7789333" cy="2421466"/>
          </a:xfrm>
        </p:spPr>
        <p:txBody>
          <a:bodyPr/>
          <a:lstStyle/>
          <a:p>
            <a:pPr marL="0" indent="0">
              <a:buNone/>
            </a:pPr>
            <a:r>
              <a:rPr lang="en-US" sz="1800" dirty="0" smtClean="0">
                <a:latin typeface="HelveticaNeueLT Std Thin"/>
              </a:rPr>
              <a:t>Engineering was hardware focused for centuries…</a:t>
            </a:r>
          </a:p>
          <a:p>
            <a:pPr marL="0" indent="0">
              <a:buNone/>
            </a:pPr>
            <a:endParaRPr lang="en-US" sz="1800" dirty="0">
              <a:latin typeface="HelveticaNeueLT Std Thin"/>
            </a:endParaRPr>
          </a:p>
          <a:p>
            <a:pPr marL="0" indent="0">
              <a:buNone/>
            </a:pPr>
            <a:r>
              <a:rPr lang="en-US" sz="1800" b="1" dirty="0" smtClean="0">
                <a:latin typeface="HelveticaNeueLT Std Thin"/>
              </a:rPr>
              <a:t>Software </a:t>
            </a:r>
            <a:r>
              <a:rPr lang="en-US" sz="1800" b="1" dirty="0" smtClean="0">
                <a:latin typeface="HelveticaNeueLT Std Thin"/>
              </a:rPr>
              <a:t>has seen a huge growth period over the last 20 years but now a swing back to hardware is occurring and skills in both arenas are very </a:t>
            </a:r>
            <a:r>
              <a:rPr lang="en-US" sz="1800" b="1" dirty="0" smtClean="0">
                <a:latin typeface="HelveticaNeueLT Std Thin"/>
              </a:rPr>
              <a:t>valuable!</a:t>
            </a:r>
            <a:endParaRPr lang="en-US" sz="1800" b="1" dirty="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65</a:t>
            </a:fld>
            <a:endParaRPr lang="en-US">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2758" y="2632605"/>
            <a:ext cx="488315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3485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16"/>
          <p:cNvSpPr txBox="1">
            <a:spLocks noGrp="1"/>
          </p:cNvSpPr>
          <p:nvPr>
            <p:ph type="title"/>
          </p:nvPr>
        </p:nvSpPr>
        <p:spPr>
          <a:xfrm>
            <a:off x="487045" y="1752376"/>
            <a:ext cx="8229600" cy="857250"/>
          </a:xfrm>
          <a:prstGeom prst="rect">
            <a:avLst/>
          </a:prstGeom>
          <a:noFill/>
          <a:ln>
            <a:noFill/>
          </a:ln>
        </p:spPr>
        <p:txBody>
          <a:bodyPr spcFirstLastPara="1" wrap="square" lIns="91425" tIns="45700" rIns="91425" bIns="45700" anchor="ctr" anchorCtr="0">
            <a:noAutofit/>
          </a:bodyPr>
          <a:lstStyle/>
          <a:p>
            <a:pPr marL="0" lvl="0" indent="0" algn="ctr" rtl="0">
              <a:lnSpc>
                <a:spcPct val="85000"/>
              </a:lnSpc>
              <a:spcBef>
                <a:spcPts val="0"/>
              </a:spcBef>
              <a:spcAft>
                <a:spcPts val="0"/>
              </a:spcAft>
              <a:buNone/>
            </a:pPr>
            <a:r>
              <a:rPr lang="en-US" dirty="0" smtClean="0"/>
              <a:t/>
            </a:r>
            <a:br>
              <a:rPr lang="en-US" dirty="0" smtClean="0"/>
            </a:br>
            <a:r>
              <a:rPr lang="en-US" dirty="0" smtClean="0"/>
              <a:t>TI </a:t>
            </a:r>
            <a:r>
              <a:rPr lang="en-US" u="sng" dirty="0" smtClean="0"/>
              <a:t>R</a:t>
            </a:r>
            <a:r>
              <a:rPr lang="en-US" b="0" dirty="0" smtClean="0"/>
              <a:t>obotics</a:t>
            </a:r>
            <a:r>
              <a:rPr lang="en-US" dirty="0" smtClean="0"/>
              <a:t> </a:t>
            </a:r>
            <a:r>
              <a:rPr lang="en-US" u="sng" dirty="0" smtClean="0"/>
              <a:t>S</a:t>
            </a:r>
            <a:r>
              <a:rPr lang="en-US" b="0" dirty="0" smtClean="0"/>
              <a:t>ystem</a:t>
            </a:r>
            <a:r>
              <a:rPr lang="en-US" dirty="0" smtClean="0"/>
              <a:t> </a:t>
            </a:r>
            <a:r>
              <a:rPr lang="en-US" u="sng" dirty="0" smtClean="0"/>
              <a:t>L</a:t>
            </a:r>
            <a:r>
              <a:rPr lang="en-US" b="0" dirty="0" smtClean="0"/>
              <a:t>earning</a:t>
            </a:r>
            <a:r>
              <a:rPr lang="en-US" dirty="0" smtClean="0"/>
              <a:t> </a:t>
            </a:r>
            <a:r>
              <a:rPr lang="en-US" u="sng" dirty="0" smtClean="0"/>
              <a:t>K</a:t>
            </a:r>
            <a:r>
              <a:rPr lang="en-US" b="0" dirty="0" smtClean="0"/>
              <a:t>it</a:t>
            </a:r>
            <a:r>
              <a:rPr lang="en-US" dirty="0" smtClean="0"/>
              <a:t> MAX</a:t>
            </a:r>
            <a:br>
              <a:rPr lang="en-US" dirty="0" smtClean="0"/>
            </a:br>
            <a:r>
              <a:rPr lang="en-US" dirty="0"/>
              <a:t/>
            </a:r>
            <a:br>
              <a:rPr lang="en-US" dirty="0"/>
            </a:br>
            <a:endParaRPr dirty="0"/>
          </a:p>
        </p:txBody>
      </p:sp>
      <p:pic>
        <p:nvPicPr>
          <p:cNvPr id="2" name="Picture 2" descr="https://dl.boxcloud.com/api/2.0/internal_files/454996827936/versions/481472306736/representations/png_paged_2048x2048/content/1.png?access_token=1!kMGkql4C4LNR8ReZelql_QSy2drIU_wZex25MX_FzSi0zJ9GBwkgz0Cke40SSFu5iZHffCOKAHeBdWd1WNDlE1WJ3UrX9H7y93fD85DhBtP2YxHgCzZR2rLuYTDC7B40ioxoQW-MxatSRhANF8ANwcZ_DTo7XHGsyKUfC2-hvSs2J7P7YqY3VAyul_uSJHridQquHcXJADK_8oZzjWqJ6eWoTirr-XNQ7PlaepwP72QLMmqiEcg55QrPc0iHlQjp8B-dRpPDFSNRC9reu6kUlNtdsXNu7lBXtJNqZ46CdQfzTzMYthrPMlJPHPOz0x2TRA7T-XdJfcwBz8IGrfRNsM78U6g79QnNtYlM4pV8WItv8ekYoBrAz3hTGfzhdi_m29U9bXf-4qS08VcE1c4bHG6G6yTGF2A_0riB51jevo8uofTk4zkCBrNPyolhnNGGXWHQO1gOYO-nqH7V6cGcZ_JhmwMDm4lDDsA5Zrk_5aUBC7MiQ68leZ0KtnKL1Ekn2bX33LXEt_IB7zq_a7zZ11WYPFX4JOY4tvR5Tsoqh2OKjHL3RspbUDl7FUZvDVzS&amp;box_client_name=box-content-preview&amp;box_client_version=2.13.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8645" y="376201"/>
            <a:ext cx="5486400" cy="777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8153" y="2287270"/>
            <a:ext cx="3024187" cy="2335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167226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356" t="8680" r="14134" b="8928"/>
          <a:stretch/>
        </p:blipFill>
        <p:spPr bwMode="auto">
          <a:xfrm rot="1828956">
            <a:off x="3886737" y="1740274"/>
            <a:ext cx="1706548" cy="26836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67</a:t>
            </a:fld>
            <a:endParaRPr lang="en-US">
              <a:solidFill>
                <a:srgbClr val="000000"/>
              </a:solidFill>
            </a:endParaRPr>
          </a:p>
        </p:txBody>
      </p:sp>
      <p:sp>
        <p:nvSpPr>
          <p:cNvPr id="5" name="TextBox 4"/>
          <p:cNvSpPr txBox="1"/>
          <p:nvPr/>
        </p:nvSpPr>
        <p:spPr>
          <a:xfrm>
            <a:off x="5988369" y="1002512"/>
            <a:ext cx="990600" cy="3154710"/>
          </a:xfrm>
          <a:prstGeom prst="rect">
            <a:avLst/>
          </a:prstGeom>
          <a:noFill/>
        </p:spPr>
        <p:txBody>
          <a:bodyPr wrap="square" rtlCol="0">
            <a:spAutoFit/>
          </a:bodyPr>
          <a:lstStyle/>
          <a:p>
            <a:r>
              <a:rPr lang="en-US" sz="19900" dirty="0" smtClean="0">
                <a:solidFill>
                  <a:srgbClr val="FF4F4F"/>
                </a:solidFill>
                <a:latin typeface="Times New Roman" pitchFamily="18" charset="0"/>
                <a:ea typeface="MS PGothic" pitchFamily="34" charset="-128"/>
                <a:cs typeface="Times New Roman" pitchFamily="18" charset="0"/>
              </a:rPr>
              <a:t>}</a:t>
            </a:r>
            <a:endParaRPr lang="en-US" dirty="0">
              <a:solidFill>
                <a:srgbClr val="FF4F4F"/>
              </a:solidFill>
              <a:latin typeface="Times New Roman" pitchFamily="18" charset="0"/>
              <a:ea typeface="MS PGothic" pitchFamily="34" charset="-128"/>
              <a:cs typeface="Times New Roman" pitchFamily="18" charset="0"/>
            </a:endParaRPr>
          </a:p>
        </p:txBody>
      </p:sp>
      <p:sp>
        <p:nvSpPr>
          <p:cNvPr id="6" name="TextBox 5"/>
          <p:cNvSpPr txBox="1"/>
          <p:nvPr/>
        </p:nvSpPr>
        <p:spPr>
          <a:xfrm>
            <a:off x="1873569" y="1002381"/>
            <a:ext cx="990600" cy="3154710"/>
          </a:xfrm>
          <a:prstGeom prst="rect">
            <a:avLst/>
          </a:prstGeom>
          <a:noFill/>
        </p:spPr>
        <p:txBody>
          <a:bodyPr wrap="square" rtlCol="0">
            <a:spAutoFit/>
          </a:bodyPr>
          <a:lstStyle/>
          <a:p>
            <a:r>
              <a:rPr lang="en-US" sz="19900" dirty="0" smtClean="0">
                <a:solidFill>
                  <a:srgbClr val="FF4F4F"/>
                </a:solidFill>
                <a:latin typeface="Times New Roman" pitchFamily="18" charset="0"/>
                <a:ea typeface="MS PGothic" pitchFamily="34" charset="-128"/>
                <a:cs typeface="Times New Roman" pitchFamily="18" charset="0"/>
              </a:rPr>
              <a:t>{</a:t>
            </a:r>
            <a:endParaRPr lang="en-US" dirty="0">
              <a:solidFill>
                <a:srgbClr val="FF4F4F"/>
              </a:solidFill>
              <a:latin typeface="Times New Roman" pitchFamily="18" charset="0"/>
              <a:ea typeface="MS PGothic" pitchFamily="34" charset="-128"/>
              <a:cs typeface="Times New Roman" pitchFamily="18" charset="0"/>
            </a:endParaRPr>
          </a:p>
        </p:txBody>
      </p:sp>
      <p:grpSp>
        <p:nvGrpSpPr>
          <p:cNvPr id="7" name="Group 6"/>
          <p:cNvGrpSpPr/>
          <p:nvPr/>
        </p:nvGrpSpPr>
        <p:grpSpPr>
          <a:xfrm>
            <a:off x="493499" y="11"/>
            <a:ext cx="8246533" cy="1679847"/>
            <a:chOff x="228600" y="222206"/>
            <a:chExt cx="8763000" cy="2086555"/>
          </a:xfrm>
        </p:grpSpPr>
        <p:grpSp>
          <p:nvGrpSpPr>
            <p:cNvPr id="8" name="Group 7"/>
            <p:cNvGrpSpPr/>
            <p:nvPr/>
          </p:nvGrpSpPr>
          <p:grpSpPr>
            <a:xfrm>
              <a:off x="228600" y="222206"/>
              <a:ext cx="8763000" cy="1652587"/>
              <a:chOff x="228600" y="2843213"/>
              <a:chExt cx="8763000" cy="1652587"/>
            </a:xfrm>
          </p:grpSpPr>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843213"/>
                <a:ext cx="8763000" cy="165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990600" y="3077028"/>
                <a:ext cx="7315200" cy="1032190"/>
              </a:xfrm>
              <a:prstGeom prst="rect">
                <a:avLst/>
              </a:prstGeom>
              <a:noFill/>
            </p:spPr>
            <p:txBody>
              <a:bodyPr wrap="square" rtlCol="0">
                <a:spAutoFit/>
              </a:bodyPr>
              <a:lstStyle/>
              <a:p>
                <a:pPr algn="ctr"/>
                <a:r>
                  <a:rPr lang="en-US" sz="4800" dirty="0" smtClean="0">
                    <a:solidFill>
                      <a:srgbClr val="FFFFFF"/>
                    </a:solidFill>
                    <a:latin typeface="Rockwell" pitchFamily="18" charset="0"/>
                    <a:ea typeface="MS PGothic" pitchFamily="34" charset="-128"/>
                  </a:rPr>
                  <a:t>Making MADE simple</a:t>
                </a:r>
                <a:endParaRPr lang="en-US" sz="4800" dirty="0">
                  <a:solidFill>
                    <a:srgbClr val="FFFFFF"/>
                  </a:solidFill>
                  <a:latin typeface="Rockwell" pitchFamily="18" charset="0"/>
                  <a:ea typeface="MS PGothic" pitchFamily="34" charset="-128"/>
                </a:endParaRPr>
              </a:p>
            </p:txBody>
          </p:sp>
        </p:grpSp>
        <p:sp>
          <p:nvSpPr>
            <p:cNvPr id="9" name="Rectangle 8"/>
            <p:cNvSpPr/>
            <p:nvPr/>
          </p:nvSpPr>
          <p:spPr>
            <a:xfrm>
              <a:off x="2238962" y="1582406"/>
              <a:ext cx="4755611" cy="726355"/>
            </a:xfrm>
            <a:prstGeom prst="rect">
              <a:avLst/>
            </a:prstGeom>
          </p:spPr>
          <p:txBody>
            <a:bodyPr wrap="none">
              <a:spAutoFit/>
            </a:bodyPr>
            <a:lstStyle/>
            <a:p>
              <a:pPr algn="ctr"/>
              <a:r>
                <a:rPr lang="en-US" sz="3200" dirty="0" smtClean="0">
                  <a:solidFill>
                    <a:srgbClr val="FF4F4F"/>
                  </a:solidFill>
                  <a:latin typeface="Rockwell" pitchFamily="18" charset="0"/>
                  <a:ea typeface="MS PGothic" pitchFamily="34" charset="-128"/>
                </a:rPr>
                <a:t>With the TI LaunchPad </a:t>
              </a:r>
              <a:endParaRPr lang="en-US" sz="3200" dirty="0">
                <a:solidFill>
                  <a:srgbClr val="000000"/>
                </a:solidFill>
                <a:latin typeface="Arial" pitchFamily="34" charset="0"/>
                <a:ea typeface="MS PGothic" pitchFamily="34" charset="-128"/>
              </a:endParaRPr>
            </a:p>
          </p:txBody>
        </p:sp>
      </p:grpSp>
      <p:sp>
        <p:nvSpPr>
          <p:cNvPr id="13" name="TextBox 12"/>
          <p:cNvSpPr txBox="1"/>
          <p:nvPr/>
        </p:nvSpPr>
        <p:spPr>
          <a:xfrm>
            <a:off x="349569" y="4084007"/>
            <a:ext cx="8534400" cy="769441"/>
          </a:xfrm>
          <a:prstGeom prst="rect">
            <a:avLst/>
          </a:prstGeom>
          <a:noFill/>
        </p:spPr>
        <p:txBody>
          <a:bodyPr wrap="square" rtlCol="0">
            <a:spAutoFit/>
          </a:bodyPr>
          <a:lstStyle/>
          <a:p>
            <a:pPr algn="ctr"/>
            <a:r>
              <a:rPr lang="en-US" sz="4400" dirty="0" smtClean="0">
                <a:solidFill>
                  <a:srgbClr val="66CCFF"/>
                </a:solidFill>
                <a:latin typeface="Rockwell" pitchFamily="18" charset="0"/>
                <a:ea typeface="MS PGothic" pitchFamily="34" charset="-128"/>
              </a:rPr>
              <a:t>Hardware &amp; Software</a:t>
            </a:r>
            <a:endParaRPr lang="en-US" sz="4400" dirty="0">
              <a:solidFill>
                <a:srgbClr val="66CCFF"/>
              </a:solidFill>
              <a:latin typeface="Rockwell" pitchFamily="18" charset="0"/>
              <a:ea typeface="MS PGothic" pitchFamily="34" charset="-128"/>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045" y="2210262"/>
            <a:ext cx="1891087" cy="1215699"/>
          </a:xfrm>
          <a:prstGeom prst="rect">
            <a:avLst/>
          </a:prstGeom>
        </p:spPr>
      </p:pic>
      <p:pic>
        <p:nvPicPr>
          <p:cNvPr id="1026" name="Picture 2" descr="logo energia 4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81744">
            <a:off x="7504366" y="2142752"/>
            <a:ext cx="1379603" cy="1379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238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68</a:t>
            </a:fld>
            <a:endParaRPr lang="en-US"/>
          </a:p>
        </p:txBody>
      </p:sp>
      <p:sp>
        <p:nvSpPr>
          <p:cNvPr id="8" name="Title 1"/>
          <p:cNvSpPr txBox="1">
            <a:spLocks/>
          </p:cNvSpPr>
          <p:nvPr/>
        </p:nvSpPr>
        <p:spPr bwMode="auto">
          <a:xfrm>
            <a:off x="3981184" y="1722942"/>
            <a:ext cx="5098708" cy="16423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lnSpc>
                <a:spcPct val="85000"/>
              </a:lnSpc>
              <a:spcBef>
                <a:spcPct val="0"/>
              </a:spcBef>
              <a:spcAft>
                <a:spcPct val="0"/>
              </a:spcAft>
              <a:defRPr sz="3200" b="0">
                <a:solidFill>
                  <a:schemeClr val="tx2"/>
                </a:solidFill>
                <a:latin typeface="Helvetica 45 Light" pitchFamily="34" charset="0"/>
                <a:ea typeface="+mj-ea"/>
                <a:cs typeface="+mj-cs"/>
              </a:defRPr>
            </a:lvl1pPr>
            <a:lvl2pPr algn="l" rtl="0" eaLnBrk="0" fontAlgn="base" hangingPunct="0">
              <a:lnSpc>
                <a:spcPct val="85000"/>
              </a:lnSpc>
              <a:spcBef>
                <a:spcPct val="0"/>
              </a:spcBef>
              <a:spcAft>
                <a:spcPct val="0"/>
              </a:spcAft>
              <a:defRPr sz="3200" b="1">
                <a:solidFill>
                  <a:schemeClr val="tx2"/>
                </a:solidFill>
                <a:latin typeface="Arial" charset="0"/>
              </a:defRPr>
            </a:lvl2pPr>
            <a:lvl3pPr algn="l" rtl="0" eaLnBrk="0" fontAlgn="base" hangingPunct="0">
              <a:lnSpc>
                <a:spcPct val="85000"/>
              </a:lnSpc>
              <a:spcBef>
                <a:spcPct val="0"/>
              </a:spcBef>
              <a:spcAft>
                <a:spcPct val="0"/>
              </a:spcAft>
              <a:defRPr sz="3200" b="1">
                <a:solidFill>
                  <a:schemeClr val="tx2"/>
                </a:solidFill>
                <a:latin typeface="Arial" charset="0"/>
              </a:defRPr>
            </a:lvl3pPr>
            <a:lvl4pPr algn="l" rtl="0" eaLnBrk="0" fontAlgn="base" hangingPunct="0">
              <a:lnSpc>
                <a:spcPct val="85000"/>
              </a:lnSpc>
              <a:spcBef>
                <a:spcPct val="0"/>
              </a:spcBef>
              <a:spcAft>
                <a:spcPct val="0"/>
              </a:spcAft>
              <a:defRPr sz="3200" b="1">
                <a:solidFill>
                  <a:schemeClr val="tx2"/>
                </a:solidFill>
                <a:latin typeface="Arial" charset="0"/>
              </a:defRPr>
            </a:lvl4pPr>
            <a:lvl5pPr algn="l" rtl="0" eaLnBrk="0" fontAlgn="base" hangingPunct="0">
              <a:lnSpc>
                <a:spcPct val="85000"/>
              </a:lnSpc>
              <a:spcBef>
                <a:spcPct val="0"/>
              </a:spcBef>
              <a:spcAft>
                <a:spcPct val="0"/>
              </a:spcAft>
              <a:defRPr sz="3200" b="1">
                <a:solidFill>
                  <a:schemeClr val="tx2"/>
                </a:solidFill>
                <a:latin typeface="Arial" charset="0"/>
              </a:defRPr>
            </a:lvl5pPr>
            <a:lvl6pPr marL="457200" algn="l" rtl="0" fontAlgn="base">
              <a:lnSpc>
                <a:spcPct val="85000"/>
              </a:lnSpc>
              <a:spcBef>
                <a:spcPct val="0"/>
              </a:spcBef>
              <a:spcAft>
                <a:spcPct val="0"/>
              </a:spcAft>
              <a:defRPr sz="3200" b="1">
                <a:solidFill>
                  <a:srgbClr val="FF0000"/>
                </a:solidFill>
                <a:latin typeface="Arial" charset="0"/>
              </a:defRPr>
            </a:lvl6pPr>
            <a:lvl7pPr marL="914400" algn="l" rtl="0" fontAlgn="base">
              <a:lnSpc>
                <a:spcPct val="85000"/>
              </a:lnSpc>
              <a:spcBef>
                <a:spcPct val="0"/>
              </a:spcBef>
              <a:spcAft>
                <a:spcPct val="0"/>
              </a:spcAft>
              <a:defRPr sz="3200" b="1">
                <a:solidFill>
                  <a:srgbClr val="FF0000"/>
                </a:solidFill>
                <a:latin typeface="Arial" charset="0"/>
              </a:defRPr>
            </a:lvl7pPr>
            <a:lvl8pPr marL="1371600" algn="l" rtl="0" fontAlgn="base">
              <a:lnSpc>
                <a:spcPct val="85000"/>
              </a:lnSpc>
              <a:spcBef>
                <a:spcPct val="0"/>
              </a:spcBef>
              <a:spcAft>
                <a:spcPct val="0"/>
              </a:spcAft>
              <a:defRPr sz="3200" b="1">
                <a:solidFill>
                  <a:srgbClr val="FF0000"/>
                </a:solidFill>
                <a:latin typeface="Arial" charset="0"/>
              </a:defRPr>
            </a:lvl8pPr>
            <a:lvl9pPr marL="1828800" algn="l" rtl="0" fontAlgn="base">
              <a:lnSpc>
                <a:spcPct val="85000"/>
              </a:lnSpc>
              <a:spcBef>
                <a:spcPct val="0"/>
              </a:spcBef>
              <a:spcAft>
                <a:spcPct val="0"/>
              </a:spcAft>
              <a:defRPr sz="3200" b="1">
                <a:solidFill>
                  <a:srgbClr val="FF0000"/>
                </a:solidFill>
                <a:latin typeface="Arial" charset="0"/>
              </a:defRPr>
            </a:lvl9pPr>
          </a:lstStyle>
          <a:p>
            <a:pPr>
              <a:lnSpc>
                <a:spcPct val="120000"/>
              </a:lnSpc>
            </a:pPr>
            <a:r>
              <a:rPr lang="en-US" sz="3400" b="1" kern="0" dirty="0" smtClean="0">
                <a:solidFill>
                  <a:srgbClr val="000000"/>
                </a:solidFill>
              </a:rPr>
              <a:t>Rapidly Prototype </a:t>
            </a:r>
          </a:p>
          <a:p>
            <a:pPr>
              <a:lnSpc>
                <a:spcPct val="120000"/>
              </a:lnSpc>
            </a:pPr>
            <a:r>
              <a:rPr lang="en-US" sz="3400" b="1" kern="0" dirty="0" smtClean="0">
                <a:solidFill>
                  <a:srgbClr val="000000"/>
                </a:solidFill>
              </a:rPr>
              <a:t>TI Solutions with </a:t>
            </a:r>
          </a:p>
          <a:p>
            <a:pPr>
              <a:lnSpc>
                <a:spcPct val="120000"/>
              </a:lnSpc>
            </a:pPr>
            <a:r>
              <a:rPr lang="en-US" sz="3400" b="1" kern="0" dirty="0" smtClean="0">
                <a:solidFill>
                  <a:schemeClr val="accent2"/>
                </a:solidFill>
              </a:rPr>
              <a:t>Modular </a:t>
            </a:r>
            <a:r>
              <a:rPr lang="en-US" sz="3400" b="1" kern="0" dirty="0" smtClean="0">
                <a:solidFill>
                  <a:srgbClr val="FF0000"/>
                </a:solidFill>
              </a:rPr>
              <a:t>Hardware</a:t>
            </a:r>
            <a:r>
              <a:rPr lang="en-US" sz="3400" b="1" kern="0" dirty="0" smtClean="0">
                <a:solidFill>
                  <a:srgbClr val="AAAAAA"/>
                </a:solidFill>
              </a:rPr>
              <a:t>,</a:t>
            </a:r>
            <a:r>
              <a:rPr lang="en-US" sz="3400" b="1" kern="0" dirty="0" smtClean="0">
                <a:solidFill>
                  <a:srgbClr val="000000"/>
                </a:solidFill>
              </a:rPr>
              <a:t> </a:t>
            </a:r>
            <a:r>
              <a:rPr lang="en-US" sz="3400" b="1" kern="0" dirty="0" smtClean="0">
                <a:solidFill>
                  <a:schemeClr val="accent2"/>
                </a:solidFill>
              </a:rPr>
              <a:t>Intuitive </a:t>
            </a:r>
            <a:r>
              <a:rPr lang="en-US" sz="3400" b="1" kern="0" dirty="0" smtClean="0">
                <a:solidFill>
                  <a:srgbClr val="FF0000"/>
                </a:solidFill>
              </a:rPr>
              <a:t>Software</a:t>
            </a:r>
            <a:r>
              <a:rPr lang="en-US" sz="3400" b="1" kern="0" dirty="0" smtClean="0">
                <a:solidFill>
                  <a:srgbClr val="AAAAAA"/>
                </a:solidFill>
              </a:rPr>
              <a:t>,</a:t>
            </a:r>
            <a:r>
              <a:rPr lang="en-US" sz="3400" b="1" kern="0" dirty="0" smtClean="0">
                <a:solidFill>
                  <a:srgbClr val="000000"/>
                </a:solidFill>
              </a:rPr>
              <a:t> </a:t>
            </a:r>
            <a:br>
              <a:rPr lang="en-US" sz="3400" b="1" kern="0" dirty="0" smtClean="0">
                <a:solidFill>
                  <a:srgbClr val="000000"/>
                </a:solidFill>
              </a:rPr>
            </a:br>
            <a:r>
              <a:rPr lang="en-US" sz="3400" b="1" kern="0" dirty="0" smtClean="0">
                <a:solidFill>
                  <a:srgbClr val="FF0000"/>
                </a:solidFill>
              </a:rPr>
              <a:t>&amp;</a:t>
            </a:r>
            <a:r>
              <a:rPr lang="en-US" sz="3400" b="1" kern="0" dirty="0" smtClean="0">
                <a:solidFill>
                  <a:srgbClr val="000000"/>
                </a:solidFill>
              </a:rPr>
              <a:t> </a:t>
            </a:r>
            <a:r>
              <a:rPr lang="en-US" sz="3400" b="1" kern="0" dirty="0" smtClean="0">
                <a:solidFill>
                  <a:srgbClr val="FF0000"/>
                </a:solidFill>
              </a:rPr>
              <a:t>Community</a:t>
            </a:r>
            <a:r>
              <a:rPr lang="en-US" sz="3400" b="1" kern="0" dirty="0" smtClean="0">
                <a:solidFill>
                  <a:schemeClr val="accent2"/>
                </a:solidFill>
              </a:rPr>
              <a:t> Support</a:t>
            </a:r>
          </a:p>
        </p:txBody>
      </p:sp>
      <p:sp>
        <p:nvSpPr>
          <p:cNvPr id="5" name="Title 1"/>
          <p:cNvSpPr>
            <a:spLocks noGrp="1"/>
          </p:cNvSpPr>
          <p:nvPr>
            <p:ph type="title"/>
          </p:nvPr>
        </p:nvSpPr>
        <p:spPr>
          <a:xfrm>
            <a:off x="0" y="-42333"/>
            <a:ext cx="8458200" cy="814388"/>
          </a:xfrm>
        </p:spPr>
        <p:txBody>
          <a:bodyPr/>
          <a:lstStyle/>
          <a:p>
            <a:r>
              <a:rPr lang="en-US" sz="2500" b="1" dirty="0" smtClean="0"/>
              <a:t>The LaunchPad Concept</a:t>
            </a:r>
          </a:p>
        </p:txBody>
      </p:sp>
      <p:pic>
        <p:nvPicPr>
          <p:cNvPr id="10" name="Picture 22"/>
          <p:cNvPicPr>
            <a:picLocks noChangeAspect="1" noChangeArrowheads="1"/>
          </p:cNvPicPr>
          <p:nvPr/>
        </p:nvPicPr>
        <p:blipFill>
          <a:blip r:embed="rId2">
            <a:extLst>
              <a:ext uri="{28A0092B-C50C-407E-A947-70E740481C1C}">
                <a14:useLocalDpi xmlns:a14="http://schemas.microsoft.com/office/drawing/2010/main" val="0"/>
              </a:ext>
            </a:extLst>
          </a:blip>
          <a:srcRect l="24973"/>
          <a:stretch>
            <a:fillRect/>
          </a:stretch>
        </p:blipFill>
        <p:spPr bwMode="auto">
          <a:xfrm>
            <a:off x="0" y="680929"/>
            <a:ext cx="3435880" cy="458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79320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 name="Rectangle 25"/>
          <p:cNvSpPr/>
          <p:nvPr/>
        </p:nvSpPr>
        <p:spPr>
          <a:xfrm>
            <a:off x="94083" y="3718158"/>
            <a:ext cx="5818906" cy="1149928"/>
          </a:xfrm>
          <a:prstGeom prst="rect">
            <a:avLst/>
          </a:prstGeom>
          <a:solidFill>
            <a:sysClr val="window" lastClr="FFFFFF"/>
          </a:solidFill>
          <a:ln w="25400" cap="flat" cmpd="sng" algn="ctr">
            <a:solidFill>
              <a:srgbClr val="111111"/>
            </a:solidFill>
            <a:prstDash val="solid"/>
          </a:ln>
          <a:effectLst>
            <a:outerShdw blurRad="50800" dist="38100" algn="l" rotWithShape="0">
              <a:prstClr val="black">
                <a:alpha val="40000"/>
              </a:prstClr>
            </a:outerShdw>
          </a:effectLst>
        </p:spPr>
        <p:txBody>
          <a:bodyPr rtlCol="0" anchor="ctr"/>
          <a:lstStyle/>
          <a:p>
            <a:pPr algn="ctr" fontAlgn="auto">
              <a:spcBef>
                <a:spcPts val="0"/>
              </a:spcBef>
              <a:spcAft>
                <a:spcPts val="0"/>
              </a:spcAft>
              <a:defRPr/>
            </a:pPr>
            <a:endParaRPr lang="en-US" sz="2000" b="1" kern="0" smtClean="0">
              <a:solidFill>
                <a:prstClr val="white"/>
              </a:solidFill>
              <a:latin typeface="Calibri"/>
            </a:endParaRPr>
          </a:p>
        </p:txBody>
      </p:sp>
      <p:sp>
        <p:nvSpPr>
          <p:cNvPr id="28" name="Rectangle 2"/>
          <p:cNvSpPr txBox="1">
            <a:spLocks noChangeArrowheads="1"/>
          </p:cNvSpPr>
          <p:nvPr/>
        </p:nvSpPr>
        <p:spPr bwMode="auto">
          <a:xfrm>
            <a:off x="76200" y="11"/>
            <a:ext cx="9023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2800" b="1" kern="1200">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Calibri" pitchFamily="34" charset="0"/>
              </a:defRPr>
            </a:lvl2pPr>
            <a:lvl3pPr algn="l" rtl="0" eaLnBrk="0" fontAlgn="base" hangingPunct="0">
              <a:spcBef>
                <a:spcPct val="0"/>
              </a:spcBef>
              <a:spcAft>
                <a:spcPct val="0"/>
              </a:spcAft>
              <a:defRPr sz="2800" b="1">
                <a:solidFill>
                  <a:schemeClr val="tx1"/>
                </a:solidFill>
                <a:latin typeface="Calibri" pitchFamily="34" charset="0"/>
              </a:defRPr>
            </a:lvl3pPr>
            <a:lvl4pPr algn="l" rtl="0" eaLnBrk="0" fontAlgn="base" hangingPunct="0">
              <a:spcBef>
                <a:spcPct val="0"/>
              </a:spcBef>
              <a:spcAft>
                <a:spcPct val="0"/>
              </a:spcAft>
              <a:defRPr sz="2800" b="1">
                <a:solidFill>
                  <a:schemeClr val="tx1"/>
                </a:solidFill>
                <a:latin typeface="Calibri" pitchFamily="34" charset="0"/>
              </a:defRPr>
            </a:lvl4pPr>
            <a:lvl5pPr algn="l" rtl="0" eaLnBrk="0" fontAlgn="base" hangingPunct="0">
              <a:spcBef>
                <a:spcPct val="0"/>
              </a:spcBef>
              <a:spcAft>
                <a:spcPct val="0"/>
              </a:spcAft>
              <a:defRPr sz="2800" b="1">
                <a:solidFill>
                  <a:schemeClr val="tx1"/>
                </a:solidFill>
                <a:latin typeface="Calibri" pitchFamily="34" charset="0"/>
              </a:defRPr>
            </a:lvl5pPr>
            <a:lvl6pPr marL="457200" algn="l" rtl="0" fontAlgn="base">
              <a:spcBef>
                <a:spcPct val="0"/>
              </a:spcBef>
              <a:spcAft>
                <a:spcPct val="0"/>
              </a:spcAft>
              <a:defRPr sz="3200" b="1">
                <a:solidFill>
                  <a:schemeClr val="tx1"/>
                </a:solidFill>
                <a:latin typeface="Calibri" pitchFamily="34" charset="0"/>
              </a:defRPr>
            </a:lvl6pPr>
            <a:lvl7pPr marL="914400" algn="l" rtl="0" fontAlgn="base">
              <a:spcBef>
                <a:spcPct val="0"/>
              </a:spcBef>
              <a:spcAft>
                <a:spcPct val="0"/>
              </a:spcAft>
              <a:defRPr sz="3200" b="1">
                <a:solidFill>
                  <a:schemeClr val="tx1"/>
                </a:solidFill>
                <a:latin typeface="Calibri" pitchFamily="34" charset="0"/>
              </a:defRPr>
            </a:lvl7pPr>
            <a:lvl8pPr marL="1371600" algn="l" rtl="0" fontAlgn="base">
              <a:spcBef>
                <a:spcPct val="0"/>
              </a:spcBef>
              <a:spcAft>
                <a:spcPct val="0"/>
              </a:spcAft>
              <a:defRPr sz="3200" b="1">
                <a:solidFill>
                  <a:schemeClr val="tx1"/>
                </a:solidFill>
                <a:latin typeface="Calibri" pitchFamily="34" charset="0"/>
              </a:defRPr>
            </a:lvl8pPr>
            <a:lvl9pPr marL="1828800" algn="l" rtl="0" fontAlgn="base">
              <a:spcBef>
                <a:spcPct val="0"/>
              </a:spcBef>
              <a:spcAft>
                <a:spcPct val="0"/>
              </a:spcAft>
              <a:defRPr sz="3200" b="1">
                <a:solidFill>
                  <a:schemeClr val="tx1"/>
                </a:solidFill>
                <a:latin typeface="Calibri" pitchFamily="34" charset="0"/>
              </a:defRPr>
            </a:lvl9pPr>
          </a:lstStyle>
          <a:p>
            <a:pPr eaLnBrk="1" hangingPunct="1">
              <a:defRPr/>
            </a:pPr>
            <a:r>
              <a:rPr lang="en-US" altLang="en-US" dirty="0" smtClean="0">
                <a:solidFill>
                  <a:sysClr val="windowText" lastClr="000000"/>
                </a:solidFill>
                <a:latin typeface="Calibri"/>
              </a:rPr>
              <a:t>This overview shows why TI LaunchPad</a:t>
            </a:r>
            <a:r>
              <a:rPr lang="en-US" altLang="en-US" dirty="0" smtClean="0">
                <a:solidFill>
                  <a:sysClr val="windowText" lastClr="000000"/>
                </a:solidFill>
                <a:cs typeface="Arial"/>
              </a:rPr>
              <a:t>™</a:t>
            </a:r>
            <a:r>
              <a:rPr lang="en-US" altLang="en-US" dirty="0" smtClean="0">
                <a:solidFill>
                  <a:sysClr val="windowText" lastClr="000000"/>
                </a:solidFill>
                <a:latin typeface="Calibri"/>
              </a:rPr>
              <a:t> is the highest value microcontroller development tool on the market</a:t>
            </a:r>
          </a:p>
        </p:txBody>
      </p:sp>
      <p:sp>
        <p:nvSpPr>
          <p:cNvPr id="29" name="Rectangle 2"/>
          <p:cNvSpPr>
            <a:spLocks noChangeArrowheads="1"/>
          </p:cNvSpPr>
          <p:nvPr/>
        </p:nvSpPr>
        <p:spPr bwMode="auto">
          <a:xfrm>
            <a:off x="3165042" y="1274619"/>
            <a:ext cx="3630612" cy="88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p>
            <a:pPr eaLnBrk="0" hangingPunct="0">
              <a:defRPr/>
            </a:pPr>
            <a:r>
              <a:rPr lang="en-US" sz="2400" b="1" dirty="0">
                <a:solidFill>
                  <a:prstClr val="black">
                    <a:lumMod val="85000"/>
                    <a:lumOff val="15000"/>
                  </a:prstClr>
                </a:solidFill>
                <a:latin typeface="Calibri" pitchFamily="34" charset="0"/>
              </a:rPr>
              <a:t>Modular &amp; Affordable</a:t>
            </a:r>
            <a:br>
              <a:rPr lang="en-US" sz="2400" b="1" dirty="0">
                <a:solidFill>
                  <a:prstClr val="black">
                    <a:lumMod val="85000"/>
                    <a:lumOff val="15000"/>
                  </a:prstClr>
                </a:solidFill>
                <a:latin typeface="Calibri" pitchFamily="34" charset="0"/>
              </a:rPr>
            </a:br>
            <a:r>
              <a:rPr lang="en-US" sz="3000" b="1" dirty="0">
                <a:solidFill>
                  <a:srgbClr val="FF0000"/>
                </a:solidFill>
                <a:latin typeface="Calibri" pitchFamily="34" charset="0"/>
              </a:rPr>
              <a:t>Hardware</a:t>
            </a:r>
          </a:p>
        </p:txBody>
      </p:sp>
      <p:sp>
        <p:nvSpPr>
          <p:cNvPr id="30" name="Rectangle 4"/>
          <p:cNvSpPr>
            <a:spLocks noChangeArrowheads="1"/>
          </p:cNvSpPr>
          <p:nvPr/>
        </p:nvSpPr>
        <p:spPr bwMode="auto">
          <a:xfrm>
            <a:off x="4765964" y="2460561"/>
            <a:ext cx="2574924" cy="882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p>
            <a:pPr eaLnBrk="0" hangingPunct="0">
              <a:defRPr/>
            </a:pPr>
            <a:r>
              <a:rPr lang="en-US" sz="2400" b="1" dirty="0">
                <a:solidFill>
                  <a:prstClr val="black">
                    <a:lumMod val="85000"/>
                    <a:lumOff val="15000"/>
                  </a:prstClr>
                </a:solidFill>
                <a:latin typeface="Calibri" pitchFamily="34" charset="0"/>
              </a:rPr>
              <a:t>Intuitive &amp; Flexible </a:t>
            </a:r>
            <a:r>
              <a:rPr lang="en-US" sz="3000" b="1" dirty="0">
                <a:solidFill>
                  <a:srgbClr val="FF0000"/>
                </a:solidFill>
                <a:latin typeface="Calibri" pitchFamily="34" charset="0"/>
              </a:rPr>
              <a:t>Software</a:t>
            </a:r>
          </a:p>
        </p:txBody>
      </p:sp>
      <p:sp>
        <p:nvSpPr>
          <p:cNvPr id="31" name="Rectangle 6"/>
          <p:cNvSpPr>
            <a:spLocks noChangeArrowheads="1"/>
          </p:cNvSpPr>
          <p:nvPr/>
        </p:nvSpPr>
        <p:spPr bwMode="auto">
          <a:xfrm>
            <a:off x="6054635" y="3858811"/>
            <a:ext cx="4191000"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3500" tIns="25400" rIns="63500" bIns="25400">
            <a:spAutoFit/>
          </a:bodyPr>
          <a:lstStyle/>
          <a:p>
            <a:pPr eaLnBrk="0" hangingPunct="0">
              <a:defRPr/>
            </a:pPr>
            <a:r>
              <a:rPr lang="en-US" sz="2200" b="1" dirty="0">
                <a:solidFill>
                  <a:prstClr val="black">
                    <a:lumMod val="85000"/>
                    <a:lumOff val="15000"/>
                  </a:prstClr>
                </a:solidFill>
                <a:latin typeface="Calibri" pitchFamily="34" charset="0"/>
              </a:rPr>
              <a:t>Accessible &amp; Engaged</a:t>
            </a:r>
            <a:r>
              <a:rPr lang="en-US" sz="2400" b="1" dirty="0">
                <a:solidFill>
                  <a:prstClr val="black">
                    <a:lumMod val="85000"/>
                    <a:lumOff val="15000"/>
                  </a:prstClr>
                </a:solidFill>
                <a:latin typeface="Calibri" pitchFamily="34" charset="0"/>
              </a:rPr>
              <a:t/>
            </a:r>
            <a:br>
              <a:rPr lang="en-US" sz="2400" b="1" dirty="0">
                <a:solidFill>
                  <a:prstClr val="black">
                    <a:lumMod val="85000"/>
                    <a:lumOff val="15000"/>
                  </a:prstClr>
                </a:solidFill>
                <a:latin typeface="Calibri" pitchFamily="34" charset="0"/>
              </a:rPr>
            </a:br>
            <a:r>
              <a:rPr lang="en-US" sz="2800" b="1" dirty="0">
                <a:solidFill>
                  <a:srgbClr val="FF0000"/>
                </a:solidFill>
                <a:latin typeface="Calibri" pitchFamily="34" charset="0"/>
              </a:rPr>
              <a:t>Community Support</a:t>
            </a:r>
          </a:p>
        </p:txBody>
      </p:sp>
      <p:grpSp>
        <p:nvGrpSpPr>
          <p:cNvPr id="3" name="Group 2"/>
          <p:cNvGrpSpPr/>
          <p:nvPr/>
        </p:nvGrpSpPr>
        <p:grpSpPr>
          <a:xfrm>
            <a:off x="1106467" y="1027715"/>
            <a:ext cx="1536453" cy="1398490"/>
            <a:chOff x="708585" y="1115290"/>
            <a:chExt cx="1536453" cy="1398490"/>
          </a:xfrm>
        </p:grpSpPr>
        <p:sp>
          <p:nvSpPr>
            <p:cNvPr id="33" name="Right Arrow 32"/>
            <p:cNvSpPr/>
            <p:nvPr/>
          </p:nvSpPr>
          <p:spPr>
            <a:xfrm rot="16200000">
              <a:off x="914741" y="1590661"/>
              <a:ext cx="1345263" cy="394521"/>
            </a:xfrm>
            <a:prstGeom prst="rightArrow">
              <a:avLst/>
            </a:prstGeom>
            <a:solidFill>
              <a:srgbClr val="000000">
                <a:lumMod val="60000"/>
                <a:lumOff val="40000"/>
              </a:srgbClr>
            </a:solidFill>
            <a:ln w="25400" cap="flat" cmpd="sng" algn="ctr">
              <a:noFill/>
              <a:prstDash val="solid"/>
            </a:ln>
            <a:effectLst>
              <a:outerShdw blurRad="190500" dist="38100" dir="2700000" sx="102000" sy="102000" algn="tl" rotWithShape="0">
                <a:prstClr val="black">
                  <a:alpha val="40000"/>
                </a:prstClr>
              </a:outerShdw>
            </a:effectLst>
            <a:scene3d>
              <a:camera prst="perspectiveLeft" fov="6000000">
                <a:rot lat="21302273" lon="1552230" rev="21300012"/>
              </a:camera>
              <a:lightRig rig="threePt" dir="t"/>
            </a:scene3d>
          </p:spPr>
          <p:txBody>
            <a:bodyPr rtlCol="0" anchor="ctr"/>
            <a:lstStyle/>
            <a:p>
              <a:pPr algn="ctr" fontAlgn="auto">
                <a:spcBef>
                  <a:spcPts val="0"/>
                </a:spcBef>
                <a:spcAft>
                  <a:spcPts val="0"/>
                </a:spcAft>
                <a:defRPr/>
              </a:pPr>
              <a:endParaRPr lang="en-US" sz="2000" b="1" kern="0" smtClean="0">
                <a:solidFill>
                  <a:prstClr val="white"/>
                </a:solidFill>
                <a:latin typeface="Calibri"/>
              </a:endParaRPr>
            </a:p>
          </p:txBody>
        </p:sp>
        <p:pic>
          <p:nvPicPr>
            <p:cNvPr id="34" name="Picture 2" descr="http://www.ti.com/ww/en/launchpad/img/boosterpack-stac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585" y="1347828"/>
              <a:ext cx="1536453" cy="1165952"/>
            </a:xfrm>
            <a:prstGeom prst="rect">
              <a:avLst/>
            </a:prstGeom>
            <a:noFill/>
            <a:extLst>
              <a:ext uri="{909E8E84-426E-40DD-AFC4-6F175D3DCCD1}">
                <a14:hiddenFill xmlns:a14="http://schemas.microsoft.com/office/drawing/2010/main">
                  <a:solidFill>
                    <a:srgbClr val="FFFFFF"/>
                  </a:solidFill>
                </a14:hiddenFill>
              </a:ext>
            </a:extLst>
          </p:spPr>
        </p:pic>
      </p:grpSp>
      <p:sp>
        <p:nvSpPr>
          <p:cNvPr id="35" name="Right Arrow 34"/>
          <p:cNvSpPr/>
          <p:nvPr/>
        </p:nvSpPr>
        <p:spPr>
          <a:xfrm>
            <a:off x="-16564" y="2354453"/>
            <a:ext cx="4782528" cy="1133475"/>
          </a:xfrm>
          <a:prstGeom prst="rightArrow">
            <a:avLst>
              <a:gd name="adj1" fmla="val 50000"/>
              <a:gd name="adj2" fmla="val 40393"/>
            </a:avLst>
          </a:prstGeom>
          <a:solidFill>
            <a:srgbClr val="5F5F5F"/>
          </a:solidFill>
          <a:ln w="25400" cap="flat" cmpd="sng" algn="ctr">
            <a:noFill/>
            <a:prstDash val="solid"/>
          </a:ln>
          <a:effectLst>
            <a:outerShdw blurRad="50800" dist="38100" dir="18900000" algn="bl" rotWithShape="0">
              <a:prstClr val="black">
                <a:alpha val="40000"/>
              </a:prstClr>
            </a:outerShdw>
          </a:effectLst>
        </p:spPr>
        <p:txBody>
          <a:bodyPr rtlCol="0" anchor="ctr"/>
          <a:lstStyle/>
          <a:p>
            <a:pPr algn="ctr" fontAlgn="auto">
              <a:spcBef>
                <a:spcPts val="0"/>
              </a:spcBef>
              <a:spcAft>
                <a:spcPts val="0"/>
              </a:spcAft>
              <a:defRPr/>
            </a:pPr>
            <a:endParaRPr lang="en-US" sz="2000" b="1" kern="0" dirty="0" smtClean="0">
              <a:solidFill>
                <a:srgbClr val="FFFFFF"/>
              </a:solidFill>
              <a:latin typeface="Calibri"/>
            </a:endParaRPr>
          </a:p>
        </p:txBody>
      </p:sp>
      <p:pic>
        <p:nvPicPr>
          <p:cNvPr id="36" name="Picture 17" descr="https://encrypted-tbn1.gstatic.com/images?q=tbn:ANd9GcQhEgFSik9oC5q2qHFlVeAYNLvK6h8pV424rnRPkgyTUXKLaL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3" y="2681915"/>
            <a:ext cx="1246159" cy="47244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33800" y="2623020"/>
            <a:ext cx="565984" cy="565984"/>
          </a:xfrm>
          <a:prstGeom prst="rect">
            <a:avLst/>
          </a:prstGeom>
          <a:effectLst>
            <a:outerShdw blurRad="50800" dist="38100" dir="2700000" algn="tl" rotWithShape="0">
              <a:prstClr val="black">
                <a:alpha val="40000"/>
              </a:prstClr>
            </a:outerShdw>
          </a:effectLst>
        </p:spPr>
      </p:pic>
      <p:pic>
        <p:nvPicPr>
          <p:cNvPr id="38" name="Picture 21" descr="https://encrypted-tbn3.gstatic.com/images?q=tbn:ANd9GcQCiHdZeIMH6z_OVAfJno2vjqG_eHL9gPzCjYAF_dFNaa0-u2HSV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1" y="2753808"/>
            <a:ext cx="1057498" cy="33478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9" name="Picture 38" descr="https://encrypted-tbn0.gstatic.com/images?q=tbn:ANd9GcQaUt-WzOoa-XSJMG1V1mFdQpi6p2NuTov1dQw8cZaeOnSQQOXNNKyKYB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6946" y="2700240"/>
            <a:ext cx="741416" cy="44190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284" y="3912512"/>
            <a:ext cx="2425895" cy="748995"/>
          </a:xfrm>
          <a:prstGeom prst="rect">
            <a:avLst/>
          </a:prstGeom>
        </p:spPr>
      </p:pic>
      <p:pic>
        <p:nvPicPr>
          <p:cNvPr id="4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501" y="3822387"/>
            <a:ext cx="1346697" cy="927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6" descr="https://s3.amazonaws.com/uploads.uservoice.com/logo/design_setting/211181/original/hackster-logo-new.png?14497922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04119" y="4073076"/>
            <a:ext cx="201136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7542216"/>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2" presetClass="entr" presetSubtype="8" fill="hold" grpId="0" nodeType="afterEffect">
                                  <p:stCondLst>
                                    <p:cond delay="250"/>
                                  </p:stCondLst>
                                  <p:childTnLst>
                                    <p:set>
                                      <p:cBhvr>
                                        <p:cTn id="9" dur="1" fill="hold">
                                          <p:stCondLst>
                                            <p:cond delay="0"/>
                                          </p:stCondLst>
                                        </p:cTn>
                                        <p:tgtEl>
                                          <p:spTgt spid="30"/>
                                        </p:tgtEl>
                                        <p:attrNameLst>
                                          <p:attrName>style.visibility</p:attrName>
                                        </p:attrNameLst>
                                      </p:cBhvr>
                                      <p:to>
                                        <p:strVal val="visible"/>
                                      </p:to>
                                    </p:set>
                                    <p:anim calcmode="lin" valueType="num">
                                      <p:cBhvr additive="base">
                                        <p:cTn id="10" dur="250" fill="hold"/>
                                        <p:tgtEl>
                                          <p:spTgt spid="30"/>
                                        </p:tgtEl>
                                        <p:attrNameLst>
                                          <p:attrName>ppt_x</p:attrName>
                                        </p:attrNameLst>
                                      </p:cBhvr>
                                      <p:tavLst>
                                        <p:tav tm="0">
                                          <p:val>
                                            <p:strVal val="0-#ppt_w/2"/>
                                          </p:val>
                                        </p:tav>
                                        <p:tav tm="100000">
                                          <p:val>
                                            <p:strVal val="#ppt_x"/>
                                          </p:val>
                                        </p:tav>
                                      </p:tavLst>
                                    </p:anim>
                                    <p:anim calcmode="lin" valueType="num">
                                      <p:cBhvr additive="base">
                                        <p:cTn id="11" dur="250" fill="hold"/>
                                        <p:tgtEl>
                                          <p:spTgt spid="30"/>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9" name="Rectangle 18"/>
          <p:cNvSpPr/>
          <p:nvPr/>
        </p:nvSpPr>
        <p:spPr>
          <a:xfrm>
            <a:off x="2" y="4741069"/>
            <a:ext cx="8810625" cy="349758"/>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a:solidFill>
                <a:prstClr val="white"/>
              </a:solidFill>
            </a:endParaRPr>
          </a:p>
        </p:txBody>
      </p:sp>
      <p:pic>
        <p:nvPicPr>
          <p:cNvPr id="4" name="Picture 27" descr="ti_logo_powerpoint_1_line.png"/>
          <p:cNvPicPr>
            <a:picLocks noChangeAspect="1"/>
          </p:cNvPicPr>
          <p:nvPr/>
        </p:nvPicPr>
        <p:blipFill>
          <a:blip r:embed="rId4" cstate="print"/>
          <a:srcRect/>
          <a:stretch>
            <a:fillRect/>
          </a:stretch>
        </p:blipFill>
        <p:spPr bwMode="auto">
          <a:xfrm>
            <a:off x="7160949" y="4806158"/>
            <a:ext cx="1562364" cy="193146"/>
          </a:xfrm>
          <a:prstGeom prst="rect">
            <a:avLst/>
          </a:prstGeom>
          <a:noFill/>
          <a:ln w="9525">
            <a:noFill/>
            <a:miter lim="800000"/>
            <a:headEnd/>
            <a:tailEnd/>
          </a:ln>
        </p:spPr>
      </p:pic>
      <p:pic>
        <p:nvPicPr>
          <p:cNvPr id="5" name="Picture 2" descr="http://blogs-images.forbes.com/jimhandy/files/2011/12/Fab.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534" y="2838734"/>
            <a:ext cx="1781033" cy="1781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t="17705"/>
          <a:stretch/>
        </p:blipFill>
        <p:spPr>
          <a:xfrm>
            <a:off x="6890962" y="2838734"/>
            <a:ext cx="1577474" cy="17810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p:cNvSpPr txBox="1"/>
          <p:nvPr/>
        </p:nvSpPr>
        <p:spPr>
          <a:xfrm>
            <a:off x="1" y="0"/>
            <a:ext cx="2041299" cy="707886"/>
          </a:xfrm>
          <a:prstGeom prst="rect">
            <a:avLst/>
          </a:prstGeom>
          <a:noFill/>
        </p:spPr>
        <p:txBody>
          <a:bodyPr wrap="square" rtlCol="0">
            <a:spAutoFit/>
          </a:bodyPr>
          <a:lstStyle/>
          <a:p>
            <a:r>
              <a:rPr lang="en-US" sz="2000" b="1" dirty="0" smtClean="0">
                <a:solidFill>
                  <a:prstClr val="white"/>
                </a:solidFill>
              </a:rPr>
              <a:t>Semiconductor Industry</a:t>
            </a:r>
            <a:endParaRPr lang="en-US" sz="2000" b="1" dirty="0">
              <a:solidFill>
                <a:prstClr val="white"/>
              </a:solidFill>
            </a:endParaRPr>
          </a:p>
        </p:txBody>
      </p:sp>
    </p:spTree>
    <p:extLst>
      <p:ext uri="{BB962C8B-B14F-4D97-AF65-F5344CB8AC3E}">
        <p14:creationId xmlns:p14="http://schemas.microsoft.com/office/powerpoint/2010/main" val="2607538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70</a:t>
            </a:fld>
            <a:endParaRPr lang="en-US" dirty="0"/>
          </a:p>
        </p:txBody>
      </p:sp>
      <p:sp>
        <p:nvSpPr>
          <p:cNvPr id="6" name="Rectangle 5"/>
          <p:cNvSpPr/>
          <p:nvPr/>
        </p:nvSpPr>
        <p:spPr bwMode="auto">
          <a:xfrm>
            <a:off x="0" y="522097"/>
            <a:ext cx="9144000" cy="462140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5" name="Title 1"/>
          <p:cNvSpPr>
            <a:spLocks noGrp="1"/>
          </p:cNvSpPr>
          <p:nvPr>
            <p:ph type="title"/>
          </p:nvPr>
        </p:nvSpPr>
        <p:spPr>
          <a:xfrm>
            <a:off x="0" y="-85105"/>
            <a:ext cx="8648700" cy="814388"/>
          </a:xfrm>
        </p:spPr>
        <p:txBody>
          <a:bodyPr/>
          <a:lstStyle/>
          <a:p>
            <a:r>
              <a:rPr lang="en-US" dirty="0" err="1" smtClean="0"/>
              <a:t>BoosterPack</a:t>
            </a:r>
            <a:r>
              <a:rPr lang="en-US" dirty="0" smtClean="0"/>
              <a:t> pinout standard (ti.com/</a:t>
            </a:r>
            <a:r>
              <a:rPr lang="en-US" dirty="0" err="1" smtClean="0"/>
              <a:t>byob</a:t>
            </a:r>
            <a:r>
              <a:rPr lang="en-US" dirty="0" smtClean="0"/>
              <a:t>)</a:t>
            </a:r>
          </a:p>
        </p:txBody>
      </p:sp>
      <p:pic>
        <p:nvPicPr>
          <p:cNvPr id="7170" name="Picture 2" descr="http://www.ti.com/ww/en/launchpad/img/launchpad-byob-pinout_v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3" y="536582"/>
            <a:ext cx="8215312" cy="4606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6248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ti.com/ww/en/launchpad/img/launchpad-byob-pinout_v3.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33" y="536582"/>
            <a:ext cx="8215312" cy="46069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71</a:t>
            </a:fld>
            <a:endParaRPr lang="en-US"/>
          </a:p>
        </p:txBody>
      </p:sp>
      <p:sp>
        <p:nvSpPr>
          <p:cNvPr id="5" name="Title 1"/>
          <p:cNvSpPr>
            <a:spLocks noGrp="1"/>
          </p:cNvSpPr>
          <p:nvPr>
            <p:ph type="title"/>
          </p:nvPr>
        </p:nvSpPr>
        <p:spPr>
          <a:xfrm>
            <a:off x="0" y="-85105"/>
            <a:ext cx="8648700" cy="814388"/>
          </a:xfrm>
        </p:spPr>
        <p:txBody>
          <a:bodyPr/>
          <a:lstStyle/>
          <a:p>
            <a:r>
              <a:rPr lang="en-US" dirty="0" err="1" smtClean="0"/>
              <a:t>BoosterPack</a:t>
            </a:r>
            <a:r>
              <a:rPr lang="en-US" dirty="0" smtClean="0"/>
              <a:t> pinout standard (ti.com/</a:t>
            </a:r>
            <a:r>
              <a:rPr lang="en-US" dirty="0" err="1" smtClean="0"/>
              <a:t>byob</a:t>
            </a:r>
            <a:r>
              <a:rPr lang="en-US" dirty="0" smtClean="0"/>
              <a:t>)</a:t>
            </a:r>
          </a:p>
        </p:txBody>
      </p:sp>
      <p:sp>
        <p:nvSpPr>
          <p:cNvPr id="6" name="Slide Number Placeholder 2"/>
          <p:cNvSpPr txBox="1">
            <a:spLocks/>
          </p:cNvSpPr>
          <p:nvPr/>
        </p:nvSpPr>
        <p:spPr bwMode="auto">
          <a:xfrm>
            <a:off x="6972300" y="5860094"/>
            <a:ext cx="1828800" cy="225425"/>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defPPr>
              <a:defRPr lang="en-US"/>
            </a:defPPr>
            <a:lvl1pPr algn="r" rtl="0" fontAlgn="base">
              <a:spcBef>
                <a:spcPct val="0"/>
              </a:spcBef>
              <a:spcAft>
                <a:spcPct val="0"/>
              </a:spcAft>
              <a:defRPr sz="700"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defRPr/>
            </a:pPr>
            <a:fld id="{FBB5A1FB-212C-4068-AE52-034CF32C062D}" type="slidenum">
              <a:rPr lang="en-US" smtClean="0">
                <a:solidFill>
                  <a:srgbClr val="000000"/>
                </a:solidFill>
              </a:rPr>
              <a:pPr>
                <a:defRPr/>
              </a:pPr>
              <a:t>71</a:t>
            </a:fld>
            <a:endParaRPr lang="en-US">
              <a:solidFill>
                <a:srgbClr val="000000"/>
              </a:solidFill>
            </a:endParaRPr>
          </a:p>
        </p:txBody>
      </p:sp>
      <p:sp>
        <p:nvSpPr>
          <p:cNvPr id="8" name="Slide Number Placeholder 2"/>
          <p:cNvSpPr txBox="1">
            <a:spLocks/>
          </p:cNvSpPr>
          <p:nvPr/>
        </p:nvSpPr>
        <p:spPr bwMode="auto">
          <a:xfrm>
            <a:off x="6642100" y="5871104"/>
            <a:ext cx="1828800" cy="225425"/>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defPPr>
              <a:defRPr lang="en-US"/>
            </a:defPPr>
            <a:lvl1pPr algn="r" rtl="0" fontAlgn="base">
              <a:spcBef>
                <a:spcPct val="0"/>
              </a:spcBef>
              <a:spcAft>
                <a:spcPct val="0"/>
              </a:spcAft>
              <a:defRPr sz="700"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defRPr/>
            </a:pPr>
            <a:fld id="{FBB5A1FB-212C-4068-AE52-034CF32C062D}" type="slidenum">
              <a:rPr lang="en-US" smtClean="0">
                <a:solidFill>
                  <a:srgbClr val="000000"/>
                </a:solidFill>
              </a:rPr>
              <a:pPr>
                <a:defRPr/>
              </a:pPr>
              <a:t>71</a:t>
            </a:fld>
            <a:endParaRPr lang="en-US">
              <a:solidFill>
                <a:srgbClr val="000000"/>
              </a:solidFill>
            </a:endParaRPr>
          </a:p>
        </p:txBody>
      </p:sp>
      <p:sp>
        <p:nvSpPr>
          <p:cNvPr id="10" name="Rectangle 9"/>
          <p:cNvSpPr/>
          <p:nvPr/>
        </p:nvSpPr>
        <p:spPr bwMode="auto">
          <a:xfrm>
            <a:off x="0" y="437776"/>
            <a:ext cx="9144000" cy="470572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1" name="TextBox 10"/>
          <p:cNvSpPr txBox="1"/>
          <p:nvPr/>
        </p:nvSpPr>
        <p:spPr bwMode="auto">
          <a:xfrm>
            <a:off x="460375" y="680263"/>
            <a:ext cx="7626350" cy="4216539"/>
          </a:xfrm>
          <a:prstGeom prst="rect">
            <a:avLst/>
          </a:prstGeom>
          <a:noFill/>
        </p:spPr>
        <p:txBody>
          <a:bodyPr>
            <a:spAutoFit/>
          </a:bodyPr>
          <a:lstStyle/>
          <a:p>
            <a:pPr>
              <a:defRPr/>
            </a:pPr>
            <a:r>
              <a:rPr lang="en-US" sz="2800" b="1" dirty="0">
                <a:solidFill>
                  <a:srgbClr val="000000"/>
                </a:solidFill>
                <a:latin typeface="Helvetica 45 Light" pitchFamily="34" charset="0"/>
              </a:rPr>
              <a:t>The </a:t>
            </a:r>
            <a:r>
              <a:rPr lang="en-US" sz="2800" b="1" dirty="0" err="1">
                <a:solidFill>
                  <a:srgbClr val="000000"/>
                </a:solidFill>
                <a:latin typeface="Helvetica 45 Light" pitchFamily="34" charset="0"/>
              </a:rPr>
              <a:t>BoosterPack</a:t>
            </a:r>
            <a:r>
              <a:rPr lang="en-US" sz="2800" b="1" dirty="0">
                <a:solidFill>
                  <a:srgbClr val="000000"/>
                </a:solidFill>
                <a:latin typeface="Helvetica 45 Light" pitchFamily="34" charset="0"/>
              </a:rPr>
              <a:t> </a:t>
            </a:r>
            <a:r>
              <a:rPr lang="en-US" sz="2800" b="1" dirty="0" err="1">
                <a:solidFill>
                  <a:srgbClr val="000000"/>
                </a:solidFill>
                <a:latin typeface="Helvetica 45 Light" pitchFamily="34" charset="0"/>
              </a:rPr>
              <a:t>pinout</a:t>
            </a:r>
            <a:r>
              <a:rPr lang="en-US" sz="2800" b="1" dirty="0">
                <a:solidFill>
                  <a:srgbClr val="000000"/>
                </a:solidFill>
                <a:latin typeface="Helvetica 45 Light" pitchFamily="34" charset="0"/>
              </a:rPr>
              <a:t> standard enables:</a:t>
            </a:r>
          </a:p>
          <a:p>
            <a:pPr marL="285750" indent="-285750">
              <a:buFontTx/>
              <a:buChar char="-"/>
              <a:defRPr/>
            </a:pPr>
            <a:r>
              <a:rPr lang="en-US" sz="2400" dirty="0">
                <a:solidFill>
                  <a:srgbClr val="000000"/>
                </a:solidFill>
                <a:latin typeface="Helvetica 45 Light" pitchFamily="34" charset="0"/>
              </a:rPr>
              <a:t>Cross-compatibility between </a:t>
            </a:r>
            <a:r>
              <a:rPr lang="en-US" sz="2400" dirty="0" err="1">
                <a:solidFill>
                  <a:srgbClr val="000000"/>
                </a:solidFill>
                <a:latin typeface="Helvetica 45 Light" pitchFamily="34" charset="0"/>
              </a:rPr>
              <a:t>LaunchPads</a:t>
            </a:r>
            <a:r>
              <a:rPr lang="en-US" sz="2400" dirty="0">
                <a:solidFill>
                  <a:srgbClr val="000000"/>
                </a:solidFill>
                <a:latin typeface="Helvetica 45 Light" pitchFamily="34" charset="0"/>
              </a:rPr>
              <a:t> &amp; </a:t>
            </a:r>
            <a:r>
              <a:rPr lang="en-US" sz="2400" dirty="0" err="1">
                <a:solidFill>
                  <a:srgbClr val="000000"/>
                </a:solidFill>
                <a:latin typeface="Helvetica 45 Light" pitchFamily="34" charset="0"/>
              </a:rPr>
              <a:t>BoosterPacks</a:t>
            </a:r>
            <a:endParaRPr lang="en-US" sz="2400" dirty="0">
              <a:solidFill>
                <a:srgbClr val="000000"/>
              </a:solidFill>
              <a:latin typeface="Helvetica 45 Light" pitchFamily="34" charset="0"/>
            </a:endParaRPr>
          </a:p>
          <a:p>
            <a:pPr marL="285750" indent="-285750">
              <a:buFontTx/>
              <a:buChar char="-"/>
              <a:defRPr/>
            </a:pPr>
            <a:r>
              <a:rPr lang="en-US" sz="2400" dirty="0" err="1">
                <a:solidFill>
                  <a:srgbClr val="000000"/>
                </a:solidFill>
                <a:latin typeface="Helvetica 45 Light" pitchFamily="34" charset="0"/>
              </a:rPr>
              <a:t>BoosterPack</a:t>
            </a:r>
            <a:r>
              <a:rPr lang="en-US" sz="2400" dirty="0">
                <a:solidFill>
                  <a:srgbClr val="000000"/>
                </a:solidFill>
                <a:latin typeface="Helvetica 45 Light" pitchFamily="34" charset="0"/>
              </a:rPr>
              <a:t> </a:t>
            </a:r>
            <a:r>
              <a:rPr lang="en-US" sz="2400" dirty="0" err="1">
                <a:solidFill>
                  <a:srgbClr val="000000"/>
                </a:solidFill>
                <a:latin typeface="Helvetica 45 Light" pitchFamily="34" charset="0"/>
              </a:rPr>
              <a:t>stackability</a:t>
            </a:r>
            <a:r>
              <a:rPr lang="en-US" sz="2400" dirty="0">
                <a:solidFill>
                  <a:srgbClr val="000000"/>
                </a:solidFill>
                <a:latin typeface="Helvetica 45 Light" pitchFamily="34" charset="0"/>
              </a:rPr>
              <a:t> to create more complex solutions</a:t>
            </a:r>
          </a:p>
          <a:p>
            <a:pPr marL="285750" indent="-285750">
              <a:buFontTx/>
              <a:buChar char="-"/>
              <a:defRPr/>
            </a:pPr>
            <a:r>
              <a:rPr lang="en-US" sz="2400" dirty="0">
                <a:solidFill>
                  <a:srgbClr val="000000"/>
                </a:solidFill>
                <a:latin typeface="Helvetica 45 Light" pitchFamily="34" charset="0"/>
              </a:rPr>
              <a:t>The same </a:t>
            </a:r>
            <a:r>
              <a:rPr lang="en-US" sz="2400" dirty="0" err="1">
                <a:solidFill>
                  <a:srgbClr val="000000"/>
                </a:solidFill>
                <a:latin typeface="Helvetica 45 Light" pitchFamily="34" charset="0"/>
              </a:rPr>
              <a:t>BoosterPack</a:t>
            </a:r>
            <a:r>
              <a:rPr lang="en-US" sz="2400" dirty="0">
                <a:solidFill>
                  <a:srgbClr val="000000"/>
                </a:solidFill>
                <a:latin typeface="Helvetica 45 Light" pitchFamily="34" charset="0"/>
              </a:rPr>
              <a:t> can work across multiple </a:t>
            </a:r>
            <a:r>
              <a:rPr lang="en-US" sz="2400" dirty="0" err="1" smtClean="0">
                <a:solidFill>
                  <a:srgbClr val="000000"/>
                </a:solidFill>
                <a:latin typeface="Helvetica 45 Light" pitchFamily="34" charset="0"/>
              </a:rPr>
              <a:t>LaunchPads</a:t>
            </a:r>
            <a:endParaRPr lang="en-US" sz="2400" dirty="0" smtClean="0">
              <a:solidFill>
                <a:srgbClr val="000000"/>
              </a:solidFill>
              <a:latin typeface="Helvetica 45 Light" pitchFamily="34" charset="0"/>
            </a:endParaRPr>
          </a:p>
          <a:p>
            <a:pPr marL="285750" indent="-285750">
              <a:buFontTx/>
              <a:buChar char="-"/>
              <a:defRPr/>
            </a:pPr>
            <a:endParaRPr lang="en-US" sz="2400" dirty="0">
              <a:solidFill>
                <a:srgbClr val="000000"/>
              </a:solidFill>
              <a:latin typeface="Helvetica 45 Light" pitchFamily="34" charset="0"/>
            </a:endParaRPr>
          </a:p>
          <a:p>
            <a:pPr marL="285750" indent="-285750">
              <a:buFontTx/>
              <a:buChar char="-"/>
              <a:defRPr/>
            </a:pPr>
            <a:r>
              <a:rPr lang="en-US" sz="2400" b="1" dirty="0" smtClean="0">
                <a:solidFill>
                  <a:srgbClr val="000000"/>
                </a:solidFill>
                <a:latin typeface="Helvetica 45 Light" pitchFamily="34" charset="0"/>
              </a:rPr>
              <a:t>Learn more @ </a:t>
            </a:r>
            <a:r>
              <a:rPr lang="en-US" sz="2400" b="1" dirty="0" smtClean="0">
                <a:solidFill>
                  <a:srgbClr val="000000"/>
                </a:solidFill>
                <a:latin typeface="Helvetica 45 Light" pitchFamily="34" charset="0"/>
                <a:hlinkClick r:id="rId4"/>
              </a:rPr>
              <a:t>www.ti.com/byob</a:t>
            </a:r>
            <a:r>
              <a:rPr lang="en-US" sz="2400" b="1" dirty="0" smtClean="0">
                <a:solidFill>
                  <a:srgbClr val="000000"/>
                </a:solidFill>
                <a:latin typeface="Helvetica 45 Light" pitchFamily="34" charset="0"/>
              </a:rPr>
              <a:t> </a:t>
            </a:r>
          </a:p>
          <a:p>
            <a:pPr marL="285750" indent="-285750">
              <a:buFontTx/>
              <a:buChar char="-"/>
              <a:defRPr/>
            </a:pPr>
            <a:r>
              <a:rPr lang="en-US" sz="2400" b="1" dirty="0" smtClean="0">
                <a:solidFill>
                  <a:srgbClr val="FF0000"/>
                </a:solidFill>
                <a:latin typeface="Helvetica 45 Light" pitchFamily="34" charset="0"/>
              </a:rPr>
              <a:t>Build your own </a:t>
            </a:r>
            <a:r>
              <a:rPr lang="en-US" sz="2400" b="1" dirty="0" err="1" smtClean="0">
                <a:solidFill>
                  <a:srgbClr val="FF0000"/>
                </a:solidFill>
                <a:latin typeface="Helvetica 45 Light" pitchFamily="34" charset="0"/>
              </a:rPr>
              <a:t>BoosterPack</a:t>
            </a:r>
            <a:r>
              <a:rPr lang="en-US" sz="2400" b="1" dirty="0" smtClean="0">
                <a:solidFill>
                  <a:srgbClr val="FF0000"/>
                </a:solidFill>
                <a:latin typeface="Helvetica 45 Light" pitchFamily="34" charset="0"/>
              </a:rPr>
              <a:t> (BYOB) </a:t>
            </a:r>
            <a:r>
              <a:rPr lang="en-US" sz="2400" b="1" dirty="0" smtClean="0">
                <a:solidFill>
                  <a:srgbClr val="000000"/>
                </a:solidFill>
                <a:latin typeface="Helvetica 45 Light" pitchFamily="34" charset="0"/>
              </a:rPr>
              <a:t>with templates, resources &amp; more!</a:t>
            </a:r>
            <a:endParaRPr lang="en-US" sz="2400" b="1" dirty="0">
              <a:solidFill>
                <a:srgbClr val="000000"/>
              </a:solidFill>
              <a:latin typeface="Helvetica 45 Light" pitchFamily="34" charset="0"/>
            </a:endParaRPr>
          </a:p>
        </p:txBody>
      </p:sp>
    </p:spTree>
    <p:extLst>
      <p:ext uri="{BB962C8B-B14F-4D97-AF65-F5344CB8AC3E}">
        <p14:creationId xmlns:p14="http://schemas.microsoft.com/office/powerpoint/2010/main" val="86739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p:cNvSpPr>
            <a:spLocks noGrp="1"/>
          </p:cNvSpPr>
          <p:nvPr>
            <p:ph type="title"/>
          </p:nvPr>
        </p:nvSpPr>
        <p:spPr>
          <a:xfrm>
            <a:off x="0" y="-170856"/>
            <a:ext cx="8458200" cy="814388"/>
          </a:xfrm>
        </p:spPr>
        <p:txBody>
          <a:bodyPr/>
          <a:lstStyle/>
          <a:p>
            <a:r>
              <a:rPr lang="en-US" dirty="0" smtClean="0">
                <a:latin typeface="+mj-lt"/>
              </a:rPr>
              <a:t>Quick demo recipes</a:t>
            </a:r>
            <a:endParaRPr lang="en-US" dirty="0">
              <a:latin typeface="+mj-lt"/>
            </a:endParaRPr>
          </a:p>
        </p:txBody>
      </p:sp>
      <p:sp>
        <p:nvSpPr>
          <p:cNvPr id="51" name="Title 1"/>
          <p:cNvSpPr txBox="1">
            <a:spLocks/>
          </p:cNvSpPr>
          <p:nvPr/>
        </p:nvSpPr>
        <p:spPr bwMode="auto">
          <a:xfrm>
            <a:off x="0" y="107205"/>
            <a:ext cx="8458200" cy="814388"/>
          </a:xfrm>
          <a:prstGeom prst="rect">
            <a:avLst/>
          </a:prstGeom>
          <a:noFill/>
          <a:ln w="9525">
            <a:noFill/>
            <a:miter lim="800000"/>
            <a:headEnd/>
            <a:tailEnd/>
          </a:ln>
        </p:spPr>
        <p:txBody>
          <a:bodyPr vert="horz" wrap="square" lIns="91425" tIns="45713" rIns="91425" bIns="45713" numCol="1" anchor="ctr" anchorCtr="0" compatLnSpc="1">
            <a:prstTxWarp prst="textNoShape">
              <a:avLst/>
            </a:prstTxWarp>
          </a:bodyPr>
          <a:lstStyle>
            <a:lvl1pPr algn="l" rtl="0" eaLnBrk="0" fontAlgn="base" hangingPunct="0">
              <a:lnSpc>
                <a:spcPct val="85000"/>
              </a:lnSpc>
              <a:spcBef>
                <a:spcPct val="0"/>
              </a:spcBef>
              <a:spcAft>
                <a:spcPct val="0"/>
              </a:spcAft>
              <a:defRPr sz="3200" b="0">
                <a:solidFill>
                  <a:schemeClr val="tx2"/>
                </a:solidFill>
                <a:latin typeface="Helvetica 45 Light" pitchFamily="34" charset="0"/>
                <a:ea typeface="+mj-ea"/>
                <a:cs typeface="+mj-cs"/>
              </a:defRPr>
            </a:lvl1pPr>
            <a:lvl2pPr algn="l" rtl="0" eaLnBrk="0" fontAlgn="base" hangingPunct="0">
              <a:lnSpc>
                <a:spcPct val="85000"/>
              </a:lnSpc>
              <a:spcBef>
                <a:spcPct val="0"/>
              </a:spcBef>
              <a:spcAft>
                <a:spcPct val="0"/>
              </a:spcAft>
              <a:defRPr sz="3200" b="1">
                <a:solidFill>
                  <a:schemeClr val="tx2"/>
                </a:solidFill>
                <a:latin typeface="Arial" charset="0"/>
              </a:defRPr>
            </a:lvl2pPr>
            <a:lvl3pPr algn="l" rtl="0" eaLnBrk="0" fontAlgn="base" hangingPunct="0">
              <a:lnSpc>
                <a:spcPct val="85000"/>
              </a:lnSpc>
              <a:spcBef>
                <a:spcPct val="0"/>
              </a:spcBef>
              <a:spcAft>
                <a:spcPct val="0"/>
              </a:spcAft>
              <a:defRPr sz="3200" b="1">
                <a:solidFill>
                  <a:schemeClr val="tx2"/>
                </a:solidFill>
                <a:latin typeface="Arial" charset="0"/>
              </a:defRPr>
            </a:lvl3pPr>
            <a:lvl4pPr algn="l" rtl="0" eaLnBrk="0" fontAlgn="base" hangingPunct="0">
              <a:lnSpc>
                <a:spcPct val="85000"/>
              </a:lnSpc>
              <a:spcBef>
                <a:spcPct val="0"/>
              </a:spcBef>
              <a:spcAft>
                <a:spcPct val="0"/>
              </a:spcAft>
              <a:defRPr sz="3200" b="1">
                <a:solidFill>
                  <a:schemeClr val="tx2"/>
                </a:solidFill>
                <a:latin typeface="Arial" charset="0"/>
              </a:defRPr>
            </a:lvl4pPr>
            <a:lvl5pPr algn="l" rtl="0" eaLnBrk="0" fontAlgn="base" hangingPunct="0">
              <a:lnSpc>
                <a:spcPct val="85000"/>
              </a:lnSpc>
              <a:spcBef>
                <a:spcPct val="0"/>
              </a:spcBef>
              <a:spcAft>
                <a:spcPct val="0"/>
              </a:spcAft>
              <a:defRPr sz="3200" b="1">
                <a:solidFill>
                  <a:schemeClr val="tx2"/>
                </a:solidFill>
                <a:latin typeface="Arial" charset="0"/>
              </a:defRPr>
            </a:lvl5pPr>
            <a:lvl6pPr marL="457200" algn="l" rtl="0" fontAlgn="base">
              <a:lnSpc>
                <a:spcPct val="85000"/>
              </a:lnSpc>
              <a:spcBef>
                <a:spcPct val="0"/>
              </a:spcBef>
              <a:spcAft>
                <a:spcPct val="0"/>
              </a:spcAft>
              <a:defRPr sz="3200" b="1">
                <a:solidFill>
                  <a:srgbClr val="FF0000"/>
                </a:solidFill>
                <a:latin typeface="Arial" charset="0"/>
              </a:defRPr>
            </a:lvl6pPr>
            <a:lvl7pPr marL="914400" algn="l" rtl="0" fontAlgn="base">
              <a:lnSpc>
                <a:spcPct val="85000"/>
              </a:lnSpc>
              <a:spcBef>
                <a:spcPct val="0"/>
              </a:spcBef>
              <a:spcAft>
                <a:spcPct val="0"/>
              </a:spcAft>
              <a:defRPr sz="3200" b="1">
                <a:solidFill>
                  <a:srgbClr val="FF0000"/>
                </a:solidFill>
                <a:latin typeface="Arial" charset="0"/>
              </a:defRPr>
            </a:lvl7pPr>
            <a:lvl8pPr marL="1371600" algn="l" rtl="0" fontAlgn="base">
              <a:lnSpc>
                <a:spcPct val="85000"/>
              </a:lnSpc>
              <a:spcBef>
                <a:spcPct val="0"/>
              </a:spcBef>
              <a:spcAft>
                <a:spcPct val="0"/>
              </a:spcAft>
              <a:defRPr sz="3200" b="1">
                <a:solidFill>
                  <a:srgbClr val="FF0000"/>
                </a:solidFill>
                <a:latin typeface="Arial" charset="0"/>
              </a:defRPr>
            </a:lvl8pPr>
            <a:lvl9pPr marL="1828800" algn="l" rtl="0" fontAlgn="base">
              <a:lnSpc>
                <a:spcPct val="85000"/>
              </a:lnSpc>
              <a:spcBef>
                <a:spcPct val="0"/>
              </a:spcBef>
              <a:spcAft>
                <a:spcPct val="0"/>
              </a:spcAft>
              <a:defRPr sz="3200" b="1">
                <a:solidFill>
                  <a:srgbClr val="FF0000"/>
                </a:solidFill>
                <a:latin typeface="Arial" charset="0"/>
              </a:defRPr>
            </a:lvl9pPr>
          </a:lstStyle>
          <a:p>
            <a:r>
              <a:rPr lang="en-US" sz="1600" dirty="0">
                <a:solidFill>
                  <a:srgbClr val="808080">
                    <a:lumMod val="50000"/>
                  </a:srgbClr>
                </a:solidFill>
                <a:latin typeface="Arial"/>
              </a:rPr>
              <a:t>Enable customers to experience TI differentiation</a:t>
            </a:r>
          </a:p>
        </p:txBody>
      </p:sp>
      <p:sp>
        <p:nvSpPr>
          <p:cNvPr id="52" name="TextBox 51"/>
          <p:cNvSpPr txBox="1"/>
          <p:nvPr/>
        </p:nvSpPr>
        <p:spPr>
          <a:xfrm>
            <a:off x="6438497" y="170813"/>
            <a:ext cx="929242" cy="553998"/>
          </a:xfrm>
          <a:prstGeom prst="rect">
            <a:avLst/>
          </a:prstGeom>
          <a:noFill/>
        </p:spPr>
        <p:txBody>
          <a:bodyPr wrap="square" lIns="91425" tIns="45713" rIns="91425" bIns="45713" rtlCol="0">
            <a:spAutoFit/>
          </a:bodyPr>
          <a:lstStyle/>
          <a:p>
            <a:pPr algn="ctr"/>
            <a:r>
              <a:rPr lang="en-US" sz="1000" dirty="0" err="1">
                <a:solidFill>
                  <a:srgbClr val="000000"/>
                </a:solidFill>
                <a:latin typeface="Arial"/>
              </a:rPr>
              <a:t>WiFi</a:t>
            </a:r>
            <a:r>
              <a:rPr lang="en-US" sz="1000" dirty="0">
                <a:solidFill>
                  <a:srgbClr val="000000"/>
                </a:solidFill>
                <a:latin typeface="Arial"/>
              </a:rPr>
              <a:t> CC3100 </a:t>
            </a:r>
            <a:r>
              <a:rPr lang="en-US" sz="1000" dirty="0" err="1">
                <a:solidFill>
                  <a:srgbClr val="000000"/>
                </a:solidFill>
                <a:latin typeface="Arial"/>
              </a:rPr>
              <a:t>BoosterPack</a:t>
            </a:r>
            <a:endParaRPr lang="en-US" sz="1000" dirty="0">
              <a:solidFill>
                <a:srgbClr val="000000"/>
              </a:solidFill>
              <a:latin typeface="Arial"/>
            </a:endParaRPr>
          </a:p>
        </p:txBody>
      </p:sp>
      <p:pic>
        <p:nvPicPr>
          <p:cNvPr id="53"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48795" y="630833"/>
            <a:ext cx="922760" cy="929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TextBox 53"/>
          <p:cNvSpPr txBox="1"/>
          <p:nvPr/>
        </p:nvSpPr>
        <p:spPr>
          <a:xfrm>
            <a:off x="7884504" y="170813"/>
            <a:ext cx="1251342" cy="400110"/>
          </a:xfrm>
          <a:prstGeom prst="rect">
            <a:avLst/>
          </a:prstGeom>
          <a:noFill/>
        </p:spPr>
        <p:txBody>
          <a:bodyPr wrap="square" lIns="91425" tIns="45713" rIns="91425" bIns="45713" rtlCol="0">
            <a:spAutoFit/>
          </a:bodyPr>
          <a:lstStyle/>
          <a:p>
            <a:pPr algn="ctr"/>
            <a:r>
              <a:rPr lang="en-US" sz="1000" dirty="0">
                <a:solidFill>
                  <a:srgbClr val="000000"/>
                </a:solidFill>
                <a:latin typeface="Arial"/>
              </a:rPr>
              <a:t>Thermocouple </a:t>
            </a:r>
            <a:r>
              <a:rPr lang="en-US" sz="1000" dirty="0" err="1">
                <a:solidFill>
                  <a:srgbClr val="000000"/>
                </a:solidFill>
                <a:latin typeface="Arial"/>
              </a:rPr>
              <a:t>BoosterPack</a:t>
            </a:r>
            <a:endParaRPr lang="en-US" sz="1000" dirty="0">
              <a:solidFill>
                <a:srgbClr val="000000"/>
              </a:solidFill>
              <a:latin typeface="Arial"/>
            </a:endParaRPr>
          </a:p>
        </p:txBody>
      </p:sp>
      <p:sp>
        <p:nvSpPr>
          <p:cNvPr id="55" name="TextBox 54"/>
          <p:cNvSpPr txBox="1"/>
          <p:nvPr/>
        </p:nvSpPr>
        <p:spPr>
          <a:xfrm>
            <a:off x="8055190" y="502299"/>
            <a:ext cx="909976"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(ADS1118)</a:t>
            </a:r>
          </a:p>
        </p:txBody>
      </p:sp>
      <p:sp>
        <p:nvSpPr>
          <p:cNvPr id="56" name="TextBox 55"/>
          <p:cNvSpPr txBox="1"/>
          <p:nvPr/>
        </p:nvSpPr>
        <p:spPr>
          <a:xfrm>
            <a:off x="244246" y="655649"/>
            <a:ext cx="3604986" cy="1015663"/>
          </a:xfrm>
          <a:prstGeom prst="rect">
            <a:avLst/>
          </a:prstGeom>
          <a:noFill/>
        </p:spPr>
        <p:txBody>
          <a:bodyPr wrap="square" lIns="91425" tIns="45713" rIns="91425" bIns="45713" rtlCol="0">
            <a:spAutoFit/>
          </a:bodyPr>
          <a:lstStyle/>
          <a:p>
            <a:r>
              <a:rPr lang="en-US" sz="2000" dirty="0" err="1">
                <a:solidFill>
                  <a:srgbClr val="000000"/>
                </a:solidFill>
                <a:latin typeface="Arial"/>
              </a:rPr>
              <a:t>WiFi</a:t>
            </a:r>
            <a:r>
              <a:rPr lang="en-US" sz="2000" dirty="0">
                <a:solidFill>
                  <a:srgbClr val="000000"/>
                </a:solidFill>
                <a:latin typeface="Arial"/>
              </a:rPr>
              <a:t>-enabled Meat Probe “</a:t>
            </a:r>
            <a:r>
              <a:rPr lang="en-US" sz="2000" dirty="0" err="1">
                <a:solidFill>
                  <a:srgbClr val="000000"/>
                </a:solidFill>
                <a:latin typeface="Arial"/>
              </a:rPr>
              <a:t>iGrill</a:t>
            </a:r>
            <a:r>
              <a:rPr lang="en-US" sz="2000" dirty="0">
                <a:solidFill>
                  <a:srgbClr val="000000"/>
                </a:solidFill>
                <a:latin typeface="Arial"/>
              </a:rPr>
              <a:t>”. Send a tweet when temp exceeds threshold.</a:t>
            </a:r>
          </a:p>
        </p:txBody>
      </p:sp>
      <p:sp>
        <p:nvSpPr>
          <p:cNvPr id="57" name="TextBox 56"/>
          <p:cNvSpPr txBox="1"/>
          <p:nvPr/>
        </p:nvSpPr>
        <p:spPr>
          <a:xfrm>
            <a:off x="4718076" y="170813"/>
            <a:ext cx="1187696" cy="400110"/>
          </a:xfrm>
          <a:prstGeom prst="rect">
            <a:avLst/>
          </a:prstGeom>
          <a:noFill/>
        </p:spPr>
        <p:txBody>
          <a:bodyPr wrap="square" lIns="91425" tIns="45713" rIns="91425" bIns="45713" rtlCol="0">
            <a:spAutoFit/>
          </a:bodyPr>
          <a:lstStyle/>
          <a:p>
            <a:pPr algn="ctr"/>
            <a:r>
              <a:rPr lang="en-US" sz="1000" dirty="0">
                <a:solidFill>
                  <a:srgbClr val="000000"/>
                </a:solidFill>
                <a:latin typeface="Arial"/>
              </a:rPr>
              <a:t>MSP430F5529 LaunchPad</a:t>
            </a:r>
          </a:p>
        </p:txBody>
      </p:sp>
      <p:sp>
        <p:nvSpPr>
          <p:cNvPr id="58" name="TextBox 57"/>
          <p:cNvSpPr txBox="1"/>
          <p:nvPr/>
        </p:nvSpPr>
        <p:spPr>
          <a:xfrm>
            <a:off x="3764232" y="789993"/>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59" name="TextBox 58"/>
          <p:cNvSpPr txBox="1"/>
          <p:nvPr/>
        </p:nvSpPr>
        <p:spPr>
          <a:xfrm>
            <a:off x="5731514" y="777445"/>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60" name="TextBox 59"/>
          <p:cNvSpPr txBox="1"/>
          <p:nvPr/>
        </p:nvSpPr>
        <p:spPr>
          <a:xfrm>
            <a:off x="7298295" y="777445"/>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cxnSp>
        <p:nvCxnSpPr>
          <p:cNvPr id="61" name="Straight Connector 60"/>
          <p:cNvCxnSpPr/>
          <p:nvPr/>
        </p:nvCxnSpPr>
        <p:spPr>
          <a:xfrm flipV="1">
            <a:off x="337784" y="1658264"/>
            <a:ext cx="8766243" cy="13049"/>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2" name="Picture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8022" y="2197342"/>
            <a:ext cx="624571" cy="615809"/>
          </a:xfrm>
          <a:prstGeom prst="rect">
            <a:avLst/>
          </a:prstGeom>
          <a:effectLst>
            <a:outerShdw blurRad="50800" dist="38100" dir="2700000" algn="tl" rotWithShape="0">
              <a:prstClr val="black">
                <a:alpha val="40000"/>
              </a:prstClr>
            </a:outerShdw>
          </a:effectLst>
        </p:spPr>
      </p:pic>
      <p:sp>
        <p:nvSpPr>
          <p:cNvPr id="63" name="TextBox 62"/>
          <p:cNvSpPr txBox="1"/>
          <p:nvPr/>
        </p:nvSpPr>
        <p:spPr>
          <a:xfrm>
            <a:off x="6425660" y="1658264"/>
            <a:ext cx="929242"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NFC/RFID</a:t>
            </a:r>
          </a:p>
        </p:txBody>
      </p:sp>
      <p:sp>
        <p:nvSpPr>
          <p:cNvPr id="64" name="TextBox 63"/>
          <p:cNvSpPr txBox="1"/>
          <p:nvPr/>
        </p:nvSpPr>
        <p:spPr>
          <a:xfrm>
            <a:off x="6367612" y="1808403"/>
            <a:ext cx="1071012"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(TRF7970A)</a:t>
            </a:r>
          </a:p>
        </p:txBody>
      </p:sp>
      <p:pic>
        <p:nvPicPr>
          <p:cNvPr id="65" name="Picture 2" descr="C:\Users\a0133144\Documents\-- LaunchPad\---QSG\Tiva_C_TM4C123GXL\BatteryBoost.png"/>
          <p:cNvPicPr>
            <a:picLocks noChangeAspect="1" noChangeArrowheads="1"/>
          </p:cNvPicPr>
          <p:nvPr/>
        </p:nvPicPr>
        <p:blipFill>
          <a:blip r:embed="rId4"/>
          <a:srcRect/>
          <a:stretch>
            <a:fillRect/>
          </a:stretch>
        </p:blipFill>
        <p:spPr bwMode="auto">
          <a:xfrm rot="357573">
            <a:off x="8191155" y="2142397"/>
            <a:ext cx="725130" cy="781064"/>
          </a:xfrm>
          <a:prstGeom prst="rect">
            <a:avLst/>
          </a:prstGeom>
          <a:noFill/>
          <a:effectLst>
            <a:outerShdw blurRad="393700" dist="38100" dir="8100000" sx="103000" sy="103000" algn="tr" rotWithShape="0">
              <a:prstClr val="black">
                <a:alpha val="28000"/>
              </a:prstClr>
            </a:outerShdw>
          </a:effectLst>
          <a:extLst>
            <a:ext uri="{909E8E84-426E-40DD-AFC4-6F175D3DCCD1}">
              <a14:hiddenFill xmlns:a14="http://schemas.microsoft.com/office/drawing/2010/main">
                <a:solidFill>
                  <a:srgbClr val="FFFFFF"/>
                </a:solidFill>
              </a14:hiddenFill>
            </a:ext>
          </a:extLst>
        </p:spPr>
      </p:pic>
      <p:sp>
        <p:nvSpPr>
          <p:cNvPr id="66" name="TextBox 65"/>
          <p:cNvSpPr txBox="1"/>
          <p:nvPr/>
        </p:nvSpPr>
        <p:spPr>
          <a:xfrm>
            <a:off x="7719682" y="1628634"/>
            <a:ext cx="1512074" cy="400110"/>
          </a:xfrm>
          <a:prstGeom prst="rect">
            <a:avLst/>
          </a:prstGeom>
          <a:noFill/>
        </p:spPr>
        <p:txBody>
          <a:bodyPr wrap="square" lIns="91425" tIns="45713" rIns="91425" bIns="45713" rtlCol="0">
            <a:spAutoFit/>
          </a:bodyPr>
          <a:lstStyle/>
          <a:p>
            <a:pPr algn="ctr"/>
            <a:r>
              <a:rPr lang="en-US" sz="1000" dirty="0" err="1">
                <a:solidFill>
                  <a:srgbClr val="000000"/>
                </a:solidFill>
                <a:latin typeface="Arial"/>
              </a:rPr>
              <a:t>LiPo</a:t>
            </a:r>
            <a:r>
              <a:rPr lang="en-US" sz="1000" dirty="0">
                <a:solidFill>
                  <a:srgbClr val="000000"/>
                </a:solidFill>
                <a:latin typeface="Arial"/>
              </a:rPr>
              <a:t> Battery</a:t>
            </a:r>
          </a:p>
          <a:p>
            <a:pPr algn="ctr"/>
            <a:r>
              <a:rPr lang="en-US" sz="1000" dirty="0" err="1">
                <a:solidFill>
                  <a:srgbClr val="000000"/>
                </a:solidFill>
                <a:latin typeface="Arial"/>
              </a:rPr>
              <a:t>BoosterPack</a:t>
            </a:r>
            <a:endParaRPr lang="en-US" sz="1000" dirty="0">
              <a:solidFill>
                <a:srgbClr val="000000"/>
              </a:solidFill>
              <a:latin typeface="Arial"/>
            </a:endParaRPr>
          </a:p>
        </p:txBody>
      </p:sp>
      <p:sp>
        <p:nvSpPr>
          <p:cNvPr id="67" name="TextBox 66"/>
          <p:cNvSpPr txBox="1"/>
          <p:nvPr/>
        </p:nvSpPr>
        <p:spPr>
          <a:xfrm>
            <a:off x="7863346" y="1951119"/>
            <a:ext cx="1293664"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(BQ fuel gauge)</a:t>
            </a:r>
          </a:p>
        </p:txBody>
      </p:sp>
      <p:sp>
        <p:nvSpPr>
          <p:cNvPr id="68" name="TextBox 67"/>
          <p:cNvSpPr txBox="1"/>
          <p:nvPr/>
        </p:nvSpPr>
        <p:spPr>
          <a:xfrm>
            <a:off x="244246" y="1917249"/>
            <a:ext cx="3435778" cy="1015663"/>
          </a:xfrm>
          <a:prstGeom prst="rect">
            <a:avLst/>
          </a:prstGeom>
          <a:noFill/>
        </p:spPr>
        <p:txBody>
          <a:bodyPr wrap="square" lIns="91425" tIns="45713" rIns="91425" bIns="45713" rtlCol="0">
            <a:spAutoFit/>
          </a:bodyPr>
          <a:lstStyle/>
          <a:p>
            <a:r>
              <a:rPr lang="en-US" sz="2000" dirty="0">
                <a:solidFill>
                  <a:srgbClr val="000000"/>
                </a:solidFill>
                <a:latin typeface="Arial"/>
              </a:rPr>
              <a:t>Create a battery-powered </a:t>
            </a:r>
            <a:r>
              <a:rPr lang="en-US" sz="2000" dirty="0" err="1">
                <a:solidFill>
                  <a:srgbClr val="000000"/>
                </a:solidFill>
                <a:latin typeface="Arial"/>
              </a:rPr>
              <a:t>WiFi</a:t>
            </a:r>
            <a:r>
              <a:rPr lang="en-US" sz="2000" dirty="0">
                <a:solidFill>
                  <a:srgbClr val="000000"/>
                </a:solidFill>
                <a:latin typeface="Arial"/>
              </a:rPr>
              <a:t>-connected NFC/RFID tag reader</a:t>
            </a:r>
          </a:p>
        </p:txBody>
      </p:sp>
      <p:sp>
        <p:nvSpPr>
          <p:cNvPr id="69" name="TextBox 68"/>
          <p:cNvSpPr txBox="1"/>
          <p:nvPr/>
        </p:nvSpPr>
        <p:spPr>
          <a:xfrm>
            <a:off x="4718076" y="1628598"/>
            <a:ext cx="1187696" cy="400110"/>
          </a:xfrm>
          <a:prstGeom prst="rect">
            <a:avLst/>
          </a:prstGeom>
          <a:noFill/>
        </p:spPr>
        <p:txBody>
          <a:bodyPr wrap="square" lIns="91425" tIns="45713" rIns="91425" bIns="45713" rtlCol="0">
            <a:spAutoFit/>
          </a:bodyPr>
          <a:lstStyle/>
          <a:p>
            <a:pPr algn="ctr"/>
            <a:r>
              <a:rPr lang="en-US" sz="1000" dirty="0">
                <a:solidFill>
                  <a:srgbClr val="000000"/>
                </a:solidFill>
                <a:latin typeface="Arial"/>
              </a:rPr>
              <a:t>CC3200 Wi-Fi LaunchPad</a:t>
            </a:r>
          </a:p>
        </p:txBody>
      </p:sp>
      <p:sp>
        <p:nvSpPr>
          <p:cNvPr id="70" name="TextBox 69"/>
          <p:cNvSpPr txBox="1"/>
          <p:nvPr/>
        </p:nvSpPr>
        <p:spPr>
          <a:xfrm>
            <a:off x="3764232" y="2110860"/>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71" name="TextBox 70"/>
          <p:cNvSpPr txBox="1"/>
          <p:nvPr/>
        </p:nvSpPr>
        <p:spPr>
          <a:xfrm>
            <a:off x="5733372" y="2110860"/>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72" name="TextBox 71"/>
          <p:cNvSpPr txBox="1"/>
          <p:nvPr/>
        </p:nvSpPr>
        <p:spPr>
          <a:xfrm>
            <a:off x="7300153" y="2110860"/>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cxnSp>
        <p:nvCxnSpPr>
          <p:cNvPr id="73" name="Straight Connector 72"/>
          <p:cNvCxnSpPr/>
          <p:nvPr/>
        </p:nvCxnSpPr>
        <p:spPr>
          <a:xfrm>
            <a:off x="244247" y="3156744"/>
            <a:ext cx="8859777"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4" name="Picture 7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0063" y="3537925"/>
            <a:ext cx="735713" cy="973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4" descr="https://encrypted-tbn1.gstatic.com/images?q=tbn:ANd9GcSS6AS5saQWnIJlA79TfV8Cf5MRu64i1QY2YwrqTv2tpG9JJuC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9727" y="3632579"/>
            <a:ext cx="1566782" cy="1007216"/>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p:cNvSpPr txBox="1"/>
          <p:nvPr/>
        </p:nvSpPr>
        <p:spPr>
          <a:xfrm>
            <a:off x="6264690" y="3177601"/>
            <a:ext cx="1276856"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Sub-1GHz</a:t>
            </a:r>
          </a:p>
        </p:txBody>
      </p:sp>
      <p:sp>
        <p:nvSpPr>
          <p:cNvPr id="77" name="TextBox 76"/>
          <p:cNvSpPr txBox="1"/>
          <p:nvPr/>
        </p:nvSpPr>
        <p:spPr>
          <a:xfrm>
            <a:off x="6425661" y="3326724"/>
            <a:ext cx="929242"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(CC110L)</a:t>
            </a:r>
          </a:p>
        </p:txBody>
      </p:sp>
      <p:pic>
        <p:nvPicPr>
          <p:cNvPr id="78"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4595" y="3729541"/>
            <a:ext cx="931160" cy="813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TextBox 78"/>
          <p:cNvSpPr txBox="1"/>
          <p:nvPr/>
        </p:nvSpPr>
        <p:spPr>
          <a:xfrm>
            <a:off x="7724027" y="3177586"/>
            <a:ext cx="1512074" cy="400110"/>
          </a:xfrm>
          <a:prstGeom prst="rect">
            <a:avLst/>
          </a:prstGeom>
          <a:noFill/>
        </p:spPr>
        <p:txBody>
          <a:bodyPr wrap="square" lIns="91425" tIns="45713" rIns="91425" bIns="45713" rtlCol="0">
            <a:spAutoFit/>
          </a:bodyPr>
          <a:lstStyle/>
          <a:p>
            <a:pPr algn="ctr"/>
            <a:r>
              <a:rPr lang="en-US" sz="1000" dirty="0">
                <a:solidFill>
                  <a:srgbClr val="000000"/>
                </a:solidFill>
                <a:latin typeface="Arial"/>
              </a:rPr>
              <a:t>MEMS Temp Sense </a:t>
            </a:r>
            <a:r>
              <a:rPr lang="en-US" sz="1000" dirty="0" err="1">
                <a:solidFill>
                  <a:srgbClr val="000000"/>
                </a:solidFill>
                <a:latin typeface="Arial"/>
              </a:rPr>
              <a:t>BoosterPack</a:t>
            </a:r>
            <a:endParaRPr lang="en-US" sz="1000" dirty="0">
              <a:solidFill>
                <a:srgbClr val="000000"/>
              </a:solidFill>
              <a:latin typeface="Arial"/>
            </a:endParaRPr>
          </a:p>
        </p:txBody>
      </p:sp>
      <p:sp>
        <p:nvSpPr>
          <p:cNvPr id="80" name="TextBox 79"/>
          <p:cNvSpPr txBox="1"/>
          <p:nvPr/>
        </p:nvSpPr>
        <p:spPr>
          <a:xfrm>
            <a:off x="8055190" y="3516467"/>
            <a:ext cx="909976" cy="246221"/>
          </a:xfrm>
          <a:prstGeom prst="rect">
            <a:avLst/>
          </a:prstGeom>
          <a:noFill/>
        </p:spPr>
        <p:txBody>
          <a:bodyPr wrap="square" lIns="91425" tIns="45713" rIns="91425" bIns="45713" rtlCol="0">
            <a:spAutoFit/>
          </a:bodyPr>
          <a:lstStyle/>
          <a:p>
            <a:pPr algn="ctr"/>
            <a:r>
              <a:rPr lang="en-US" sz="1000" dirty="0">
                <a:solidFill>
                  <a:srgbClr val="000000"/>
                </a:solidFill>
                <a:latin typeface="Arial"/>
              </a:rPr>
              <a:t>(TMP006)</a:t>
            </a:r>
          </a:p>
        </p:txBody>
      </p:sp>
      <p:sp>
        <p:nvSpPr>
          <p:cNvPr id="81" name="TextBox 80"/>
          <p:cNvSpPr txBox="1"/>
          <p:nvPr/>
        </p:nvSpPr>
        <p:spPr>
          <a:xfrm>
            <a:off x="244246" y="3496010"/>
            <a:ext cx="3519986" cy="1015663"/>
          </a:xfrm>
          <a:prstGeom prst="rect">
            <a:avLst/>
          </a:prstGeom>
          <a:noFill/>
        </p:spPr>
        <p:txBody>
          <a:bodyPr wrap="square" lIns="91425" tIns="45713" rIns="91425" bIns="45713" rtlCol="0">
            <a:spAutoFit/>
          </a:bodyPr>
          <a:lstStyle/>
          <a:p>
            <a:r>
              <a:rPr lang="en-US" sz="2000" dirty="0">
                <a:solidFill>
                  <a:srgbClr val="000000"/>
                </a:solidFill>
                <a:latin typeface="Arial"/>
              </a:rPr>
              <a:t>Create a multi-point </a:t>
            </a:r>
            <a:r>
              <a:rPr lang="en-US" sz="2000" dirty="0" err="1">
                <a:solidFill>
                  <a:srgbClr val="000000"/>
                </a:solidFill>
                <a:latin typeface="Arial"/>
              </a:rPr>
              <a:t>SubGHz</a:t>
            </a:r>
            <a:r>
              <a:rPr lang="en-US" sz="2000" dirty="0">
                <a:solidFill>
                  <a:srgbClr val="000000"/>
                </a:solidFill>
                <a:latin typeface="Arial"/>
              </a:rPr>
              <a:t> RF wireless temperature sensor network</a:t>
            </a:r>
          </a:p>
        </p:txBody>
      </p:sp>
      <p:sp>
        <p:nvSpPr>
          <p:cNvPr id="82" name="TextBox 81"/>
          <p:cNvSpPr txBox="1"/>
          <p:nvPr/>
        </p:nvSpPr>
        <p:spPr>
          <a:xfrm>
            <a:off x="4718076" y="3172828"/>
            <a:ext cx="1187696" cy="400110"/>
          </a:xfrm>
          <a:prstGeom prst="rect">
            <a:avLst/>
          </a:prstGeom>
          <a:noFill/>
        </p:spPr>
        <p:txBody>
          <a:bodyPr wrap="square" lIns="91425" tIns="45713" rIns="91425" bIns="45713" rtlCol="0">
            <a:spAutoFit/>
          </a:bodyPr>
          <a:lstStyle/>
          <a:p>
            <a:pPr algn="ctr"/>
            <a:r>
              <a:rPr lang="en-US" sz="1000" dirty="0">
                <a:solidFill>
                  <a:srgbClr val="000000"/>
                </a:solidFill>
                <a:latin typeface="Arial"/>
              </a:rPr>
              <a:t>MSP430G2553 LaunchPad</a:t>
            </a:r>
          </a:p>
        </p:txBody>
      </p:sp>
      <p:sp>
        <p:nvSpPr>
          <p:cNvPr id="83" name="TextBox 82"/>
          <p:cNvSpPr txBox="1"/>
          <p:nvPr/>
        </p:nvSpPr>
        <p:spPr>
          <a:xfrm>
            <a:off x="3764232" y="3662828"/>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84" name="TextBox 83"/>
          <p:cNvSpPr txBox="1"/>
          <p:nvPr/>
        </p:nvSpPr>
        <p:spPr>
          <a:xfrm>
            <a:off x="5733372" y="3662828"/>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85" name="TextBox 84"/>
          <p:cNvSpPr txBox="1"/>
          <p:nvPr/>
        </p:nvSpPr>
        <p:spPr>
          <a:xfrm>
            <a:off x="7300153" y="3662828"/>
            <a:ext cx="722812" cy="528350"/>
          </a:xfrm>
          <a:prstGeom prst="rect">
            <a:avLst/>
          </a:prstGeom>
          <a:noFill/>
        </p:spPr>
        <p:txBody>
          <a:bodyPr wrap="square" lIns="91425" tIns="45713" rIns="91425" bIns="45713" rtlCol="0">
            <a:spAutoFit/>
          </a:bodyPr>
          <a:lstStyle/>
          <a:p>
            <a:pPr algn="ctr"/>
            <a:r>
              <a:rPr lang="en-US" sz="2800" dirty="0">
                <a:solidFill>
                  <a:srgbClr val="000000"/>
                </a:solidFill>
                <a:latin typeface="Arial"/>
              </a:rPr>
              <a:t>+</a:t>
            </a:r>
          </a:p>
        </p:txBody>
      </p:sp>
      <p:sp>
        <p:nvSpPr>
          <p:cNvPr id="86" name="Rounded Rectangle 85"/>
          <p:cNvSpPr/>
          <p:nvPr/>
        </p:nvSpPr>
        <p:spPr>
          <a:xfrm>
            <a:off x="4709370" y="170813"/>
            <a:ext cx="1187696" cy="4595592"/>
          </a:xfrm>
          <a:prstGeom prst="roundRect">
            <a:avLst>
              <a:gd name="adj" fmla="val 6733"/>
            </a:avLst>
          </a:prstGeom>
          <a:noFill/>
          <a:ln w="19050">
            <a:solidFill>
              <a:srgbClr val="D7D7D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solidFill>
                <a:srgbClr val="FFFFFF"/>
              </a:solidFill>
            </a:endParaRPr>
          </a:p>
        </p:txBody>
      </p:sp>
      <p:sp>
        <p:nvSpPr>
          <p:cNvPr id="87" name="Rounded Rectangle 86"/>
          <p:cNvSpPr/>
          <p:nvPr/>
        </p:nvSpPr>
        <p:spPr>
          <a:xfrm>
            <a:off x="6296435" y="170814"/>
            <a:ext cx="1187696" cy="4595590"/>
          </a:xfrm>
          <a:prstGeom prst="roundRect">
            <a:avLst>
              <a:gd name="adj" fmla="val 6733"/>
            </a:avLst>
          </a:prstGeom>
          <a:noFill/>
          <a:ln w="19050">
            <a:solidFill>
              <a:srgbClr val="D7D7D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solidFill>
                <a:srgbClr val="FFFFFF"/>
              </a:solidFill>
            </a:endParaRPr>
          </a:p>
        </p:txBody>
      </p:sp>
      <p:sp>
        <p:nvSpPr>
          <p:cNvPr id="88" name="Rounded Rectangle 87"/>
          <p:cNvSpPr/>
          <p:nvPr/>
        </p:nvSpPr>
        <p:spPr>
          <a:xfrm>
            <a:off x="7863343" y="170814"/>
            <a:ext cx="1240680" cy="4595590"/>
          </a:xfrm>
          <a:prstGeom prst="roundRect">
            <a:avLst>
              <a:gd name="adj" fmla="val 6733"/>
            </a:avLst>
          </a:prstGeom>
          <a:noFill/>
          <a:ln w="19050">
            <a:solidFill>
              <a:srgbClr val="D7D7D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25" tIns="45713" rIns="91425" bIns="45713" rtlCol="0" anchor="ctr"/>
          <a:lstStyle/>
          <a:p>
            <a:pPr algn="ctr"/>
            <a:endParaRPr lang="en-US">
              <a:solidFill>
                <a:srgbClr val="FFFFFF"/>
              </a:solidFill>
            </a:endParaRPr>
          </a:p>
        </p:txBody>
      </p:sp>
      <p:sp>
        <p:nvSpPr>
          <p:cNvPr id="89" name="TextBox 88"/>
          <p:cNvSpPr txBox="1"/>
          <p:nvPr/>
        </p:nvSpPr>
        <p:spPr>
          <a:xfrm>
            <a:off x="4728420" y="4520198"/>
            <a:ext cx="1187696" cy="246221"/>
          </a:xfrm>
          <a:prstGeom prst="rect">
            <a:avLst/>
          </a:prstGeom>
          <a:noFill/>
        </p:spPr>
        <p:txBody>
          <a:bodyPr wrap="square" lIns="91425" tIns="45713" rIns="91425" bIns="45713" rtlCol="0">
            <a:spAutoFit/>
          </a:bodyPr>
          <a:lstStyle/>
          <a:p>
            <a:pPr algn="ctr"/>
            <a:r>
              <a:rPr lang="en-US" sz="1000" i="1" dirty="0">
                <a:solidFill>
                  <a:srgbClr val="000000"/>
                </a:solidFill>
                <a:latin typeface="Arial"/>
              </a:rPr>
              <a:t>TI Microcontroller</a:t>
            </a:r>
          </a:p>
        </p:txBody>
      </p:sp>
      <p:sp>
        <p:nvSpPr>
          <p:cNvPr id="90" name="TextBox 89"/>
          <p:cNvSpPr txBox="1"/>
          <p:nvPr/>
        </p:nvSpPr>
        <p:spPr>
          <a:xfrm>
            <a:off x="6296435" y="4520197"/>
            <a:ext cx="1187696" cy="246221"/>
          </a:xfrm>
          <a:prstGeom prst="rect">
            <a:avLst/>
          </a:prstGeom>
          <a:noFill/>
        </p:spPr>
        <p:txBody>
          <a:bodyPr wrap="square" lIns="91425" tIns="45713" rIns="91425" bIns="45713" rtlCol="0">
            <a:spAutoFit/>
          </a:bodyPr>
          <a:lstStyle/>
          <a:p>
            <a:pPr algn="ctr"/>
            <a:r>
              <a:rPr lang="en-US" sz="1000" i="1" dirty="0">
                <a:solidFill>
                  <a:srgbClr val="000000"/>
                </a:solidFill>
                <a:latin typeface="Arial"/>
              </a:rPr>
              <a:t>TI Wireless</a:t>
            </a:r>
          </a:p>
        </p:txBody>
      </p:sp>
      <p:sp>
        <p:nvSpPr>
          <p:cNvPr id="91" name="TextBox 90"/>
          <p:cNvSpPr txBox="1"/>
          <p:nvPr/>
        </p:nvSpPr>
        <p:spPr>
          <a:xfrm>
            <a:off x="7832010" y="4520196"/>
            <a:ext cx="1187696" cy="246221"/>
          </a:xfrm>
          <a:prstGeom prst="rect">
            <a:avLst/>
          </a:prstGeom>
          <a:noFill/>
        </p:spPr>
        <p:txBody>
          <a:bodyPr wrap="square" lIns="91425" tIns="45713" rIns="91425" bIns="45713" rtlCol="0">
            <a:spAutoFit/>
          </a:bodyPr>
          <a:lstStyle/>
          <a:p>
            <a:pPr algn="ctr"/>
            <a:r>
              <a:rPr lang="en-US" sz="1000" i="1" dirty="0">
                <a:solidFill>
                  <a:srgbClr val="000000"/>
                </a:solidFill>
                <a:latin typeface="Arial"/>
              </a:rPr>
              <a:t>TI Analog</a:t>
            </a:r>
          </a:p>
        </p:txBody>
      </p:sp>
      <p:pic>
        <p:nvPicPr>
          <p:cNvPr id="92" name="Picture 91"/>
          <p:cNvPicPr>
            <a:picLocks noChangeAspect="1"/>
          </p:cNvPicPr>
          <p:nvPr/>
        </p:nvPicPr>
        <p:blipFill rotWithShape="1">
          <a:blip r:embed="rId8" cstate="print">
            <a:extLst>
              <a:ext uri="{28A0092B-C50C-407E-A947-70E740481C1C}">
                <a14:useLocalDpi xmlns:a14="http://schemas.microsoft.com/office/drawing/2010/main" val="0"/>
              </a:ext>
            </a:extLst>
          </a:blip>
          <a:srcRect l="31459" t="32146" r="24863" b="17625"/>
          <a:stretch/>
        </p:blipFill>
        <p:spPr>
          <a:xfrm>
            <a:off x="6456185" y="808201"/>
            <a:ext cx="926796" cy="710534"/>
          </a:xfrm>
          <a:prstGeom prst="rect">
            <a:avLst/>
          </a:prstGeom>
        </p:spPr>
      </p:pic>
      <p:pic>
        <p:nvPicPr>
          <p:cNvPr id="9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3501" y="543419"/>
            <a:ext cx="797569" cy="1016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778" b="89778" l="21333" r="78667"/>
                    </a14:imgEffect>
                  </a14:imgLayer>
                </a14:imgProps>
              </a:ext>
              <a:ext uri="{28A0092B-C50C-407E-A947-70E740481C1C}">
                <a14:useLocalDpi xmlns:a14="http://schemas.microsoft.com/office/drawing/2010/main" val="0"/>
              </a:ext>
            </a:extLst>
          </a:blip>
          <a:srcRect/>
          <a:stretch>
            <a:fillRect/>
          </a:stretch>
        </p:blipFill>
        <p:spPr bwMode="auto">
          <a:xfrm>
            <a:off x="4624010" y="1868324"/>
            <a:ext cx="1396543" cy="139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859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25087" y="1168591"/>
            <a:ext cx="2542385" cy="3372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90690" y="847753"/>
            <a:ext cx="3365852" cy="558800"/>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en-US">
              <a:solidFill>
                <a:srgbClr val="FFFFFF"/>
              </a:solidFill>
            </a:endParaRPr>
          </a:p>
        </p:txBody>
      </p:sp>
      <p:sp>
        <p:nvSpPr>
          <p:cNvPr id="6" name="Title 1"/>
          <p:cNvSpPr>
            <a:spLocks noGrp="1"/>
          </p:cNvSpPr>
          <p:nvPr>
            <p:ph type="title"/>
          </p:nvPr>
        </p:nvSpPr>
        <p:spPr>
          <a:xfrm>
            <a:off x="51216" y="-104258"/>
            <a:ext cx="8813800" cy="814388"/>
          </a:xfrm>
        </p:spPr>
        <p:txBody>
          <a:bodyPr/>
          <a:lstStyle/>
          <a:p>
            <a:pPr lvl="0" eaLnBrk="1" hangingPunct="1">
              <a:defRPr/>
            </a:pPr>
            <a:r>
              <a:rPr lang="en-US" dirty="0" smtClean="0">
                <a:solidFill>
                  <a:srgbClr val="DE0000"/>
                </a:solidFill>
                <a:ea typeface="MS PGothic" pitchFamily="34" charset="-128"/>
              </a:rPr>
              <a:t>MSP432 </a:t>
            </a:r>
            <a:r>
              <a:rPr lang="en-US" dirty="0" err="1">
                <a:solidFill>
                  <a:schemeClr val="tx1"/>
                </a:solidFill>
                <a:ea typeface="MS PGothic" pitchFamily="34" charset="-128"/>
              </a:rPr>
              <a:t>LaunchPad</a:t>
            </a:r>
            <a:endParaRPr lang="en-US" dirty="0">
              <a:solidFill>
                <a:schemeClr val="tx1"/>
              </a:solidFill>
              <a:ea typeface="MS PGothic" pitchFamily="34" charset="-128"/>
            </a:endParaRPr>
          </a:p>
        </p:txBody>
      </p:sp>
      <p:sp>
        <p:nvSpPr>
          <p:cNvPr id="8" name="Rectangle 7"/>
          <p:cNvSpPr/>
          <p:nvPr/>
        </p:nvSpPr>
        <p:spPr>
          <a:xfrm>
            <a:off x="92125" y="457412"/>
            <a:ext cx="8890000" cy="341919"/>
          </a:xfrm>
          <a:prstGeom prst="rect">
            <a:avLst/>
          </a:prstGeom>
        </p:spPr>
        <p:txBody>
          <a:bodyPr lIns="64291" tIns="32146" rIns="64291" bIns="32146">
            <a:spAutoFit/>
          </a:bodyPr>
          <a:lstStyle/>
          <a:p>
            <a:pPr>
              <a:defRPr/>
            </a:pPr>
            <a:r>
              <a:rPr lang="en-US" kern="0" dirty="0">
                <a:solidFill>
                  <a:srgbClr val="000000">
                    <a:lumMod val="75000"/>
                    <a:lumOff val="25000"/>
                  </a:srgbClr>
                </a:solidFill>
                <a:cs typeface="Arial" charset="0"/>
              </a:rPr>
              <a:t>Introducing the </a:t>
            </a:r>
            <a:r>
              <a:rPr lang="en-US" kern="0" dirty="0" err="1" smtClean="0">
                <a:solidFill>
                  <a:srgbClr val="000000">
                    <a:lumMod val="75000"/>
                    <a:lumOff val="25000"/>
                  </a:srgbClr>
                </a:solidFill>
                <a:cs typeface="Arial" charset="0"/>
              </a:rPr>
              <a:t>SimpleLink</a:t>
            </a:r>
            <a:r>
              <a:rPr lang="en-US" kern="0" dirty="0" smtClean="0">
                <a:solidFill>
                  <a:srgbClr val="000000">
                    <a:lumMod val="75000"/>
                    <a:lumOff val="25000"/>
                  </a:srgbClr>
                </a:solidFill>
                <a:cs typeface="Arial" charset="0"/>
              </a:rPr>
              <a:t> MSP432P4 </a:t>
            </a:r>
            <a:r>
              <a:rPr lang="en-US" kern="0" dirty="0">
                <a:solidFill>
                  <a:srgbClr val="000000">
                    <a:lumMod val="75000"/>
                    <a:lumOff val="25000"/>
                  </a:srgbClr>
                </a:solidFill>
                <a:cs typeface="Arial" charset="0"/>
              </a:rPr>
              <a:t>processor for Low Power + Performance</a:t>
            </a:r>
            <a:endParaRPr lang="en-US" dirty="0">
              <a:solidFill>
                <a:srgbClr val="000000"/>
              </a:solidFill>
              <a:cs typeface="Arial" charset="0"/>
            </a:endParaRPr>
          </a:p>
        </p:txBody>
      </p:sp>
      <p:sp>
        <p:nvSpPr>
          <p:cNvPr id="9" name="Rectangle 8"/>
          <p:cNvSpPr/>
          <p:nvPr/>
        </p:nvSpPr>
        <p:spPr>
          <a:xfrm>
            <a:off x="4205264" y="847753"/>
            <a:ext cx="4830762" cy="2308324"/>
          </a:xfrm>
          <a:prstGeom prst="rect">
            <a:avLst/>
          </a:prstGeom>
        </p:spPr>
        <p:txBody>
          <a:bodyPr>
            <a:spAutoFit/>
          </a:bodyPr>
          <a:lstStyle/>
          <a:p>
            <a:pPr>
              <a:defRPr/>
            </a:pPr>
            <a:r>
              <a:rPr lang="en-US" b="1" dirty="0">
                <a:solidFill>
                  <a:srgbClr val="000000"/>
                </a:solidFill>
                <a:cs typeface="Arial" charset="0"/>
              </a:rPr>
              <a:t>Target MCU: </a:t>
            </a:r>
            <a:r>
              <a:rPr lang="en-US" dirty="0">
                <a:solidFill>
                  <a:srgbClr val="000000"/>
                </a:solidFill>
                <a:cs typeface="Arial" charset="0"/>
              </a:rPr>
              <a:t>MSP432P401R</a:t>
            </a:r>
          </a:p>
          <a:p>
            <a:pPr>
              <a:defRPr/>
            </a:pPr>
            <a:r>
              <a:rPr lang="en-US" b="1" dirty="0" err="1">
                <a:solidFill>
                  <a:srgbClr val="000000"/>
                </a:solidFill>
                <a:cs typeface="Arial" charset="0"/>
              </a:rPr>
              <a:t>BoosterPack</a:t>
            </a:r>
            <a:r>
              <a:rPr lang="en-US" b="1" dirty="0">
                <a:solidFill>
                  <a:srgbClr val="000000"/>
                </a:solidFill>
                <a:cs typeface="Arial" charset="0"/>
              </a:rPr>
              <a:t> Pinout: </a:t>
            </a:r>
            <a:r>
              <a:rPr lang="en-US" dirty="0">
                <a:solidFill>
                  <a:srgbClr val="000000"/>
                </a:solidFill>
                <a:cs typeface="Arial" charset="0"/>
              </a:rPr>
              <a:t>40-pin</a:t>
            </a:r>
          </a:p>
          <a:p>
            <a:pPr>
              <a:defRPr/>
            </a:pPr>
            <a:r>
              <a:rPr lang="en-US" b="1" dirty="0">
                <a:solidFill>
                  <a:srgbClr val="000000"/>
                </a:solidFill>
                <a:cs typeface="Arial" charset="0"/>
              </a:rPr>
              <a:t>Specs:</a:t>
            </a:r>
          </a:p>
          <a:p>
            <a:pPr marL="200911" indent="-200911">
              <a:buFont typeface="Arial" pitchFamily="34" charset="0"/>
              <a:buChar char="•"/>
              <a:defRPr/>
            </a:pPr>
            <a:r>
              <a:rPr lang="en-US" dirty="0">
                <a:solidFill>
                  <a:srgbClr val="000000"/>
                </a:solidFill>
                <a:cs typeface="Arial" charset="0"/>
              </a:rPr>
              <a:t>48 MHz 32-bit ARM® Cortex™-M4F CPU</a:t>
            </a:r>
          </a:p>
          <a:p>
            <a:pPr marL="200911" indent="-200911">
              <a:buFont typeface="Arial" pitchFamily="34" charset="0"/>
              <a:buChar char="•"/>
              <a:defRPr/>
            </a:pPr>
            <a:r>
              <a:rPr lang="en-US" dirty="0">
                <a:solidFill>
                  <a:srgbClr val="000000"/>
                </a:solidFill>
                <a:cs typeface="Arial" charset="0"/>
              </a:rPr>
              <a:t>256 kB Flash / 64 kB RAM </a:t>
            </a:r>
          </a:p>
          <a:p>
            <a:pPr marL="200911" indent="-200911">
              <a:buFont typeface="Arial" pitchFamily="34" charset="0"/>
              <a:buChar char="•"/>
              <a:defRPr/>
            </a:pPr>
            <a:r>
              <a:rPr lang="en-US" dirty="0">
                <a:solidFill>
                  <a:srgbClr val="000000"/>
                </a:solidFill>
                <a:cs typeface="Arial" charset="0"/>
              </a:rPr>
              <a:t>14-bit 1MSPS SAR ADC, Timers, </a:t>
            </a:r>
            <a:br>
              <a:rPr lang="en-US" dirty="0">
                <a:solidFill>
                  <a:srgbClr val="000000"/>
                </a:solidFill>
                <a:cs typeface="Arial" charset="0"/>
              </a:rPr>
            </a:br>
            <a:r>
              <a:rPr lang="en-US" dirty="0">
                <a:solidFill>
                  <a:srgbClr val="000000"/>
                </a:solidFill>
                <a:cs typeface="Arial" charset="0"/>
              </a:rPr>
              <a:t>AES Accelerator, I2C, UART, SPI</a:t>
            </a:r>
          </a:p>
          <a:p>
            <a:pPr>
              <a:defRPr/>
            </a:pPr>
            <a:endParaRPr lang="en-US" dirty="0">
              <a:solidFill>
                <a:srgbClr val="000000"/>
              </a:solidFill>
              <a:latin typeface="Rockwell" pitchFamily="18" charset="0"/>
              <a:cs typeface="Arial" charset="0"/>
            </a:endParaRPr>
          </a:p>
        </p:txBody>
      </p:sp>
      <p:sp>
        <p:nvSpPr>
          <p:cNvPr id="10" name="Right Brace 9"/>
          <p:cNvSpPr/>
          <p:nvPr/>
        </p:nvSpPr>
        <p:spPr>
          <a:xfrm>
            <a:off x="3591695" y="882688"/>
            <a:ext cx="260350" cy="3416300"/>
          </a:xfrm>
          <a:prstGeom prst="rightBrace">
            <a:avLst/>
          </a:prstGeom>
          <a:ln w="28575">
            <a:solidFill>
              <a:schemeClr val="bg2">
                <a:lumMod val="75000"/>
              </a:schemeClr>
            </a:solidFill>
          </a:ln>
        </p:spPr>
        <p:style>
          <a:lnRef idx="1">
            <a:schemeClr val="dk1"/>
          </a:lnRef>
          <a:fillRef idx="0">
            <a:schemeClr val="dk1"/>
          </a:fillRef>
          <a:effectRef idx="0">
            <a:schemeClr val="dk1"/>
          </a:effectRef>
          <a:fontRef idx="minor">
            <a:schemeClr val="tx1"/>
          </a:fontRef>
        </p:style>
        <p:txBody>
          <a:bodyPr anchor="ctr"/>
          <a:lstStyle/>
          <a:p>
            <a:pPr algn="ctr">
              <a:defRPr/>
            </a:pPr>
            <a:endParaRPr lang="en-US">
              <a:solidFill>
                <a:srgbClr val="000000"/>
              </a:solidFill>
            </a:endParaRPr>
          </a:p>
        </p:txBody>
      </p:sp>
      <p:sp>
        <p:nvSpPr>
          <p:cNvPr id="11" name="Rectangle 4"/>
          <p:cNvSpPr>
            <a:spLocks noChangeArrowheads="1"/>
          </p:cNvSpPr>
          <p:nvPr/>
        </p:nvSpPr>
        <p:spPr bwMode="auto">
          <a:xfrm>
            <a:off x="4763495" y="3533968"/>
            <a:ext cx="4427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dirty="0">
                <a:solidFill>
                  <a:srgbClr val="000000"/>
                </a:solidFill>
                <a:cs typeface="Arial" charset="0"/>
              </a:rPr>
              <a:t>EnergyTrace+ to measure </a:t>
            </a:r>
            <a:r>
              <a:rPr lang="en-US" dirty="0" smtClean="0">
                <a:solidFill>
                  <a:srgbClr val="000000"/>
                </a:solidFill>
                <a:cs typeface="Arial" charset="0"/>
              </a:rPr>
              <a:t>system </a:t>
            </a:r>
            <a:r>
              <a:rPr lang="en-US" dirty="0">
                <a:solidFill>
                  <a:srgbClr val="000000"/>
                </a:solidFill>
                <a:cs typeface="Arial" charset="0"/>
              </a:rPr>
              <a:t>current</a:t>
            </a:r>
          </a:p>
        </p:txBody>
      </p:sp>
      <p:sp>
        <p:nvSpPr>
          <p:cNvPr id="12" name="Rectangle 5"/>
          <p:cNvSpPr>
            <a:spLocks noChangeArrowheads="1"/>
          </p:cNvSpPr>
          <p:nvPr/>
        </p:nvSpPr>
        <p:spPr bwMode="auto">
          <a:xfrm>
            <a:off x="4748982" y="3926469"/>
            <a:ext cx="41211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solidFill>
                  <a:srgbClr val="000000"/>
                </a:solidFill>
                <a:cs typeface="Arial" charset="0"/>
              </a:rPr>
              <a:t>Good performance balance &amp; </a:t>
            </a:r>
            <a:r>
              <a:rPr lang="en-US" dirty="0">
                <a:solidFill>
                  <a:srgbClr val="000000"/>
                </a:solidFill>
                <a:cs typeface="Arial" charset="0"/>
              </a:rPr>
              <a:t>great for general purpose applications</a:t>
            </a:r>
          </a:p>
        </p:txBody>
      </p:sp>
      <p:sp>
        <p:nvSpPr>
          <p:cNvPr id="13" name="Rectangle 12"/>
          <p:cNvSpPr/>
          <p:nvPr/>
        </p:nvSpPr>
        <p:spPr>
          <a:xfrm>
            <a:off x="4198125" y="3156077"/>
            <a:ext cx="2428870" cy="369332"/>
          </a:xfrm>
          <a:prstGeom prst="rect">
            <a:avLst/>
          </a:prstGeom>
        </p:spPr>
        <p:txBody>
          <a:bodyPr wrap="none">
            <a:spAutoFit/>
          </a:bodyPr>
          <a:lstStyle/>
          <a:p>
            <a:r>
              <a:rPr lang="en-US" dirty="0">
                <a:solidFill>
                  <a:srgbClr val="DE0000"/>
                </a:solidFill>
                <a:cs typeface="Arial" charset="0"/>
              </a:rPr>
              <a:t>Why this </a:t>
            </a:r>
            <a:r>
              <a:rPr lang="en-US" dirty="0" err="1">
                <a:solidFill>
                  <a:srgbClr val="DE0000"/>
                </a:solidFill>
                <a:cs typeface="Arial" charset="0"/>
              </a:rPr>
              <a:t>LaunchPad</a:t>
            </a:r>
            <a:r>
              <a:rPr lang="en-US" dirty="0">
                <a:solidFill>
                  <a:srgbClr val="DE0000"/>
                </a:solidFill>
                <a:cs typeface="Arial" charset="0"/>
              </a:rPr>
              <a:t>?</a:t>
            </a:r>
          </a:p>
        </p:txBody>
      </p:sp>
      <p:sp>
        <p:nvSpPr>
          <p:cNvPr id="14" name="Rectangle 13"/>
          <p:cNvSpPr/>
          <p:nvPr/>
        </p:nvSpPr>
        <p:spPr>
          <a:xfrm>
            <a:off x="1545428" y="4210087"/>
            <a:ext cx="889987" cy="369332"/>
          </a:xfrm>
          <a:prstGeom prst="rect">
            <a:avLst/>
          </a:prstGeom>
        </p:spPr>
        <p:txBody>
          <a:bodyPr wrap="none">
            <a:spAutoFit/>
          </a:bodyPr>
          <a:lstStyle/>
          <a:p>
            <a:pPr>
              <a:defRPr/>
            </a:pPr>
            <a:r>
              <a:rPr lang="en-US" dirty="0" smtClean="0">
                <a:solidFill>
                  <a:srgbClr val="DE0000">
                    <a:lumMod val="60000"/>
                    <a:lumOff val="40000"/>
                  </a:srgbClr>
                </a:solidFill>
                <a:cs typeface="Arial" charset="0"/>
              </a:rPr>
              <a:t>$</a:t>
            </a:r>
            <a:r>
              <a:rPr lang="en-US" dirty="0" smtClean="0">
                <a:solidFill>
                  <a:srgbClr val="DE0000">
                    <a:lumMod val="60000"/>
                    <a:lumOff val="40000"/>
                  </a:srgbClr>
                </a:solidFill>
              </a:rPr>
              <a:t>19</a:t>
            </a:r>
            <a:r>
              <a:rPr lang="en-US" dirty="0" smtClean="0">
                <a:solidFill>
                  <a:srgbClr val="DE0000">
                    <a:lumMod val="60000"/>
                    <a:lumOff val="40000"/>
                  </a:srgbClr>
                </a:solidFill>
                <a:cs typeface="Arial" charset="0"/>
              </a:rPr>
              <a:t>.99</a:t>
            </a:r>
            <a:endParaRPr lang="en-US" dirty="0">
              <a:solidFill>
                <a:srgbClr val="DE0000">
                  <a:lumMod val="60000"/>
                  <a:lumOff val="40000"/>
                </a:srgbClr>
              </a:solidFill>
              <a:cs typeface="Arial" charset="0"/>
            </a:endParaRPr>
          </a:p>
        </p:txBody>
      </p:sp>
      <p:sp>
        <p:nvSpPr>
          <p:cNvPr id="18" name="TextBox 9"/>
          <p:cNvSpPr txBox="1">
            <a:spLocks noChangeArrowheads="1"/>
          </p:cNvSpPr>
          <p:nvPr/>
        </p:nvSpPr>
        <p:spPr bwMode="auto">
          <a:xfrm>
            <a:off x="190690" y="942487"/>
            <a:ext cx="335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dirty="0">
                <a:solidFill>
                  <a:srgbClr val="FFFFFF"/>
                </a:solidFill>
                <a:latin typeface="Arial"/>
              </a:rPr>
              <a:t>MSP-EXP432P401R</a:t>
            </a:r>
          </a:p>
        </p:txBody>
      </p:sp>
      <p:pic>
        <p:nvPicPr>
          <p:cNvPr id="2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3060" y="3563843"/>
            <a:ext cx="309601" cy="30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9689" y="4022667"/>
            <a:ext cx="276322" cy="276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1570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3285" y="5505"/>
            <a:ext cx="4973346" cy="557213"/>
          </a:xfrm>
        </p:spPr>
        <p:txBody>
          <a:bodyPr/>
          <a:lstStyle/>
          <a:p>
            <a:pPr algn="r"/>
            <a:r>
              <a:rPr lang="en-US" dirty="0" smtClean="0"/>
              <a:t>TI </a:t>
            </a:r>
            <a:r>
              <a:rPr lang="en-US" dirty="0" err="1" smtClean="0"/>
              <a:t>LaunchPad</a:t>
            </a:r>
            <a:r>
              <a:rPr lang="en-US" dirty="0" smtClean="0"/>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900000">
            <a:off x="2546617" y="2"/>
            <a:ext cx="2801079" cy="513878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a:off x="1313619" y="1783412"/>
            <a:ext cx="368981" cy="1200492"/>
          </a:xfrm>
          <a:prstGeom prst="rect">
            <a:avLst/>
          </a:prstGeom>
          <a:effectLst>
            <a:outerShdw blurRad="50800" dist="38100" dir="2700000" algn="tl" rotWithShape="0">
              <a:prstClr val="black">
                <a:alpha val="40000"/>
              </a:prstClr>
            </a:outerShdw>
          </a:effectLst>
        </p:spPr>
      </p:pic>
      <p:sp>
        <p:nvSpPr>
          <p:cNvPr id="5" name="TextBox 4"/>
          <p:cNvSpPr txBox="1"/>
          <p:nvPr/>
        </p:nvSpPr>
        <p:spPr>
          <a:xfrm rot="18900000">
            <a:off x="393585" y="2603436"/>
            <a:ext cx="1112590" cy="623237"/>
          </a:xfrm>
          <a:prstGeom prst="rect">
            <a:avLst/>
          </a:prstGeom>
          <a:noFill/>
        </p:spPr>
        <p:txBody>
          <a:bodyPr wrap="none" lIns="68569" tIns="34285" rIns="68569" bIns="34285" rtlCol="0" anchor="ctr" anchorCtr="0">
            <a:spAutoFit/>
          </a:bodyPr>
          <a:lstStyle/>
          <a:p>
            <a:pPr algn="ctr" defTabSz="685686" fontAlgn="auto">
              <a:spcBef>
                <a:spcPts val="0"/>
              </a:spcBef>
              <a:spcAft>
                <a:spcPts val="0"/>
              </a:spcAft>
            </a:pPr>
            <a:r>
              <a:rPr lang="en-US" b="1" dirty="0">
                <a:solidFill>
                  <a:srgbClr val="000000"/>
                </a:solidFill>
                <a:latin typeface="Calibri" panose="020F0502020204030204" pitchFamily="34" charset="0"/>
              </a:rPr>
              <a:t>On-board</a:t>
            </a:r>
          </a:p>
          <a:p>
            <a:pPr algn="ctr" defTabSz="685686" fontAlgn="auto">
              <a:spcBef>
                <a:spcPts val="0"/>
              </a:spcBef>
              <a:spcAft>
                <a:spcPts val="0"/>
              </a:spcAft>
            </a:pPr>
            <a:r>
              <a:rPr lang="en-US" b="1" dirty="0">
                <a:solidFill>
                  <a:srgbClr val="000000"/>
                </a:solidFill>
                <a:latin typeface="Calibri" panose="020F0502020204030204" pitchFamily="34" charset="0"/>
              </a:rPr>
              <a:t>Emulation</a:t>
            </a:r>
          </a:p>
        </p:txBody>
      </p:sp>
      <p:sp>
        <p:nvSpPr>
          <p:cNvPr id="9" name="Down Arrow 8"/>
          <p:cNvSpPr/>
          <p:nvPr/>
        </p:nvSpPr>
        <p:spPr bwMode="auto">
          <a:xfrm rot="18900000">
            <a:off x="1248137" y="1029688"/>
            <a:ext cx="285824" cy="400050"/>
          </a:xfrm>
          <a:prstGeom prst="downArrow">
            <a:avLst/>
          </a:prstGeom>
          <a:solidFill>
            <a:srgbClr val="969696"/>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68569" tIns="34285" rIns="68569" bIns="34285" numCol="1" rtlCol="0" anchor="ctr" anchorCtr="0" compatLnSpc="1">
            <a:prstTxWarp prst="textNoShape">
              <a:avLst/>
            </a:prstTxWarp>
          </a:bodyPr>
          <a:lstStyle/>
          <a:p>
            <a:pPr defTabSz="685686" eaLnBrk="0" hangingPunct="0">
              <a:lnSpc>
                <a:spcPct val="80000"/>
              </a:lnSpc>
              <a:spcBef>
                <a:spcPct val="50000"/>
              </a:spcBef>
            </a:pPr>
            <a:endParaRPr lang="en-US" sz="2100" b="1" dirty="0">
              <a:solidFill>
                <a:srgbClr val="000000"/>
              </a:solidFill>
              <a:latin typeface="Arial Narrow" pitchFamily="34" charset="0"/>
            </a:endParaRPr>
          </a:p>
        </p:txBody>
      </p:sp>
      <p:sp>
        <p:nvSpPr>
          <p:cNvPr id="10" name="TextBox 9"/>
          <p:cNvSpPr txBox="1"/>
          <p:nvPr/>
        </p:nvSpPr>
        <p:spPr>
          <a:xfrm rot="18900000">
            <a:off x="-155285" y="500122"/>
            <a:ext cx="2312150" cy="734037"/>
          </a:xfrm>
          <a:prstGeom prst="rect">
            <a:avLst/>
          </a:prstGeom>
          <a:noFill/>
        </p:spPr>
        <p:txBody>
          <a:bodyPr wrap="none" lIns="68569" tIns="34285" rIns="68569" bIns="34285" rtlCol="0" anchor="b" anchorCtr="0">
            <a:spAutoFit/>
          </a:bodyPr>
          <a:lstStyle/>
          <a:p>
            <a:pPr algn="ctr" defTabSz="685686" fontAlgn="auto">
              <a:lnSpc>
                <a:spcPct val="80000"/>
              </a:lnSpc>
              <a:spcBef>
                <a:spcPts val="0"/>
              </a:spcBef>
              <a:spcAft>
                <a:spcPts val="0"/>
              </a:spcAft>
            </a:pPr>
            <a:r>
              <a:rPr lang="en-US" b="1" dirty="0">
                <a:solidFill>
                  <a:srgbClr val="000000"/>
                </a:solidFill>
                <a:latin typeface="Calibri" panose="020F0502020204030204" pitchFamily="34" charset="0"/>
              </a:rPr>
              <a:t>USB Connection to</a:t>
            </a:r>
          </a:p>
          <a:p>
            <a:pPr algn="ctr" defTabSz="685686" fontAlgn="auto">
              <a:lnSpc>
                <a:spcPct val="80000"/>
              </a:lnSpc>
              <a:spcBef>
                <a:spcPts val="0"/>
              </a:spcBef>
              <a:spcAft>
                <a:spcPts val="0"/>
              </a:spcAft>
            </a:pPr>
            <a:r>
              <a:rPr lang="en-US" b="1" dirty="0">
                <a:solidFill>
                  <a:srgbClr val="000000"/>
                </a:solidFill>
                <a:latin typeface="Calibri" panose="020F0502020204030204" pitchFamily="34" charset="0"/>
              </a:rPr>
              <a:t>Code Composer Studio</a:t>
            </a:r>
          </a:p>
          <a:p>
            <a:pPr algn="ctr" defTabSz="685686" fontAlgn="auto">
              <a:lnSpc>
                <a:spcPct val="80000"/>
              </a:lnSpc>
              <a:spcBef>
                <a:spcPts val="0"/>
              </a:spcBef>
              <a:spcAft>
                <a:spcPts val="0"/>
              </a:spcAft>
            </a:pPr>
            <a:r>
              <a:rPr lang="en-US" dirty="0">
                <a:solidFill>
                  <a:srgbClr val="000000"/>
                </a:solidFill>
                <a:latin typeface="Calibri" panose="020F0502020204030204" pitchFamily="34" charset="0"/>
              </a:rPr>
              <a:t>(Cloud or Desktop)</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8900000" flipH="1">
            <a:off x="4704517" y="665811"/>
            <a:ext cx="368981" cy="1200492"/>
          </a:xfrm>
          <a:prstGeom prst="rect">
            <a:avLst/>
          </a:prstGeom>
          <a:effectLst>
            <a:outerShdw blurRad="50800" dist="38100" dir="2700000" algn="tl" rotWithShape="0">
              <a:prstClr val="black">
                <a:alpha val="40000"/>
              </a:prstClr>
            </a:outerShdw>
          </a:effectLst>
        </p:spPr>
      </p:pic>
      <p:sp>
        <p:nvSpPr>
          <p:cNvPr id="12" name="TextBox 11"/>
          <p:cNvSpPr txBox="1"/>
          <p:nvPr/>
        </p:nvSpPr>
        <p:spPr>
          <a:xfrm>
            <a:off x="4874038" y="736597"/>
            <a:ext cx="4372521" cy="1094136"/>
          </a:xfrm>
          <a:prstGeom prst="rect">
            <a:avLst/>
          </a:prstGeom>
          <a:noFill/>
        </p:spPr>
        <p:txBody>
          <a:bodyPr wrap="none" lIns="68569" tIns="34285" rIns="68569" bIns="34285" rtlCol="0" anchor="t" anchorCtr="0">
            <a:spAutoFit/>
          </a:bodyPr>
          <a:lstStyle/>
          <a:p>
            <a:pPr defTabSz="685686" fontAlgn="auto">
              <a:spcBef>
                <a:spcPts val="0"/>
              </a:spcBef>
              <a:spcAft>
                <a:spcPts val="0"/>
              </a:spcAft>
              <a:buClr>
                <a:srgbClr val="FF0000"/>
              </a:buClr>
              <a:buSzPct val="75000"/>
            </a:pPr>
            <a:r>
              <a:rPr lang="en-US" b="1" dirty="0">
                <a:solidFill>
                  <a:srgbClr val="000000"/>
                </a:solidFill>
                <a:latin typeface="Calibri" panose="020F0502020204030204" pitchFamily="34" charset="0"/>
              </a:rPr>
              <a:t>20/40-pin Standardized Pinout</a:t>
            </a:r>
          </a:p>
          <a:p>
            <a:pPr marL="435697" indent="-257133" defTabSz="685686" fontAlgn="auto">
              <a:lnSpc>
                <a:spcPct val="90000"/>
              </a:lnSpc>
              <a:spcBef>
                <a:spcPts val="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Add BoosterPack</a:t>
            </a:r>
          </a:p>
          <a:p>
            <a:pPr marL="604737" indent="-257133" defTabSz="685686" fontAlgn="auto">
              <a:lnSpc>
                <a:spcPct val="90000"/>
              </a:lnSpc>
              <a:spcBef>
                <a:spcPts val="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Jumper to your own hardware</a:t>
            </a:r>
          </a:p>
          <a:p>
            <a:pPr marL="773778" indent="-257133" defTabSz="685686" fontAlgn="auto">
              <a:lnSpc>
                <a:spcPct val="90000"/>
              </a:lnSpc>
              <a:spcBef>
                <a:spcPts val="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BYOB – Build </a:t>
            </a:r>
            <a:r>
              <a:rPr lang="en-US" b="1" dirty="0">
                <a:solidFill>
                  <a:srgbClr val="000000"/>
                </a:solidFill>
                <a:latin typeface="Calibri" panose="020F0502020204030204" pitchFamily="34" charset="0"/>
              </a:rPr>
              <a:t>Y</a:t>
            </a:r>
            <a:r>
              <a:rPr lang="en-US" b="1" dirty="0" smtClean="0">
                <a:solidFill>
                  <a:srgbClr val="000000"/>
                </a:solidFill>
                <a:latin typeface="Calibri" panose="020F0502020204030204" pitchFamily="34" charset="0"/>
              </a:rPr>
              <a:t>our </a:t>
            </a:r>
            <a:r>
              <a:rPr lang="en-US" b="1" dirty="0">
                <a:solidFill>
                  <a:srgbClr val="000000"/>
                </a:solidFill>
                <a:latin typeface="Calibri" panose="020F0502020204030204" pitchFamily="34" charset="0"/>
              </a:rPr>
              <a:t>O</a:t>
            </a:r>
            <a:r>
              <a:rPr lang="en-US" b="1" dirty="0" smtClean="0">
                <a:solidFill>
                  <a:srgbClr val="000000"/>
                </a:solidFill>
                <a:latin typeface="Calibri" panose="020F0502020204030204" pitchFamily="34" charset="0"/>
              </a:rPr>
              <a:t>wn Boosterpack</a:t>
            </a:r>
          </a:p>
        </p:txBody>
      </p:sp>
      <p:sp>
        <p:nvSpPr>
          <p:cNvPr id="13" name="TextBox 12"/>
          <p:cNvSpPr txBox="1"/>
          <p:nvPr/>
        </p:nvSpPr>
        <p:spPr>
          <a:xfrm rot="18900000">
            <a:off x="1411459" y="4252982"/>
            <a:ext cx="1626770" cy="346239"/>
          </a:xfrm>
          <a:prstGeom prst="rect">
            <a:avLst/>
          </a:prstGeom>
          <a:noFill/>
        </p:spPr>
        <p:txBody>
          <a:bodyPr wrap="none" lIns="68569" tIns="34285" rIns="68569" bIns="34285" rtlCol="0" anchor="ctr" anchorCtr="0">
            <a:spAutoFit/>
          </a:bodyPr>
          <a:lstStyle/>
          <a:p>
            <a:pPr algn="ctr" defTabSz="685686" fontAlgn="auto">
              <a:spcBef>
                <a:spcPts val="0"/>
              </a:spcBef>
              <a:spcAft>
                <a:spcPts val="0"/>
              </a:spcAft>
            </a:pPr>
            <a:r>
              <a:rPr lang="en-US" b="1" dirty="0">
                <a:solidFill>
                  <a:srgbClr val="000000"/>
                </a:solidFill>
                <a:latin typeface="Calibri" panose="020F0502020204030204" pitchFamily="34" charset="0"/>
              </a:rPr>
              <a:t>Microcontroller</a:t>
            </a:r>
          </a:p>
        </p:txBody>
      </p:sp>
      <p:sp>
        <p:nvSpPr>
          <p:cNvPr id="15" name="Freeform 14"/>
          <p:cNvSpPr/>
          <p:nvPr/>
        </p:nvSpPr>
        <p:spPr bwMode="auto">
          <a:xfrm>
            <a:off x="2806956" y="2489202"/>
            <a:ext cx="838418" cy="1405467"/>
          </a:xfrm>
          <a:custGeom>
            <a:avLst/>
            <a:gdLst>
              <a:gd name="connsiteX0" fmla="*/ 0 w 1117600"/>
              <a:gd name="connsiteY0" fmla="*/ 1873956 h 1873956"/>
              <a:gd name="connsiteX1" fmla="*/ 982133 w 1117600"/>
              <a:gd name="connsiteY1" fmla="*/ 891823 h 1873956"/>
              <a:gd name="connsiteX2" fmla="*/ 1117600 w 1117600"/>
              <a:gd name="connsiteY2" fmla="*/ 0 h 1873956"/>
            </a:gdLst>
            <a:ahLst/>
            <a:cxnLst>
              <a:cxn ang="0">
                <a:pos x="connsiteX0" y="connsiteY0"/>
              </a:cxn>
              <a:cxn ang="0">
                <a:pos x="connsiteX1" y="connsiteY1"/>
              </a:cxn>
              <a:cxn ang="0">
                <a:pos x="connsiteX2" y="connsiteY2"/>
              </a:cxn>
            </a:cxnLst>
            <a:rect l="l" t="t" r="r" b="b"/>
            <a:pathLst>
              <a:path w="1117600" h="1873956">
                <a:moveTo>
                  <a:pt x="0" y="1873956"/>
                </a:moveTo>
                <a:lnTo>
                  <a:pt x="982133" y="891823"/>
                </a:lnTo>
                <a:lnTo>
                  <a:pt x="1117600" y="0"/>
                </a:lnTo>
              </a:path>
            </a:pathLst>
          </a:custGeom>
          <a:noFill/>
          <a:ln w="177800" cap="flat" cmpd="sng" algn="ctr">
            <a:solidFill>
              <a:schemeClr val="accent2">
                <a:lumMod val="90000"/>
              </a:schemeClr>
            </a:solidFill>
            <a:prstDash val="solid"/>
            <a:round/>
            <a:headEnd type="none" w="sm" len="sm"/>
            <a:tailEnd type="triangle" w="med" len="sm"/>
          </a:ln>
          <a:effectLst>
            <a:glow rad="101600">
              <a:srgbClr val="000000">
                <a:alpha val="60000"/>
              </a:srgbClr>
            </a:glow>
          </a:effectLst>
        </p:spPr>
        <p:txBody>
          <a:bodyPr vert="horz" wrap="square" lIns="68569" tIns="34285" rIns="68569" bIns="34285" numCol="1" rtlCol="0" anchor="t" anchorCtr="0" compatLnSpc="1">
            <a:prstTxWarp prst="textNoShape">
              <a:avLst/>
            </a:prstTxWarp>
          </a:bodyPr>
          <a:lstStyle/>
          <a:p>
            <a:pPr defTabSz="685686" eaLnBrk="0" hangingPunct="0">
              <a:lnSpc>
                <a:spcPct val="80000"/>
              </a:lnSpc>
              <a:spcBef>
                <a:spcPct val="50000"/>
              </a:spcBef>
            </a:pPr>
            <a:endParaRPr lang="en-US" sz="2100" b="1">
              <a:ln w="12700">
                <a:solidFill>
                  <a:srgbClr val="FF0000">
                    <a:satMod val="155000"/>
                  </a:srgbClr>
                </a:solidFill>
                <a:prstDash val="solid"/>
              </a:ln>
              <a:solidFill>
                <a:srgbClr val="FFFFFF">
                  <a:tint val="85000"/>
                  <a:satMod val="155000"/>
                </a:srgbClr>
              </a:solidFill>
              <a:effectLst>
                <a:outerShdw blurRad="41275" dist="20320" dir="1800000" algn="tl" rotWithShape="0">
                  <a:srgbClr val="000000">
                    <a:alpha val="40000"/>
                  </a:srgbClr>
                </a:outerShdw>
              </a:effectLst>
              <a:latin typeface="Arial Narrow" pitchFamily="34" charset="0"/>
            </a:endParaRPr>
          </a:p>
        </p:txBody>
      </p:sp>
      <p:sp>
        <p:nvSpPr>
          <p:cNvPr id="16" name="TextBox 15"/>
          <p:cNvSpPr txBox="1"/>
          <p:nvPr/>
        </p:nvSpPr>
        <p:spPr>
          <a:xfrm>
            <a:off x="6649962" y="3336703"/>
            <a:ext cx="2516629" cy="546293"/>
          </a:xfrm>
          <a:prstGeom prst="rect">
            <a:avLst/>
          </a:prstGeom>
          <a:noFill/>
        </p:spPr>
        <p:txBody>
          <a:bodyPr wrap="none" lIns="68569" tIns="34285" rIns="68569" bIns="34285" rtlCol="0" anchor="t" anchorCtr="0">
            <a:spAutoFit/>
          </a:bodyPr>
          <a:lstStyle/>
          <a:p>
            <a:pPr defTabSz="685686" fontAlgn="auto">
              <a:spcBef>
                <a:spcPts val="0"/>
              </a:spcBef>
              <a:spcAft>
                <a:spcPts val="0"/>
              </a:spcAft>
              <a:buClr>
                <a:srgbClr val="FF0000"/>
              </a:buClr>
              <a:buSzPct val="75000"/>
            </a:pPr>
            <a:r>
              <a:rPr lang="en-US" b="1" dirty="0">
                <a:solidFill>
                  <a:srgbClr val="000000"/>
                </a:solidFill>
                <a:latin typeface="Calibri" panose="020F0502020204030204" pitchFamily="34" charset="0"/>
              </a:rPr>
              <a:t>Segmented Display (LCD)</a:t>
            </a:r>
          </a:p>
          <a:p>
            <a:pPr marL="211897" defTabSz="685686" fontAlgn="auto">
              <a:spcBef>
                <a:spcPts val="0"/>
              </a:spcBef>
              <a:spcAft>
                <a:spcPts val="0"/>
              </a:spcAft>
              <a:buClr>
                <a:srgbClr val="FF0000"/>
              </a:buClr>
              <a:buSzPct val="75000"/>
            </a:pPr>
            <a:r>
              <a:rPr lang="en-US" sz="1300" b="1" dirty="0">
                <a:solidFill>
                  <a:srgbClr val="000000">
                    <a:lumMod val="50000"/>
                    <a:lumOff val="50000"/>
                  </a:srgbClr>
                </a:solidFill>
                <a:latin typeface="Calibri" panose="020F0502020204030204" pitchFamily="34" charset="0"/>
              </a:rPr>
              <a:t>Avail on some LaunchPads</a:t>
            </a:r>
          </a:p>
        </p:txBody>
      </p:sp>
      <p:sp>
        <p:nvSpPr>
          <p:cNvPr id="17" name="TextBox 16"/>
          <p:cNvSpPr txBox="1"/>
          <p:nvPr/>
        </p:nvSpPr>
        <p:spPr>
          <a:xfrm rot="18900000">
            <a:off x="2748871" y="4447843"/>
            <a:ext cx="954588" cy="512438"/>
          </a:xfrm>
          <a:prstGeom prst="rect">
            <a:avLst/>
          </a:prstGeom>
          <a:noFill/>
        </p:spPr>
        <p:txBody>
          <a:bodyPr wrap="none" lIns="137138" tIns="34285" rIns="68569" bIns="34285" rtlCol="0" anchor="t" anchorCtr="0">
            <a:spAutoFit/>
          </a:bodyPr>
          <a:lstStyle/>
          <a:p>
            <a:pPr algn="ctr" defTabSz="685686" fontAlgn="auto">
              <a:lnSpc>
                <a:spcPct val="80000"/>
              </a:lnSpc>
              <a:spcBef>
                <a:spcPts val="0"/>
              </a:spcBef>
              <a:spcAft>
                <a:spcPts val="0"/>
              </a:spcAft>
              <a:buClr>
                <a:srgbClr val="FF0000"/>
              </a:buClr>
              <a:buSzPct val="75000"/>
            </a:pPr>
            <a:r>
              <a:rPr lang="en-US" b="1" dirty="0">
                <a:solidFill>
                  <a:srgbClr val="000000"/>
                </a:solidFill>
                <a:latin typeface="Calibri" panose="020F0502020204030204" pitchFamily="34" charset="0"/>
              </a:rPr>
              <a:t>User</a:t>
            </a:r>
          </a:p>
          <a:p>
            <a:pPr algn="ctr" defTabSz="685686" fontAlgn="auto">
              <a:lnSpc>
                <a:spcPct val="80000"/>
              </a:lnSpc>
              <a:spcBef>
                <a:spcPts val="0"/>
              </a:spcBef>
              <a:spcAft>
                <a:spcPts val="0"/>
              </a:spcAft>
              <a:buClr>
                <a:srgbClr val="FF0000"/>
              </a:buClr>
              <a:buSzPct val="75000"/>
            </a:pPr>
            <a:r>
              <a:rPr lang="en-US" b="1" dirty="0">
                <a:solidFill>
                  <a:srgbClr val="000000"/>
                </a:solidFill>
                <a:latin typeface="Calibri" panose="020F0502020204030204" pitchFamily="34" charset="0"/>
              </a:rPr>
              <a:t>Buttons</a:t>
            </a:r>
          </a:p>
        </p:txBody>
      </p:sp>
      <p:sp>
        <p:nvSpPr>
          <p:cNvPr id="23" name="TextBox 22"/>
          <p:cNvSpPr txBox="1"/>
          <p:nvPr/>
        </p:nvSpPr>
        <p:spPr>
          <a:xfrm>
            <a:off x="6649958" y="4364810"/>
            <a:ext cx="1147076" cy="346239"/>
          </a:xfrm>
          <a:prstGeom prst="rect">
            <a:avLst/>
          </a:prstGeom>
          <a:noFill/>
        </p:spPr>
        <p:txBody>
          <a:bodyPr wrap="none" lIns="137138" tIns="34285" rIns="68569" bIns="34285" rtlCol="0" anchor="t" anchorCtr="0">
            <a:spAutoFit/>
          </a:bodyPr>
          <a:lstStyle/>
          <a:p>
            <a:pPr defTabSz="685686" fontAlgn="auto">
              <a:spcBef>
                <a:spcPts val="0"/>
              </a:spcBef>
              <a:spcAft>
                <a:spcPts val="0"/>
              </a:spcAft>
              <a:buClr>
                <a:srgbClr val="FF0000"/>
              </a:buClr>
              <a:buSzPct val="75000"/>
            </a:pPr>
            <a:r>
              <a:rPr lang="en-US" b="1" dirty="0">
                <a:solidFill>
                  <a:srgbClr val="000000"/>
                </a:solidFill>
                <a:latin typeface="Calibri" panose="020F0502020204030204" pitchFamily="34" charset="0"/>
              </a:rPr>
              <a:t>User LEDs</a:t>
            </a:r>
          </a:p>
        </p:txBody>
      </p:sp>
      <p:cxnSp>
        <p:nvCxnSpPr>
          <p:cNvPr id="24" name="Straight Arrow Connector 23"/>
          <p:cNvCxnSpPr>
            <a:stCxn id="23" idx="1"/>
          </p:cNvCxnSpPr>
          <p:nvPr/>
        </p:nvCxnSpPr>
        <p:spPr bwMode="auto">
          <a:xfrm flipH="1" flipV="1">
            <a:off x="5312554" y="4364811"/>
            <a:ext cx="1337404" cy="173119"/>
          </a:xfrm>
          <a:prstGeom prst="straightConnector1">
            <a:avLst/>
          </a:prstGeom>
          <a:noFill/>
          <a:ln w="0" cap="flat" cmpd="sng" algn="ctr">
            <a:solidFill>
              <a:schemeClr val="accent2">
                <a:lumMod val="90000"/>
              </a:schemeClr>
            </a:solidFill>
            <a:prstDash val="solid"/>
            <a:round/>
            <a:headEnd type="none" w="sm" len="sm"/>
            <a:tailEnd type="triangle" w="med" len="sm"/>
          </a:ln>
          <a:effectLst>
            <a:glow rad="101600">
              <a:schemeClr val="tx2">
                <a:alpha val="60000"/>
              </a:schemeClr>
            </a:glow>
          </a:effectLst>
        </p:spPr>
      </p:cxnSp>
      <p:cxnSp>
        <p:nvCxnSpPr>
          <p:cNvPr id="25" name="Straight Arrow Connector 24"/>
          <p:cNvCxnSpPr>
            <a:stCxn id="23" idx="1"/>
          </p:cNvCxnSpPr>
          <p:nvPr/>
        </p:nvCxnSpPr>
        <p:spPr bwMode="auto">
          <a:xfrm flipH="1" flipV="1">
            <a:off x="5775466" y="3894671"/>
            <a:ext cx="874492" cy="643259"/>
          </a:xfrm>
          <a:prstGeom prst="straightConnector1">
            <a:avLst/>
          </a:prstGeom>
          <a:noFill/>
          <a:ln w="0" cap="flat" cmpd="sng" algn="ctr">
            <a:solidFill>
              <a:schemeClr val="accent2">
                <a:lumMod val="90000"/>
              </a:schemeClr>
            </a:solidFill>
            <a:prstDash val="solid"/>
            <a:round/>
            <a:headEnd type="none" w="sm" len="sm"/>
            <a:tailEnd type="triangle" w="med" len="sm"/>
          </a:ln>
          <a:effectLst>
            <a:glow rad="101600">
              <a:srgbClr val="00B050">
                <a:alpha val="60000"/>
              </a:srgbClr>
            </a:glow>
          </a:effectLst>
        </p:spPr>
      </p:cxnSp>
      <p:cxnSp>
        <p:nvCxnSpPr>
          <p:cNvPr id="36" name="Straight Arrow Connector 35"/>
          <p:cNvCxnSpPr>
            <a:stCxn id="17" idx="3"/>
          </p:cNvCxnSpPr>
          <p:nvPr/>
        </p:nvCxnSpPr>
        <p:spPr bwMode="auto">
          <a:xfrm>
            <a:off x="3563663" y="4366564"/>
            <a:ext cx="1052747" cy="157149"/>
          </a:xfrm>
          <a:prstGeom prst="straightConnector1">
            <a:avLst/>
          </a:prstGeom>
          <a:noFill/>
          <a:ln w="0" cap="flat" cmpd="sng" algn="ctr">
            <a:solidFill>
              <a:schemeClr val="accent2">
                <a:lumMod val="90000"/>
              </a:schemeClr>
            </a:solidFill>
            <a:prstDash val="solid"/>
            <a:round/>
            <a:headEnd type="none" w="sm" len="sm"/>
            <a:tailEnd type="triangle" w="med" len="sm"/>
          </a:ln>
          <a:effectLst>
            <a:glow rad="101600">
              <a:srgbClr val="000000">
                <a:alpha val="60000"/>
              </a:srgbClr>
            </a:glow>
          </a:effectLst>
        </p:spPr>
      </p:cxnSp>
      <p:cxnSp>
        <p:nvCxnSpPr>
          <p:cNvPr id="19" name="Straight Arrow Connector 18"/>
          <p:cNvCxnSpPr>
            <a:stCxn id="17" idx="3"/>
          </p:cNvCxnSpPr>
          <p:nvPr/>
        </p:nvCxnSpPr>
        <p:spPr bwMode="auto">
          <a:xfrm flipV="1">
            <a:off x="3563663" y="3495011"/>
            <a:ext cx="2034716" cy="871553"/>
          </a:xfrm>
          <a:prstGeom prst="straightConnector1">
            <a:avLst/>
          </a:prstGeom>
          <a:noFill/>
          <a:ln w="0" cap="flat" cmpd="sng" algn="ctr">
            <a:solidFill>
              <a:schemeClr val="accent2">
                <a:lumMod val="90000"/>
                <a:alpha val="69000"/>
              </a:schemeClr>
            </a:solidFill>
            <a:prstDash val="solid"/>
            <a:round/>
            <a:headEnd type="none" w="sm" len="sm"/>
            <a:tailEnd type="triangle" w="med" len="sm"/>
          </a:ln>
          <a:effectLst>
            <a:glow rad="101600">
              <a:srgbClr val="000000">
                <a:alpha val="60000"/>
              </a:srgbClr>
            </a:glow>
          </a:effectLst>
        </p:spPr>
      </p:cxnSp>
      <p:sp>
        <p:nvSpPr>
          <p:cNvPr id="39" name="Down Arrow 38"/>
          <p:cNvSpPr/>
          <p:nvPr/>
        </p:nvSpPr>
        <p:spPr bwMode="auto">
          <a:xfrm rot="13500000" flipH="1" flipV="1">
            <a:off x="3942725" y="288109"/>
            <a:ext cx="285750" cy="662573"/>
          </a:xfrm>
          <a:prstGeom prst="downArrow">
            <a:avLst/>
          </a:prstGeom>
          <a:solidFill>
            <a:srgbClr val="969696"/>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68569" tIns="34285" rIns="68569" bIns="34285" numCol="1" rtlCol="0" anchor="ctr" anchorCtr="0" compatLnSpc="1">
            <a:prstTxWarp prst="textNoShape">
              <a:avLst/>
            </a:prstTxWarp>
          </a:bodyPr>
          <a:lstStyle/>
          <a:p>
            <a:pPr defTabSz="685686" eaLnBrk="0" hangingPunct="0">
              <a:lnSpc>
                <a:spcPct val="80000"/>
              </a:lnSpc>
              <a:spcBef>
                <a:spcPct val="50000"/>
              </a:spcBef>
            </a:pPr>
            <a:endParaRPr lang="en-US" sz="2100" b="1" dirty="0">
              <a:solidFill>
                <a:srgbClr val="000000"/>
              </a:solidFill>
              <a:latin typeface="Arial Narrow" pitchFamily="34" charset="0"/>
            </a:endParaRPr>
          </a:p>
        </p:txBody>
      </p:sp>
      <p:sp>
        <p:nvSpPr>
          <p:cNvPr id="40" name="TextBox 39"/>
          <p:cNvSpPr txBox="1"/>
          <p:nvPr/>
        </p:nvSpPr>
        <p:spPr>
          <a:xfrm>
            <a:off x="4325603" y="164969"/>
            <a:ext cx="2521566" cy="567838"/>
          </a:xfrm>
          <a:prstGeom prst="rect">
            <a:avLst/>
          </a:prstGeom>
          <a:noFill/>
        </p:spPr>
        <p:txBody>
          <a:bodyPr wrap="none" lIns="68569" tIns="34285" rIns="68569" bIns="34285" rtlCol="0" anchor="t" anchorCtr="0">
            <a:spAutoFit/>
          </a:bodyPr>
          <a:lstStyle/>
          <a:p>
            <a:pPr defTabSz="685686" fontAlgn="auto">
              <a:spcBef>
                <a:spcPts val="0"/>
              </a:spcBef>
              <a:spcAft>
                <a:spcPts val="0"/>
              </a:spcAft>
              <a:buClr>
                <a:srgbClr val="FF0000"/>
              </a:buClr>
              <a:buSzPct val="75000"/>
            </a:pPr>
            <a:r>
              <a:rPr lang="en-US" b="1" dirty="0">
                <a:solidFill>
                  <a:srgbClr val="000000"/>
                </a:solidFill>
                <a:latin typeface="Calibri" panose="020F0502020204030204" pitchFamily="34" charset="0"/>
              </a:rPr>
              <a:t>Isolation Jumper</a:t>
            </a:r>
          </a:p>
          <a:p>
            <a:pPr marL="211897" defTabSz="685686" fontAlgn="auto">
              <a:lnSpc>
                <a:spcPct val="80000"/>
              </a:lnSpc>
              <a:spcBef>
                <a:spcPts val="0"/>
              </a:spcBef>
              <a:spcAft>
                <a:spcPts val="0"/>
              </a:spcAft>
              <a:buClr>
                <a:srgbClr val="FF0000"/>
              </a:buClr>
              <a:buSzPct val="75000"/>
            </a:pPr>
            <a:r>
              <a:rPr lang="en-US" b="1" dirty="0" smtClean="0">
                <a:solidFill>
                  <a:srgbClr val="000000">
                    <a:lumMod val="50000"/>
                    <a:lumOff val="50000"/>
                  </a:srgbClr>
                </a:solidFill>
                <a:latin typeface="Calibri" panose="020F0502020204030204" pitchFamily="34" charset="0"/>
              </a:rPr>
              <a:t>Let’s you isolate Target</a:t>
            </a:r>
            <a:endParaRPr lang="en-US" b="1" dirty="0">
              <a:solidFill>
                <a:srgbClr val="000000">
                  <a:lumMod val="50000"/>
                  <a:lumOff val="50000"/>
                </a:srgbClr>
              </a:solidFill>
              <a:latin typeface="Calibri" panose="020F0502020204030204" pitchFamily="34" charset="0"/>
            </a:endParaRPr>
          </a:p>
        </p:txBody>
      </p:sp>
      <p:sp>
        <p:nvSpPr>
          <p:cNvPr id="41" name="Down Arrow 40"/>
          <p:cNvSpPr/>
          <p:nvPr/>
        </p:nvSpPr>
        <p:spPr bwMode="auto">
          <a:xfrm rot="13500000">
            <a:off x="1910232" y="2583765"/>
            <a:ext cx="285750" cy="662573"/>
          </a:xfrm>
          <a:prstGeom prst="downArrow">
            <a:avLst/>
          </a:prstGeom>
          <a:solidFill>
            <a:srgbClr val="969696"/>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vert="horz" wrap="square" lIns="68569" tIns="34285" rIns="68569" bIns="34285" numCol="1" rtlCol="0" anchor="ctr" anchorCtr="0" compatLnSpc="1">
            <a:prstTxWarp prst="textNoShape">
              <a:avLst/>
            </a:prstTxWarp>
          </a:bodyPr>
          <a:lstStyle/>
          <a:p>
            <a:pPr defTabSz="685686" eaLnBrk="0" hangingPunct="0">
              <a:lnSpc>
                <a:spcPct val="80000"/>
              </a:lnSpc>
              <a:spcBef>
                <a:spcPct val="50000"/>
              </a:spcBef>
            </a:pPr>
            <a:endParaRPr lang="en-US" sz="2100" b="1" dirty="0">
              <a:solidFill>
                <a:srgbClr val="000000"/>
              </a:solidFill>
              <a:latin typeface="Arial Narrow" pitchFamily="34" charset="0"/>
            </a:endParaRPr>
          </a:p>
        </p:txBody>
      </p:sp>
      <p:sp>
        <p:nvSpPr>
          <p:cNvPr id="43" name="TextBox 42"/>
          <p:cNvSpPr txBox="1"/>
          <p:nvPr/>
        </p:nvSpPr>
        <p:spPr>
          <a:xfrm rot="18900000">
            <a:off x="1252307" y="3188002"/>
            <a:ext cx="665673" cy="346239"/>
          </a:xfrm>
          <a:prstGeom prst="rect">
            <a:avLst/>
          </a:prstGeom>
          <a:noFill/>
        </p:spPr>
        <p:txBody>
          <a:bodyPr wrap="none" lIns="68569" tIns="34285" rIns="68569" bIns="34285" rtlCol="0" anchor="ctr" anchorCtr="0">
            <a:spAutoFit/>
          </a:bodyPr>
          <a:lstStyle/>
          <a:p>
            <a:pPr algn="r" defTabSz="685686" fontAlgn="auto">
              <a:spcBef>
                <a:spcPts val="0"/>
              </a:spcBef>
              <a:spcAft>
                <a:spcPts val="0"/>
              </a:spcAft>
            </a:pPr>
            <a:r>
              <a:rPr lang="en-US" b="1" dirty="0">
                <a:solidFill>
                  <a:srgbClr val="000000"/>
                </a:solidFill>
                <a:latin typeface="Calibri" panose="020F0502020204030204" pitchFamily="34" charset="0"/>
              </a:rPr>
              <a:t>Reset</a:t>
            </a:r>
          </a:p>
        </p:txBody>
      </p:sp>
      <p:pic>
        <p:nvPicPr>
          <p:cNvPr id="26" name="Picture 2" descr="http://www.ti.com/ww/en/launchpad/img/boosterpack-stac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12595" y="1626296"/>
            <a:ext cx="1723099" cy="1514729"/>
          </a:xfrm>
          <a:prstGeom prst="rect">
            <a:avLst/>
          </a:prstGeom>
          <a:noFill/>
          <a:extLst>
            <a:ext uri="{909E8E84-426E-40DD-AFC4-6F175D3DCCD1}">
              <a14:hiddenFill xmlns:a14="http://schemas.microsoft.com/office/drawing/2010/main">
                <a:solidFill>
                  <a:srgbClr val="FFFFFF"/>
                </a:solidFill>
              </a14:hiddenFill>
            </a:ext>
          </a:extLst>
        </p:spPr>
      </p:pic>
      <p:sp>
        <p:nvSpPr>
          <p:cNvPr id="27" name="Freeform 26"/>
          <p:cNvSpPr/>
          <p:nvPr/>
        </p:nvSpPr>
        <p:spPr bwMode="auto">
          <a:xfrm rot="15406350">
            <a:off x="5763671" y="2562009"/>
            <a:ext cx="818223" cy="1039578"/>
          </a:xfrm>
          <a:custGeom>
            <a:avLst/>
            <a:gdLst>
              <a:gd name="connsiteX0" fmla="*/ 0 w 1117600"/>
              <a:gd name="connsiteY0" fmla="*/ 1873956 h 1873956"/>
              <a:gd name="connsiteX1" fmla="*/ 982133 w 1117600"/>
              <a:gd name="connsiteY1" fmla="*/ 891823 h 1873956"/>
              <a:gd name="connsiteX2" fmla="*/ 1117600 w 1117600"/>
              <a:gd name="connsiteY2" fmla="*/ 0 h 1873956"/>
            </a:gdLst>
            <a:ahLst/>
            <a:cxnLst>
              <a:cxn ang="0">
                <a:pos x="connsiteX0" y="connsiteY0"/>
              </a:cxn>
              <a:cxn ang="0">
                <a:pos x="connsiteX1" y="connsiteY1"/>
              </a:cxn>
              <a:cxn ang="0">
                <a:pos x="connsiteX2" y="connsiteY2"/>
              </a:cxn>
            </a:cxnLst>
            <a:rect l="l" t="t" r="r" b="b"/>
            <a:pathLst>
              <a:path w="1117600" h="1873956">
                <a:moveTo>
                  <a:pt x="0" y="1873956"/>
                </a:moveTo>
                <a:lnTo>
                  <a:pt x="982133" y="891823"/>
                </a:lnTo>
                <a:lnTo>
                  <a:pt x="1117600" y="0"/>
                </a:lnTo>
              </a:path>
            </a:pathLst>
          </a:custGeom>
          <a:noFill/>
          <a:ln w="60325" cap="flat" cmpd="sng" algn="ctr">
            <a:solidFill>
              <a:schemeClr val="accent2">
                <a:lumMod val="90000"/>
              </a:schemeClr>
            </a:solidFill>
            <a:prstDash val="solid"/>
            <a:round/>
            <a:headEnd type="none" w="sm" len="sm"/>
            <a:tailEnd type="triangle" w="med" len="sm"/>
          </a:ln>
          <a:effectLst>
            <a:glow rad="101600">
              <a:srgbClr val="000000">
                <a:alpha val="60000"/>
              </a:srgbClr>
            </a:glow>
          </a:effectLst>
        </p:spPr>
        <p:txBody>
          <a:bodyPr vert="horz" wrap="square" lIns="68569" tIns="34285" rIns="68569" bIns="34285" numCol="1" rtlCol="0" anchor="t" anchorCtr="0" compatLnSpc="1">
            <a:prstTxWarp prst="textNoShape">
              <a:avLst/>
            </a:prstTxWarp>
          </a:bodyPr>
          <a:lstStyle/>
          <a:p>
            <a:pPr defTabSz="685686" eaLnBrk="0" hangingPunct="0">
              <a:lnSpc>
                <a:spcPct val="80000"/>
              </a:lnSpc>
              <a:spcBef>
                <a:spcPct val="50000"/>
              </a:spcBef>
            </a:pPr>
            <a:endParaRPr lang="en-US" sz="2100" b="1">
              <a:ln w="12700">
                <a:solidFill>
                  <a:srgbClr val="FF0000">
                    <a:satMod val="155000"/>
                  </a:srgbClr>
                </a:solidFill>
                <a:prstDash val="solid"/>
              </a:ln>
              <a:solidFill>
                <a:srgbClr val="FFFFFF">
                  <a:tint val="85000"/>
                  <a:satMod val="155000"/>
                </a:srgbClr>
              </a:solidFill>
              <a:effectLst>
                <a:outerShdw blurRad="41275" dist="20320" dir="1800000" algn="tl" rotWithShape="0">
                  <a:srgbClr val="000000">
                    <a:alpha val="40000"/>
                  </a:srgbClr>
                </a:outerShdw>
              </a:effectLst>
              <a:latin typeface="Arial Narrow" pitchFamily="34" charset="0"/>
            </a:endParaRPr>
          </a:p>
        </p:txBody>
      </p:sp>
    </p:spTree>
    <p:extLst>
      <p:ext uri="{BB962C8B-B14F-4D97-AF65-F5344CB8AC3E}">
        <p14:creationId xmlns:p14="http://schemas.microsoft.com/office/powerpoint/2010/main" val="18964348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0226505\AppData\Local\Microsoft\Windows\Temporary Internet Files\Content.Outlook\U2K2CBVW\RSLK-7-V1_0000.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520581"/>
            <a:ext cx="6502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20040" y="115570"/>
            <a:ext cx="8458200" cy="609600"/>
          </a:xfrm>
        </p:spPr>
        <p:txBody>
          <a:bodyPr/>
          <a:lstStyle/>
          <a:p>
            <a:r>
              <a:rPr lang="en-US" dirty="0" smtClean="0"/>
              <a:t>TI-RSLK MAX </a:t>
            </a:r>
            <a:r>
              <a:rPr lang="en-US" dirty="0" smtClean="0">
                <a:solidFill>
                  <a:schemeClr val="tx1"/>
                </a:solidFill>
              </a:rPr>
              <a:t>callouts</a:t>
            </a:r>
            <a:endParaRPr lang="en-US" dirty="0">
              <a:solidFill>
                <a:schemeClr val="tx1"/>
              </a:solidFill>
            </a:endParaRPr>
          </a:p>
        </p:txBody>
      </p:sp>
      <p:sp>
        <p:nvSpPr>
          <p:cNvPr id="3" name="Rectangle 2"/>
          <p:cNvSpPr/>
          <p:nvPr/>
        </p:nvSpPr>
        <p:spPr>
          <a:xfrm>
            <a:off x="5600700" y="663456"/>
            <a:ext cx="3467100" cy="523220"/>
          </a:xfrm>
          <a:prstGeom prst="rect">
            <a:avLst/>
          </a:prstGeom>
        </p:spPr>
        <p:txBody>
          <a:bodyPr wrap="square">
            <a:spAutoFit/>
          </a:bodyPr>
          <a:lstStyle/>
          <a:p>
            <a:r>
              <a:rPr lang="en-US" sz="1400" dirty="0" err="1">
                <a:solidFill>
                  <a:srgbClr val="000000"/>
                </a:solidFill>
              </a:rPr>
              <a:t>SimpleLink</a:t>
            </a:r>
            <a:r>
              <a:rPr lang="en-US" sz="1400" dirty="0">
                <a:solidFill>
                  <a:srgbClr val="000000"/>
                </a:solidFill>
              </a:rPr>
              <a:t>™ MSP432P401R MCU </a:t>
            </a:r>
            <a:r>
              <a:rPr lang="en-US" sz="1400" dirty="0" err="1">
                <a:solidFill>
                  <a:srgbClr val="000000"/>
                </a:solidFill>
              </a:rPr>
              <a:t>LaunchPad</a:t>
            </a:r>
            <a:r>
              <a:rPr lang="en-US" sz="1400" dirty="0">
                <a:solidFill>
                  <a:srgbClr val="000000"/>
                </a:solidFill>
              </a:rPr>
              <a:t>™ </a:t>
            </a:r>
            <a:r>
              <a:rPr lang="en-US" sz="1400" dirty="0" smtClean="0">
                <a:solidFill>
                  <a:srgbClr val="000000"/>
                </a:solidFill>
              </a:rPr>
              <a:t>development </a:t>
            </a:r>
            <a:r>
              <a:rPr lang="en-US" sz="1400" dirty="0">
                <a:solidFill>
                  <a:srgbClr val="000000"/>
                </a:solidFill>
              </a:rPr>
              <a:t>Kit </a:t>
            </a:r>
          </a:p>
        </p:txBody>
      </p:sp>
      <p:cxnSp>
        <p:nvCxnSpPr>
          <p:cNvPr id="9" name="Straight Arrow Connector 8"/>
          <p:cNvCxnSpPr/>
          <p:nvPr/>
        </p:nvCxnSpPr>
        <p:spPr>
          <a:xfrm flipH="1">
            <a:off x="5238750" y="925066"/>
            <a:ext cx="361950" cy="113159"/>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1042855" y="879293"/>
            <a:ext cx="1957520" cy="523220"/>
          </a:xfrm>
          <a:prstGeom prst="rect">
            <a:avLst/>
          </a:prstGeom>
        </p:spPr>
        <p:txBody>
          <a:bodyPr wrap="square">
            <a:spAutoFit/>
          </a:bodyPr>
          <a:lstStyle/>
          <a:p>
            <a:r>
              <a:rPr lang="en-US" sz="1400" dirty="0">
                <a:solidFill>
                  <a:srgbClr val="000000"/>
                </a:solidFill>
              </a:rPr>
              <a:t>Gear motor and encoder assembly </a:t>
            </a:r>
          </a:p>
        </p:txBody>
      </p:sp>
      <p:cxnSp>
        <p:nvCxnSpPr>
          <p:cNvPr id="11" name="Straight Arrow Connector 10"/>
          <p:cNvCxnSpPr/>
          <p:nvPr/>
        </p:nvCxnSpPr>
        <p:spPr>
          <a:xfrm>
            <a:off x="2562225" y="1396682"/>
            <a:ext cx="647700" cy="584518"/>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801430" y="2164714"/>
            <a:ext cx="2165978" cy="307777"/>
          </a:xfrm>
          <a:prstGeom prst="rect">
            <a:avLst/>
          </a:prstGeom>
        </p:spPr>
        <p:txBody>
          <a:bodyPr wrap="none">
            <a:spAutoFit/>
          </a:bodyPr>
          <a:lstStyle/>
          <a:p>
            <a:r>
              <a:rPr lang="en-US" dirty="0">
                <a:solidFill>
                  <a:srgbClr val="000000"/>
                </a:solidFill>
              </a:rPr>
              <a:t>B</a:t>
            </a:r>
            <a:r>
              <a:rPr lang="en-US" sz="1400" dirty="0" smtClean="0">
                <a:solidFill>
                  <a:srgbClr val="000000"/>
                </a:solidFill>
              </a:rPr>
              <a:t>umper </a:t>
            </a:r>
            <a:r>
              <a:rPr lang="en-US" sz="1400" dirty="0">
                <a:solidFill>
                  <a:srgbClr val="000000"/>
                </a:solidFill>
              </a:rPr>
              <a:t>switch assembly</a:t>
            </a:r>
          </a:p>
        </p:txBody>
      </p:sp>
      <p:cxnSp>
        <p:nvCxnSpPr>
          <p:cNvPr id="15" name="Straight Arrow Connector 14"/>
          <p:cNvCxnSpPr/>
          <p:nvPr/>
        </p:nvCxnSpPr>
        <p:spPr>
          <a:xfrm flipH="1">
            <a:off x="6439480" y="2292801"/>
            <a:ext cx="361950" cy="113159"/>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17827" y="3377684"/>
            <a:ext cx="1566454" cy="307777"/>
          </a:xfrm>
          <a:prstGeom prst="rect">
            <a:avLst/>
          </a:prstGeom>
        </p:spPr>
        <p:txBody>
          <a:bodyPr wrap="none">
            <a:spAutoFit/>
          </a:bodyPr>
          <a:lstStyle/>
          <a:p>
            <a:r>
              <a:rPr lang="en-US" sz="1400" dirty="0">
                <a:solidFill>
                  <a:srgbClr val="000000"/>
                </a:solidFill>
              </a:rPr>
              <a:t>Line sensor array</a:t>
            </a:r>
          </a:p>
        </p:txBody>
      </p:sp>
      <p:cxnSp>
        <p:nvCxnSpPr>
          <p:cNvPr id="17" name="Straight Arrow Connector 16"/>
          <p:cNvCxnSpPr/>
          <p:nvPr/>
        </p:nvCxnSpPr>
        <p:spPr>
          <a:xfrm flipH="1">
            <a:off x="5353050" y="3474992"/>
            <a:ext cx="553030" cy="56579"/>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276348" y="3532256"/>
            <a:ext cx="2047877" cy="738664"/>
          </a:xfrm>
          <a:prstGeom prst="rect">
            <a:avLst/>
          </a:prstGeom>
        </p:spPr>
        <p:txBody>
          <a:bodyPr wrap="square">
            <a:spAutoFit/>
          </a:bodyPr>
          <a:lstStyle/>
          <a:p>
            <a:r>
              <a:rPr lang="en-US" sz="1400" dirty="0">
                <a:solidFill>
                  <a:srgbClr val="000000"/>
                </a:solidFill>
              </a:rPr>
              <a:t>Black robot chassis with red-wheel</a:t>
            </a:r>
          </a:p>
          <a:p>
            <a:r>
              <a:rPr lang="en-US" sz="1400" dirty="0">
                <a:solidFill>
                  <a:srgbClr val="000000"/>
                </a:solidFill>
              </a:rPr>
              <a:t>assembly</a:t>
            </a:r>
          </a:p>
        </p:txBody>
      </p:sp>
      <p:cxnSp>
        <p:nvCxnSpPr>
          <p:cNvPr id="20" name="Straight Arrow Connector 19"/>
          <p:cNvCxnSpPr/>
          <p:nvPr/>
        </p:nvCxnSpPr>
        <p:spPr>
          <a:xfrm flipV="1">
            <a:off x="2974115" y="2924175"/>
            <a:ext cx="647700" cy="761286"/>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6338163" y="1396682"/>
            <a:ext cx="2026517" cy="307777"/>
          </a:xfrm>
          <a:prstGeom prst="rect">
            <a:avLst/>
          </a:prstGeom>
        </p:spPr>
        <p:txBody>
          <a:bodyPr wrap="none">
            <a:spAutoFit/>
          </a:bodyPr>
          <a:lstStyle/>
          <a:p>
            <a:r>
              <a:rPr lang="en-US" sz="1400" dirty="0">
                <a:solidFill>
                  <a:srgbClr val="000000"/>
                </a:solidFill>
              </a:rPr>
              <a:t>TI-RSLK </a:t>
            </a:r>
            <a:r>
              <a:rPr lang="en-US" sz="1400" dirty="0" smtClean="0">
                <a:solidFill>
                  <a:srgbClr val="000000"/>
                </a:solidFill>
              </a:rPr>
              <a:t>chassis </a:t>
            </a:r>
            <a:r>
              <a:rPr lang="en-US" sz="1400" dirty="0">
                <a:solidFill>
                  <a:srgbClr val="000000"/>
                </a:solidFill>
              </a:rPr>
              <a:t>board</a:t>
            </a:r>
          </a:p>
        </p:txBody>
      </p:sp>
      <p:cxnSp>
        <p:nvCxnSpPr>
          <p:cNvPr id="23" name="Straight Arrow Connector 22"/>
          <p:cNvCxnSpPr/>
          <p:nvPr/>
        </p:nvCxnSpPr>
        <p:spPr>
          <a:xfrm flipH="1">
            <a:off x="5105400" y="1522280"/>
            <a:ext cx="1265457" cy="0"/>
          </a:xfrm>
          <a:prstGeom prst="straightConnector1">
            <a:avLst/>
          </a:prstGeom>
          <a:ln w="25400">
            <a:solidFill>
              <a:schemeClr val="accent4"/>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21472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35280" y="107950"/>
            <a:ext cx="8458200" cy="609600"/>
          </a:xfrm>
        </p:spPr>
        <p:txBody>
          <a:bodyPr/>
          <a:lstStyle/>
          <a:p>
            <a:r>
              <a:rPr lang="en-US" dirty="0" smtClean="0"/>
              <a:t>TI-RSLK MAX </a:t>
            </a:r>
            <a:r>
              <a:rPr lang="en-US" dirty="0" smtClean="0">
                <a:solidFill>
                  <a:schemeClr val="tx1"/>
                </a:solidFill>
              </a:rPr>
              <a:t>reusability</a:t>
            </a:r>
            <a:endParaRPr lang="en-US" dirty="0">
              <a:solidFill>
                <a:schemeClr val="tx1"/>
              </a:solidFill>
            </a:endParaRPr>
          </a:p>
        </p:txBody>
      </p:sp>
      <p:pic>
        <p:nvPicPr>
          <p:cNvPr id="16" name="Picture 15"/>
          <p:cNvPicPr/>
          <p:nvPr/>
        </p:nvPicPr>
        <p:blipFill rotWithShape="1">
          <a:blip r:embed="rId2" cstate="print">
            <a:extLst>
              <a:ext uri="{28A0092B-C50C-407E-A947-70E740481C1C}">
                <a14:useLocalDpi xmlns:a14="http://schemas.microsoft.com/office/drawing/2010/main" val="0"/>
              </a:ext>
            </a:extLst>
          </a:blip>
          <a:srcRect l="7173" t="-2750" r="7876" b="2750"/>
          <a:stretch/>
        </p:blipFill>
        <p:spPr bwMode="auto">
          <a:xfrm>
            <a:off x="775334" y="850298"/>
            <a:ext cx="4581526" cy="3202590"/>
          </a:xfrm>
          <a:prstGeom prst="rect">
            <a:avLst/>
          </a:prstGeom>
          <a:ln>
            <a:noFill/>
          </a:ln>
          <a:extLst>
            <a:ext uri="{53640926-AAD7-44D8-BBD7-CCE9431645EC}">
              <a14:shadowObscured xmlns:a14="http://schemas.microsoft.com/office/drawing/2010/main"/>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5627" y="2183798"/>
            <a:ext cx="1889061" cy="1748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0438"/>
          <a:stretch/>
        </p:blipFill>
        <p:spPr bwMode="auto">
          <a:xfrm>
            <a:off x="6249448" y="956978"/>
            <a:ext cx="2381420" cy="1226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757405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a:t>
            </a:r>
            <a:r>
              <a:rPr lang="en-US" dirty="0" smtClean="0">
                <a:solidFill>
                  <a:schemeClr val="tx1"/>
                </a:solidFill>
              </a:rPr>
              <a:t>TI-RSLK MAX</a:t>
            </a:r>
            <a:endParaRPr lang="en-US" dirty="0">
              <a:solidFill>
                <a:schemeClr val="tx1"/>
              </a:solidFill>
            </a:endParaRPr>
          </a:p>
        </p:txBody>
      </p:sp>
      <p:sp>
        <p:nvSpPr>
          <p:cNvPr id="3" name="Slide Number Placeholder 2"/>
          <p:cNvSpPr>
            <a:spLocks noGrp="1"/>
          </p:cNvSpPr>
          <p:nvPr>
            <p:ph type="sldNum" sz="quarter" idx="10"/>
          </p:nvPr>
        </p:nvSpPr>
        <p:spPr/>
        <p:txBody>
          <a:bodyPr/>
          <a:lstStyle/>
          <a:p>
            <a:pPr>
              <a:defRPr/>
            </a:pPr>
            <a:fld id="{D4C52F08-588C-488E-A5AB-DF69250DE862}" type="slidenum">
              <a:rPr lang="en-US" smtClean="0">
                <a:solidFill>
                  <a:srgbClr val="000000"/>
                </a:solidFill>
              </a:rPr>
              <a:pPr>
                <a:defRPr/>
              </a:pPr>
              <a:t>77</a:t>
            </a:fld>
            <a:endParaRPr lang="en-US" dirty="0">
              <a:solidFill>
                <a:srgbClr val="000000"/>
              </a:solidFill>
            </a:endParaRPr>
          </a:p>
        </p:txBody>
      </p:sp>
      <p:pic>
        <p:nvPicPr>
          <p:cNvPr id="33" name="Picture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71" y="816782"/>
            <a:ext cx="2154357" cy="1880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7" name="Group 6"/>
          <p:cNvGrpSpPr/>
          <p:nvPr/>
        </p:nvGrpSpPr>
        <p:grpSpPr>
          <a:xfrm>
            <a:off x="4032251" y="2730814"/>
            <a:ext cx="4081780" cy="1859099"/>
            <a:chOff x="0" y="0"/>
            <a:chExt cx="3771900" cy="1800225"/>
          </a:xfrm>
        </p:grpSpPr>
        <p:sp>
          <p:nvSpPr>
            <p:cNvPr id="8" name="TextBox 13"/>
            <p:cNvSpPr txBox="1"/>
            <p:nvPr/>
          </p:nvSpPr>
          <p:spPr>
            <a:xfrm>
              <a:off x="1362075" y="76200"/>
              <a:ext cx="1064260" cy="556895"/>
            </a:xfrm>
            <a:prstGeom prst="rect">
              <a:avLst/>
            </a:prstGeom>
            <a:noFill/>
          </p:spPr>
          <p:txBody>
            <a:bodyPr wrap="none" rtlCol="0">
              <a:noAutofit/>
            </a:bodyPr>
            <a:lstStyle/>
            <a:p>
              <a:pPr>
                <a:spcBef>
                  <a:spcPts val="0"/>
                </a:spcBef>
                <a:spcAft>
                  <a:spcPts val="0"/>
                </a:spcAft>
              </a:pPr>
              <a:r>
                <a:rPr lang="en-US" sz="1200" u="sng" dirty="0">
                  <a:solidFill>
                    <a:srgbClr val="000000"/>
                  </a:solidFill>
                  <a:latin typeface="Arial"/>
                </a:rPr>
                <a:t>Code Editors</a:t>
              </a:r>
              <a:endParaRPr lang="en-US" sz="1200" dirty="0">
                <a:solidFill>
                  <a:srgbClr val="000000"/>
                </a:solidFill>
                <a:latin typeface="Times New Roman"/>
                <a:ea typeface="Times New Roman"/>
              </a:endParaRPr>
            </a:p>
          </p:txBody>
        </p:sp>
        <p:sp>
          <p:nvSpPr>
            <p:cNvPr id="9" name="Rectangle 8"/>
            <p:cNvSpPr/>
            <p:nvPr/>
          </p:nvSpPr>
          <p:spPr>
            <a:xfrm>
              <a:off x="2457450" y="1000125"/>
              <a:ext cx="502285" cy="520700"/>
            </a:xfrm>
            <a:prstGeom prst="rect">
              <a:avLst/>
            </a:prstGeom>
            <a:solidFill>
              <a:srgbClr val="DE0000"/>
            </a:solidFill>
            <a:ln w="25400" cap="flat" cmpd="sng" algn="ctr">
              <a:solidFill>
                <a:srgbClr val="DE0000">
                  <a:shade val="50000"/>
                </a:srgbClr>
              </a:solidFill>
              <a:prstDash val="solid"/>
            </a:ln>
            <a:effectLst/>
          </p:spPr>
          <p:txBody>
            <a:bodyPr wrap="square" rtlCol="0" anchor="ctr">
              <a:noAutofit/>
            </a:bodyPr>
            <a:lstStyle/>
            <a:p>
              <a:pPr algn="ctr">
                <a:spcBef>
                  <a:spcPts val="0"/>
                </a:spcBef>
                <a:spcAft>
                  <a:spcPts val="0"/>
                </a:spcAft>
              </a:pPr>
              <a:r>
                <a:rPr lang="en-US" sz="1200">
                  <a:solidFill>
                    <a:srgbClr val="FFFFFF"/>
                  </a:solidFill>
                  <a:latin typeface="Arial"/>
                </a:rPr>
                <a:t>IAR </a:t>
              </a:r>
              <a:endParaRPr lang="en-US" sz="1200">
                <a:solidFill>
                  <a:srgbClr val="000000"/>
                </a:solidFill>
                <a:latin typeface="Times New Roman"/>
                <a:ea typeface="Times New Roman"/>
              </a:endParaRPr>
            </a:p>
          </p:txBody>
        </p:sp>
        <p:sp>
          <p:nvSpPr>
            <p:cNvPr id="10" name="Rectangle 9"/>
            <p:cNvSpPr/>
            <p:nvPr/>
          </p:nvSpPr>
          <p:spPr>
            <a:xfrm>
              <a:off x="209550" y="1000125"/>
              <a:ext cx="1019175" cy="520700"/>
            </a:xfrm>
            <a:prstGeom prst="rect">
              <a:avLst/>
            </a:prstGeom>
            <a:solidFill>
              <a:srgbClr val="DE0000"/>
            </a:solidFill>
            <a:ln w="25400" cap="flat" cmpd="sng" algn="ctr">
              <a:solidFill>
                <a:srgbClr val="DE0000">
                  <a:shade val="50000"/>
                </a:srgbClr>
              </a:solidFill>
              <a:prstDash val="solid"/>
            </a:ln>
            <a:effectLst/>
          </p:spPr>
          <p:txBody>
            <a:bodyPr wrap="square" rtlCol="0" anchor="ctr">
              <a:noAutofit/>
            </a:bodyPr>
            <a:lstStyle/>
            <a:p>
              <a:pPr algn="ctr">
                <a:spcBef>
                  <a:spcPts val="0"/>
                </a:spcBef>
                <a:spcAft>
                  <a:spcPts val="0"/>
                </a:spcAft>
              </a:pPr>
              <a:r>
                <a:rPr lang="en-US" sz="1200">
                  <a:solidFill>
                    <a:srgbClr val="FFFFFF"/>
                  </a:solidFill>
                  <a:latin typeface="Arial"/>
                </a:rPr>
                <a:t>CCS Cloud</a:t>
              </a:r>
              <a:endParaRPr lang="en-US" sz="1200">
                <a:solidFill>
                  <a:srgbClr val="000000"/>
                </a:solidFill>
                <a:latin typeface="Times New Roman"/>
                <a:ea typeface="Times New Roman"/>
              </a:endParaRPr>
            </a:p>
          </p:txBody>
        </p:sp>
        <p:sp>
          <p:nvSpPr>
            <p:cNvPr id="11" name="Rectangle 10"/>
            <p:cNvSpPr/>
            <p:nvPr/>
          </p:nvSpPr>
          <p:spPr>
            <a:xfrm>
              <a:off x="0" y="0"/>
              <a:ext cx="3771900" cy="1800225"/>
            </a:xfrm>
            <a:prstGeom prst="rect">
              <a:avLst/>
            </a:prstGeom>
            <a:noFill/>
            <a:ln w="25400" cap="flat" cmpd="sng" algn="ctr">
              <a:solidFill>
                <a:srgbClr val="DE0000"/>
              </a:solidFill>
              <a:prstDash val="solid"/>
            </a:ln>
            <a:effectLst/>
          </p:spPr>
          <p:txBody>
            <a:bodyPr rtlCol="0" anchor="ctr"/>
            <a:lstStyle/>
            <a:p>
              <a:endParaRPr lang="en-US">
                <a:solidFill>
                  <a:srgbClr val="000000"/>
                </a:solidFill>
              </a:endParaRPr>
            </a:p>
          </p:txBody>
        </p:sp>
        <p:sp>
          <p:nvSpPr>
            <p:cNvPr id="12" name="Rectangle 11"/>
            <p:cNvSpPr/>
            <p:nvPr/>
          </p:nvSpPr>
          <p:spPr>
            <a:xfrm>
              <a:off x="219075" y="371475"/>
              <a:ext cx="3393440" cy="520700"/>
            </a:xfrm>
            <a:prstGeom prst="rect">
              <a:avLst/>
            </a:prstGeom>
            <a:solidFill>
              <a:srgbClr val="DE0000"/>
            </a:solidFill>
            <a:ln w="25400" cap="flat" cmpd="sng" algn="ctr">
              <a:solidFill>
                <a:srgbClr val="DE0000">
                  <a:shade val="50000"/>
                </a:srgbClr>
              </a:solidFill>
              <a:prstDash val="solid"/>
            </a:ln>
            <a:effectLst/>
          </p:spPr>
          <p:txBody>
            <a:bodyPr wrap="square" rtlCol="0" anchor="ctr">
              <a:noAutofit/>
            </a:bodyPr>
            <a:lstStyle/>
            <a:p>
              <a:pPr algn="ctr">
                <a:spcBef>
                  <a:spcPts val="0"/>
                </a:spcBef>
                <a:spcAft>
                  <a:spcPts val="0"/>
                </a:spcAft>
              </a:pPr>
              <a:r>
                <a:rPr lang="en-US" sz="1200">
                  <a:solidFill>
                    <a:srgbClr val="FFFFFF"/>
                  </a:solidFill>
                  <a:latin typeface="Arial"/>
                </a:rPr>
                <a:t>Code Composer Studio</a:t>
              </a:r>
              <a:endParaRPr lang="en-US" sz="1200">
                <a:solidFill>
                  <a:srgbClr val="000000"/>
                </a:solidFill>
                <a:latin typeface="Times New Roman"/>
                <a:ea typeface="Times New Roman"/>
              </a:endParaRPr>
            </a:p>
          </p:txBody>
        </p:sp>
        <p:sp>
          <p:nvSpPr>
            <p:cNvPr id="13" name="Rectangle 12"/>
            <p:cNvSpPr/>
            <p:nvPr/>
          </p:nvSpPr>
          <p:spPr>
            <a:xfrm>
              <a:off x="1343025" y="1000125"/>
              <a:ext cx="1009650" cy="520700"/>
            </a:xfrm>
            <a:prstGeom prst="rect">
              <a:avLst/>
            </a:prstGeom>
            <a:solidFill>
              <a:srgbClr val="DE0000"/>
            </a:solidFill>
            <a:ln w="25400" cap="flat" cmpd="sng" algn="ctr">
              <a:solidFill>
                <a:srgbClr val="DE0000">
                  <a:shade val="50000"/>
                </a:srgbClr>
              </a:solidFill>
              <a:prstDash val="solid"/>
            </a:ln>
            <a:effectLst/>
          </p:spPr>
          <p:txBody>
            <a:bodyPr wrap="square" rtlCol="0" anchor="ctr">
              <a:noAutofit/>
            </a:bodyPr>
            <a:lstStyle/>
            <a:p>
              <a:pPr algn="ctr">
                <a:spcBef>
                  <a:spcPts val="0"/>
                </a:spcBef>
                <a:spcAft>
                  <a:spcPts val="0"/>
                </a:spcAft>
              </a:pPr>
              <a:r>
                <a:rPr lang="en-US" sz="1200">
                  <a:solidFill>
                    <a:srgbClr val="FFFFFF"/>
                  </a:solidFill>
                  <a:latin typeface="Arial"/>
                </a:rPr>
                <a:t>Energia</a:t>
              </a:r>
              <a:endParaRPr lang="en-US" sz="1200">
                <a:solidFill>
                  <a:srgbClr val="000000"/>
                </a:solidFill>
                <a:latin typeface="Times New Roman"/>
                <a:ea typeface="Times New Roman"/>
              </a:endParaRPr>
            </a:p>
          </p:txBody>
        </p:sp>
        <p:sp>
          <p:nvSpPr>
            <p:cNvPr id="14" name="Rectangle 13"/>
            <p:cNvSpPr/>
            <p:nvPr/>
          </p:nvSpPr>
          <p:spPr>
            <a:xfrm>
              <a:off x="3076575" y="1000125"/>
              <a:ext cx="535940" cy="520700"/>
            </a:xfrm>
            <a:prstGeom prst="rect">
              <a:avLst/>
            </a:prstGeom>
            <a:solidFill>
              <a:srgbClr val="DE0000"/>
            </a:solidFill>
            <a:ln w="25400" cap="flat" cmpd="sng" algn="ctr">
              <a:solidFill>
                <a:srgbClr val="DE0000">
                  <a:shade val="50000"/>
                </a:srgbClr>
              </a:solidFill>
              <a:prstDash val="solid"/>
            </a:ln>
            <a:effectLst/>
          </p:spPr>
          <p:txBody>
            <a:bodyPr wrap="square" rtlCol="0" anchor="ctr">
              <a:noAutofit/>
            </a:bodyPr>
            <a:lstStyle/>
            <a:p>
              <a:pPr algn="ctr">
                <a:spcBef>
                  <a:spcPts val="0"/>
                </a:spcBef>
                <a:spcAft>
                  <a:spcPts val="0"/>
                </a:spcAft>
              </a:pPr>
              <a:r>
                <a:rPr lang="en-US" sz="1200">
                  <a:solidFill>
                    <a:srgbClr val="FFFFFF"/>
                  </a:solidFill>
                  <a:latin typeface="Arial"/>
                </a:rPr>
                <a:t>Keil</a:t>
              </a:r>
              <a:endParaRPr lang="en-US" sz="1200">
                <a:solidFill>
                  <a:srgbClr val="000000"/>
                </a:solidFill>
                <a:latin typeface="Times New Roman"/>
                <a:ea typeface="Times New Roman"/>
              </a:endParaRPr>
            </a:p>
          </p:txBody>
        </p:sp>
      </p:grpSp>
      <p:grpSp>
        <p:nvGrpSpPr>
          <p:cNvPr id="15" name="Group 14"/>
          <p:cNvGrpSpPr/>
          <p:nvPr/>
        </p:nvGrpSpPr>
        <p:grpSpPr>
          <a:xfrm>
            <a:off x="4041184" y="663137"/>
            <a:ext cx="4081780" cy="1917382"/>
            <a:chOff x="0" y="0"/>
            <a:chExt cx="3771900" cy="1800225"/>
          </a:xfrm>
        </p:grpSpPr>
        <p:sp>
          <p:nvSpPr>
            <p:cNvPr id="16" name="TextBox 13"/>
            <p:cNvSpPr txBox="1"/>
            <p:nvPr/>
          </p:nvSpPr>
          <p:spPr>
            <a:xfrm>
              <a:off x="1336993" y="76200"/>
              <a:ext cx="1097915" cy="556895"/>
            </a:xfrm>
            <a:prstGeom prst="rect">
              <a:avLst/>
            </a:prstGeom>
            <a:noFill/>
          </p:spPr>
          <p:txBody>
            <a:bodyPr wrap="none" rtlCol="0">
              <a:noAutofit/>
            </a:bodyPr>
            <a:lstStyle/>
            <a:p>
              <a:pPr>
                <a:spcBef>
                  <a:spcPts val="0"/>
                </a:spcBef>
                <a:spcAft>
                  <a:spcPts val="0"/>
                </a:spcAft>
              </a:pPr>
              <a:r>
                <a:rPr lang="en-US" sz="1200" u="sng" dirty="0">
                  <a:solidFill>
                    <a:srgbClr val="000000"/>
                  </a:solidFill>
                  <a:latin typeface="Arial"/>
                </a:rPr>
                <a:t>Programming</a:t>
              </a:r>
              <a:endParaRPr lang="en-US" sz="1200" dirty="0">
                <a:solidFill>
                  <a:srgbClr val="000000"/>
                </a:solidFill>
                <a:latin typeface="Times New Roman"/>
                <a:ea typeface="Times New Roman"/>
              </a:endParaRPr>
            </a:p>
          </p:txBody>
        </p:sp>
        <p:sp>
          <p:nvSpPr>
            <p:cNvPr id="17" name="Rectangle 16"/>
            <p:cNvSpPr/>
            <p:nvPr/>
          </p:nvSpPr>
          <p:spPr>
            <a:xfrm>
              <a:off x="1362075" y="371475"/>
              <a:ext cx="932180" cy="520700"/>
            </a:xfrm>
            <a:prstGeom prst="rect">
              <a:avLst/>
            </a:prstGeom>
            <a:solidFill>
              <a:srgbClr val="DE0000"/>
            </a:solidFill>
            <a:ln w="25400" cap="flat" cmpd="sng" algn="ctr">
              <a:solidFill>
                <a:srgbClr val="DE0000">
                  <a:shade val="50000"/>
                </a:srgbClr>
              </a:solidFill>
              <a:prstDash val="solid"/>
            </a:ln>
            <a:effectLst/>
          </p:spPr>
          <p:txBody>
            <a:bodyPr rtlCol="0" anchor="ctr">
              <a:noAutofit/>
            </a:bodyPr>
            <a:lstStyle/>
            <a:p>
              <a:pPr algn="ctr">
                <a:spcBef>
                  <a:spcPts val="0"/>
                </a:spcBef>
                <a:spcAft>
                  <a:spcPts val="0"/>
                </a:spcAft>
              </a:pPr>
              <a:r>
                <a:rPr lang="en-US" sz="1200">
                  <a:solidFill>
                    <a:srgbClr val="FFFFFF"/>
                  </a:solidFill>
                  <a:latin typeface="Arial"/>
                </a:rPr>
                <a:t>C</a:t>
              </a:r>
              <a:endParaRPr lang="en-US" sz="1200">
                <a:solidFill>
                  <a:srgbClr val="000000"/>
                </a:solidFill>
                <a:latin typeface="Times New Roman"/>
                <a:ea typeface="Times New Roman"/>
              </a:endParaRPr>
            </a:p>
          </p:txBody>
        </p:sp>
        <p:sp>
          <p:nvSpPr>
            <p:cNvPr id="18" name="Rectangle 17"/>
            <p:cNvSpPr/>
            <p:nvPr/>
          </p:nvSpPr>
          <p:spPr>
            <a:xfrm>
              <a:off x="1619250" y="1000125"/>
              <a:ext cx="1993265" cy="520700"/>
            </a:xfrm>
            <a:prstGeom prst="rect">
              <a:avLst/>
            </a:prstGeom>
            <a:solidFill>
              <a:srgbClr val="DE0000"/>
            </a:solidFill>
            <a:ln w="25400" cap="flat" cmpd="sng" algn="ctr">
              <a:solidFill>
                <a:srgbClr val="DE0000">
                  <a:shade val="50000"/>
                </a:srgbClr>
              </a:solidFill>
              <a:prstDash val="solid"/>
            </a:ln>
            <a:effectLst/>
          </p:spPr>
          <p:txBody>
            <a:bodyPr rtlCol="0" anchor="ctr">
              <a:noAutofit/>
            </a:bodyPr>
            <a:lstStyle/>
            <a:p>
              <a:pPr algn="ctr">
                <a:spcBef>
                  <a:spcPts val="0"/>
                </a:spcBef>
                <a:spcAft>
                  <a:spcPts val="0"/>
                </a:spcAft>
              </a:pPr>
              <a:r>
                <a:rPr lang="en-US" sz="1200">
                  <a:solidFill>
                    <a:srgbClr val="FFFFFF"/>
                  </a:solidFill>
                  <a:latin typeface="Arial"/>
                </a:rPr>
                <a:t>Simplelink SDK</a:t>
              </a:r>
              <a:endParaRPr lang="en-US" sz="1200">
                <a:solidFill>
                  <a:srgbClr val="000000"/>
                </a:solidFill>
                <a:latin typeface="Times New Roman"/>
                <a:ea typeface="Times New Roman"/>
              </a:endParaRPr>
            </a:p>
          </p:txBody>
        </p:sp>
        <p:sp>
          <p:nvSpPr>
            <p:cNvPr id="19" name="Rectangle 18"/>
            <p:cNvSpPr/>
            <p:nvPr/>
          </p:nvSpPr>
          <p:spPr>
            <a:xfrm>
              <a:off x="209550" y="1000125"/>
              <a:ext cx="1314450" cy="520700"/>
            </a:xfrm>
            <a:prstGeom prst="rect">
              <a:avLst/>
            </a:prstGeom>
            <a:solidFill>
              <a:srgbClr val="DE0000"/>
            </a:solidFill>
            <a:ln w="25400" cap="flat" cmpd="sng" algn="ctr">
              <a:solidFill>
                <a:srgbClr val="DE0000">
                  <a:shade val="50000"/>
                </a:srgbClr>
              </a:solidFill>
              <a:prstDash val="solid"/>
            </a:ln>
            <a:effectLst/>
          </p:spPr>
          <p:txBody>
            <a:bodyPr wrap="square" rtlCol="0" anchor="ctr">
              <a:noAutofit/>
            </a:bodyPr>
            <a:lstStyle/>
            <a:p>
              <a:pPr algn="ctr">
                <a:spcBef>
                  <a:spcPts val="0"/>
                </a:spcBef>
                <a:spcAft>
                  <a:spcPts val="0"/>
                </a:spcAft>
              </a:pPr>
              <a:r>
                <a:rPr lang="en-US" sz="1200">
                  <a:solidFill>
                    <a:srgbClr val="FFFFFF"/>
                  </a:solidFill>
                  <a:latin typeface="Arial"/>
                </a:rPr>
                <a:t>TI-RTOS</a:t>
              </a:r>
              <a:endParaRPr lang="en-US" sz="1200">
                <a:solidFill>
                  <a:srgbClr val="000000"/>
                </a:solidFill>
                <a:latin typeface="Times New Roman"/>
                <a:ea typeface="Times New Roman"/>
              </a:endParaRPr>
            </a:p>
          </p:txBody>
        </p:sp>
        <p:sp>
          <p:nvSpPr>
            <p:cNvPr id="20" name="Rectangle 19"/>
            <p:cNvSpPr/>
            <p:nvPr/>
          </p:nvSpPr>
          <p:spPr>
            <a:xfrm>
              <a:off x="0" y="0"/>
              <a:ext cx="3771900" cy="1800225"/>
            </a:xfrm>
            <a:prstGeom prst="rect">
              <a:avLst/>
            </a:prstGeom>
            <a:noFill/>
            <a:ln w="25400" cap="flat" cmpd="sng" algn="ctr">
              <a:solidFill>
                <a:srgbClr val="DE0000"/>
              </a:solidFill>
              <a:prstDash val="solid"/>
            </a:ln>
            <a:effectLst/>
          </p:spPr>
          <p:txBody>
            <a:bodyPr rtlCol="0" anchor="ctr"/>
            <a:lstStyle/>
            <a:p>
              <a:endParaRPr lang="en-US">
                <a:solidFill>
                  <a:srgbClr val="000000"/>
                </a:solidFill>
              </a:endParaRPr>
            </a:p>
          </p:txBody>
        </p:sp>
        <p:sp>
          <p:nvSpPr>
            <p:cNvPr id="21" name="Rectangle 20"/>
            <p:cNvSpPr/>
            <p:nvPr/>
          </p:nvSpPr>
          <p:spPr>
            <a:xfrm>
              <a:off x="219075" y="371475"/>
              <a:ext cx="1057275" cy="520700"/>
            </a:xfrm>
            <a:prstGeom prst="rect">
              <a:avLst/>
            </a:prstGeom>
            <a:solidFill>
              <a:srgbClr val="DE0000"/>
            </a:solidFill>
            <a:ln w="25400" cap="flat" cmpd="sng" algn="ctr">
              <a:solidFill>
                <a:srgbClr val="DE0000">
                  <a:shade val="50000"/>
                </a:srgbClr>
              </a:solidFill>
              <a:prstDash val="solid"/>
            </a:ln>
            <a:effectLst/>
          </p:spPr>
          <p:txBody>
            <a:bodyPr rtlCol="0" anchor="ctr">
              <a:noAutofit/>
            </a:bodyPr>
            <a:lstStyle/>
            <a:p>
              <a:pPr algn="ctr">
                <a:spcBef>
                  <a:spcPts val="0"/>
                </a:spcBef>
                <a:spcAft>
                  <a:spcPts val="0"/>
                </a:spcAft>
              </a:pPr>
              <a:r>
                <a:rPr lang="en-US" sz="1200">
                  <a:solidFill>
                    <a:srgbClr val="FFFFFF"/>
                  </a:solidFill>
                  <a:latin typeface="Arial"/>
                </a:rPr>
                <a:t>Energia</a:t>
              </a:r>
              <a:endParaRPr lang="en-US" sz="1200">
                <a:solidFill>
                  <a:srgbClr val="000000"/>
                </a:solidFill>
                <a:latin typeface="Times New Roman"/>
                <a:ea typeface="Times New Roman"/>
              </a:endParaRPr>
            </a:p>
          </p:txBody>
        </p:sp>
        <p:sp>
          <p:nvSpPr>
            <p:cNvPr id="22" name="Rectangle 21"/>
            <p:cNvSpPr/>
            <p:nvPr/>
          </p:nvSpPr>
          <p:spPr>
            <a:xfrm>
              <a:off x="2352675" y="371475"/>
              <a:ext cx="1259840" cy="520700"/>
            </a:xfrm>
            <a:prstGeom prst="rect">
              <a:avLst/>
            </a:prstGeom>
            <a:solidFill>
              <a:srgbClr val="DE0000"/>
            </a:solidFill>
            <a:ln w="25400" cap="flat" cmpd="sng" algn="ctr">
              <a:solidFill>
                <a:srgbClr val="DE0000">
                  <a:shade val="50000"/>
                </a:srgbClr>
              </a:solidFill>
              <a:prstDash val="solid"/>
            </a:ln>
            <a:effectLst/>
          </p:spPr>
          <p:txBody>
            <a:bodyPr rtlCol="0" anchor="ctr">
              <a:noAutofit/>
            </a:bodyPr>
            <a:lstStyle/>
            <a:p>
              <a:pPr algn="ctr">
                <a:spcBef>
                  <a:spcPts val="0"/>
                </a:spcBef>
                <a:spcAft>
                  <a:spcPts val="0"/>
                </a:spcAft>
              </a:pPr>
              <a:r>
                <a:rPr lang="en-US" sz="1200">
                  <a:solidFill>
                    <a:srgbClr val="FFFFFF"/>
                  </a:solidFill>
                  <a:latin typeface="Arial"/>
                </a:rPr>
                <a:t>DriverLib</a:t>
              </a:r>
              <a:endParaRPr lang="en-US" sz="1200">
                <a:solidFill>
                  <a:srgbClr val="000000"/>
                </a:solidFill>
                <a:latin typeface="Times New Roman"/>
                <a:ea typeface="Times New Roman"/>
              </a:endParaRPr>
            </a:p>
          </p:txBody>
        </p:sp>
      </p:grpSp>
    </p:spTree>
    <p:extLst>
      <p:ext uri="{BB962C8B-B14F-4D97-AF65-F5344CB8AC3E}">
        <p14:creationId xmlns:p14="http://schemas.microsoft.com/office/powerpoint/2010/main" val="117860106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smtClean="0"/>
              <a:t>Learn: </a:t>
            </a:r>
            <a:r>
              <a:rPr lang="en-US" dirty="0" smtClean="0">
                <a:solidFill>
                  <a:schemeClr val="tx1"/>
                </a:solidFill>
              </a:rPr>
              <a:t>Free tools to maximize hardware</a:t>
            </a:r>
            <a:endParaRPr lang="en-US" dirty="0">
              <a:solidFill>
                <a:schemeClr val="tx1"/>
              </a:solidFill>
            </a:endParaRPr>
          </a:p>
        </p:txBody>
      </p:sp>
      <p:sp>
        <p:nvSpPr>
          <p:cNvPr id="3" name="Content Placeholder 2"/>
          <p:cNvSpPr>
            <a:spLocks noGrp="1"/>
          </p:cNvSpPr>
          <p:nvPr>
            <p:ph idx="1"/>
          </p:nvPr>
        </p:nvSpPr>
        <p:spPr>
          <a:xfrm>
            <a:off x="333403" y="651131"/>
            <a:ext cx="8585217" cy="3709449"/>
          </a:xfrm>
        </p:spPr>
        <p:txBody>
          <a:bodyPr/>
          <a:lstStyle/>
          <a:p>
            <a:r>
              <a:rPr lang="en-US" dirty="0" err="1" smtClean="0"/>
              <a:t>TExaS</a:t>
            </a:r>
            <a:r>
              <a:rPr lang="en-US" dirty="0" smtClean="0"/>
              <a:t> Display &amp; GUI Debug Tool</a:t>
            </a:r>
          </a:p>
          <a:p>
            <a:pPr lvl="1"/>
            <a:r>
              <a:rPr lang="en-US" dirty="0" smtClean="0"/>
              <a:t>Free Logic Analyzer and Oscilloscope tool available so no professional lab equipment is required</a:t>
            </a:r>
          </a:p>
          <a:p>
            <a:pPr lvl="1"/>
            <a:r>
              <a:rPr lang="en-US" dirty="0" smtClean="0"/>
              <a:t>View the intro videos on Module 1.4 and 1.5 of the curriculum</a:t>
            </a:r>
          </a:p>
          <a:p>
            <a:pPr lvl="1"/>
            <a:r>
              <a:rPr lang="en-US" dirty="0" smtClean="0"/>
              <a:t>GUI to visually sanity check the hardware during debugging</a:t>
            </a:r>
          </a:p>
          <a:p>
            <a:pPr lvl="1"/>
            <a:endParaRPr lang="en-US" sz="1000" dirty="0" smtClean="0"/>
          </a:p>
          <a:p>
            <a:r>
              <a:rPr lang="en-US" dirty="0" smtClean="0"/>
              <a:t>Code Composer Studio</a:t>
            </a:r>
          </a:p>
          <a:p>
            <a:pPr lvl="1"/>
            <a:r>
              <a:rPr lang="en-US" dirty="0" smtClean="0"/>
              <a:t>Industry grade Integrated Development Environment to expose students to a professional embedded software work flow</a:t>
            </a:r>
          </a:p>
          <a:p>
            <a:pPr lvl="1"/>
            <a:r>
              <a:rPr lang="en-US" dirty="0" smtClean="0"/>
              <a:t>Local desktop (Mac, Windows, Linux) and cloud options available for maximum flexibility</a:t>
            </a:r>
          </a:p>
          <a:p>
            <a:pPr lvl="1"/>
            <a:endParaRPr lang="en-US" sz="900" dirty="0" smtClean="0"/>
          </a:p>
          <a:p>
            <a:r>
              <a:rPr lang="en-US" dirty="0" smtClean="0"/>
              <a:t>TI-RSLK Starter Code</a:t>
            </a:r>
          </a:p>
          <a:p>
            <a:pPr lvl="1"/>
            <a:r>
              <a:rPr lang="en-US" dirty="0" smtClean="0"/>
              <a:t>Curriculum specific starter code to guide through the experience of modules </a:t>
            </a:r>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78</a:t>
            </a:fld>
            <a:endParaRPr lang="en-US">
              <a:solidFill>
                <a:srgbClr val="000000"/>
              </a:solidFill>
            </a:endParaRPr>
          </a:p>
        </p:txBody>
      </p:sp>
    </p:spTree>
    <p:extLst>
      <p:ext uri="{BB962C8B-B14F-4D97-AF65-F5344CB8AC3E}">
        <p14:creationId xmlns:p14="http://schemas.microsoft.com/office/powerpoint/2010/main" val="4541461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smtClean="0"/>
              <a:t>Learn: </a:t>
            </a:r>
            <a:r>
              <a:rPr lang="en-US" dirty="0" smtClean="0">
                <a:solidFill>
                  <a:schemeClr val="tx1"/>
                </a:solidFill>
              </a:rPr>
              <a:t>Expanded curriculum experiences</a:t>
            </a:r>
            <a:endParaRPr lang="en-US" dirty="0">
              <a:solidFill>
                <a:schemeClr val="tx1"/>
              </a:solidFill>
            </a:endParaRPr>
          </a:p>
        </p:txBody>
      </p:sp>
      <p:sp>
        <p:nvSpPr>
          <p:cNvPr id="3" name="Content Placeholder 2"/>
          <p:cNvSpPr>
            <a:spLocks noGrp="1"/>
          </p:cNvSpPr>
          <p:nvPr>
            <p:ph idx="1"/>
          </p:nvPr>
        </p:nvSpPr>
        <p:spPr>
          <a:xfrm>
            <a:off x="333404" y="651131"/>
            <a:ext cx="8724600" cy="3709449"/>
          </a:xfrm>
        </p:spPr>
        <p:txBody>
          <a:bodyPr/>
          <a:lstStyle/>
          <a:p>
            <a:r>
              <a:rPr lang="en-US" sz="1700" dirty="0" smtClean="0"/>
              <a:t>Accessory Hardware for multiple year + multiple course investment</a:t>
            </a:r>
          </a:p>
          <a:p>
            <a:pPr lvl="1"/>
            <a:r>
              <a:rPr lang="en-US" sz="1700" dirty="0" smtClean="0"/>
              <a:t>Attach new sensors, servo driven gripper arm, wireless modules, &amp; analog circuits </a:t>
            </a:r>
            <a:br>
              <a:rPr lang="en-US" sz="1700" dirty="0" smtClean="0"/>
            </a:br>
            <a:r>
              <a:rPr lang="en-US" sz="1700" dirty="0" smtClean="0"/>
              <a:t>to keep the course fresh for students and instructors, preserve academic integrity</a:t>
            </a:r>
          </a:p>
          <a:p>
            <a:pPr lvl="1"/>
            <a:r>
              <a:rPr lang="en-US" sz="1700" dirty="0" smtClean="0"/>
              <a:t>Evolve the hardware to serve breadth and depth to match introductory and advanced levels of course requirements</a:t>
            </a:r>
          </a:p>
          <a:p>
            <a:pPr lvl="1"/>
            <a:endParaRPr lang="en-US" sz="1200" dirty="0" smtClean="0"/>
          </a:p>
          <a:p>
            <a:r>
              <a:rPr lang="en-US" sz="1700" dirty="0" smtClean="0"/>
              <a:t>Multiple Programming Possibilities</a:t>
            </a:r>
          </a:p>
          <a:p>
            <a:pPr lvl="1"/>
            <a:r>
              <a:rPr lang="en-US" sz="1700" dirty="0" smtClean="0"/>
              <a:t>Teach low level C register programming, Driver </a:t>
            </a:r>
            <a:r>
              <a:rPr lang="en-US" sz="1700" dirty="0"/>
              <a:t>L</a:t>
            </a:r>
            <a:r>
              <a:rPr lang="en-US" sz="1700" dirty="0" smtClean="0"/>
              <a:t>ibrary functional programming, Arduino style abstraction programming with </a:t>
            </a:r>
            <a:r>
              <a:rPr lang="en-US" sz="1700" dirty="0" err="1" smtClean="0"/>
              <a:t>Energia</a:t>
            </a:r>
            <a:r>
              <a:rPr lang="en-US" sz="1700" dirty="0" smtClean="0"/>
              <a:t>, Real Time Operating Systems, </a:t>
            </a:r>
            <a:r>
              <a:rPr lang="en-US" sz="1700" dirty="0" err="1" smtClean="0"/>
              <a:t>Micropython</a:t>
            </a:r>
            <a:r>
              <a:rPr lang="en-US" sz="1700" dirty="0" smtClean="0"/>
              <a:t>, Rust, </a:t>
            </a:r>
            <a:r>
              <a:rPr lang="en-US" sz="1700" dirty="0"/>
              <a:t>&amp;</a:t>
            </a:r>
            <a:r>
              <a:rPr lang="en-US" sz="1700" dirty="0" smtClean="0"/>
              <a:t> more on the flexible MSP432 ARM Cortex-M4 architecture</a:t>
            </a:r>
          </a:p>
          <a:p>
            <a:pPr lvl="1"/>
            <a:endParaRPr lang="en-US" sz="1200" dirty="0" smtClean="0"/>
          </a:p>
          <a:p>
            <a:r>
              <a:rPr lang="en-US" sz="1700" dirty="0" smtClean="0"/>
              <a:t>Flexibility for course customizations</a:t>
            </a:r>
          </a:p>
          <a:p>
            <a:pPr lvl="1"/>
            <a:r>
              <a:rPr lang="en-US" sz="1700" dirty="0" smtClean="0"/>
              <a:t>Integrate course objectives around specific instrumentation or specialized topics </a:t>
            </a:r>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79</a:t>
            </a:fld>
            <a:endParaRPr lang="en-US">
              <a:solidFill>
                <a:srgbClr val="000000"/>
              </a:solidFill>
            </a:endParaRPr>
          </a:p>
        </p:txBody>
      </p:sp>
    </p:spTree>
    <p:extLst>
      <p:ext uri="{BB962C8B-B14F-4D97-AF65-F5344CB8AC3E}">
        <p14:creationId xmlns:p14="http://schemas.microsoft.com/office/powerpoint/2010/main" val="301816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68" y="0"/>
            <a:ext cx="9157168" cy="456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7" descr="ti_logo_powerpoint_1_line.png"/>
          <p:cNvPicPr>
            <a:picLocks noChangeAspect="1"/>
          </p:cNvPicPr>
          <p:nvPr/>
        </p:nvPicPr>
        <p:blipFill>
          <a:blip r:embed="rId3" cstate="print"/>
          <a:srcRect/>
          <a:stretch>
            <a:fillRect/>
          </a:stretch>
        </p:blipFill>
        <p:spPr bwMode="auto">
          <a:xfrm>
            <a:off x="7160949" y="4806158"/>
            <a:ext cx="1562364" cy="193146"/>
          </a:xfrm>
          <a:prstGeom prst="rect">
            <a:avLst/>
          </a:prstGeom>
          <a:noFill/>
          <a:ln w="9525">
            <a:noFill/>
            <a:miter lim="800000"/>
            <a:headEnd/>
            <a:tailEnd/>
          </a:ln>
        </p:spPr>
      </p:pic>
    </p:spTree>
    <p:extLst>
      <p:ext uri="{BB962C8B-B14F-4D97-AF65-F5344CB8AC3E}">
        <p14:creationId xmlns:p14="http://schemas.microsoft.com/office/powerpoint/2010/main" val="21036663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4C52F08-588C-488E-A5AB-DF69250DE862}" type="slidenum">
              <a:rPr lang="en-US" smtClean="0">
                <a:solidFill>
                  <a:srgbClr val="000000"/>
                </a:solidFill>
              </a:rPr>
              <a:pPr>
                <a:defRPr/>
              </a:pPr>
              <a:t>80</a:t>
            </a:fld>
            <a:endParaRPr lang="en-US" dirty="0">
              <a:solidFill>
                <a:srgbClr val="000000"/>
              </a:solidFill>
            </a:endParaRPr>
          </a:p>
        </p:txBody>
      </p:sp>
      <p:pic>
        <p:nvPicPr>
          <p:cNvPr id="9" name="Picture 8"/>
          <p:cNvPicPr/>
          <p:nvPr/>
        </p:nvPicPr>
        <p:blipFill>
          <a:blip r:embed="rId2"/>
          <a:stretch>
            <a:fillRect/>
          </a:stretch>
        </p:blipFill>
        <p:spPr>
          <a:xfrm>
            <a:off x="107950" y="1"/>
            <a:ext cx="8868410" cy="4511040"/>
          </a:xfrm>
          <a:prstGeom prst="rect">
            <a:avLst/>
          </a:prstGeom>
        </p:spPr>
      </p:pic>
    </p:spTree>
    <p:extLst>
      <p:ext uri="{BB962C8B-B14F-4D97-AF65-F5344CB8AC3E}">
        <p14:creationId xmlns:p14="http://schemas.microsoft.com/office/powerpoint/2010/main" val="316759660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3"/>
            <a:ext cx="8912225" cy="610791"/>
          </a:xfrm>
        </p:spPr>
        <p:txBody>
          <a:bodyPr/>
          <a:lstStyle/>
          <a:p>
            <a:r>
              <a:rPr lang="en-US" dirty="0"/>
              <a:t>Learn: </a:t>
            </a:r>
            <a:r>
              <a:rPr lang="en-US" dirty="0" smtClean="0">
                <a:solidFill>
                  <a:schemeClr val="tx1"/>
                </a:solidFill>
              </a:rPr>
              <a:t>Inside each module </a:t>
            </a:r>
            <a:endParaRPr lang="en-US" dirty="0">
              <a:solidFill>
                <a:schemeClr val="tx1"/>
              </a:solidFill>
            </a:endParaRPr>
          </a:p>
        </p:txBody>
      </p:sp>
      <p:sp>
        <p:nvSpPr>
          <p:cNvPr id="3" name="Rectangle 2"/>
          <p:cNvSpPr/>
          <p:nvPr/>
        </p:nvSpPr>
        <p:spPr>
          <a:xfrm>
            <a:off x="895350" y="705390"/>
            <a:ext cx="7629525" cy="603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p:cNvSpPr/>
          <p:nvPr/>
        </p:nvSpPr>
        <p:spPr>
          <a:xfrm>
            <a:off x="895350" y="1519771"/>
            <a:ext cx="7629525" cy="603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895350" y="2330604"/>
            <a:ext cx="7629525" cy="603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Rectangle 13"/>
          <p:cNvSpPr/>
          <p:nvPr/>
        </p:nvSpPr>
        <p:spPr>
          <a:xfrm>
            <a:off x="895350" y="3133511"/>
            <a:ext cx="7629525" cy="603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5" name="Rectangle 14"/>
          <p:cNvSpPr/>
          <p:nvPr/>
        </p:nvSpPr>
        <p:spPr>
          <a:xfrm>
            <a:off x="895350" y="3906170"/>
            <a:ext cx="7629525" cy="60328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2" name="Group 21"/>
          <p:cNvGrpSpPr/>
          <p:nvPr/>
        </p:nvGrpSpPr>
        <p:grpSpPr>
          <a:xfrm>
            <a:off x="922973" y="1559802"/>
            <a:ext cx="7278051" cy="542270"/>
            <a:chOff x="922973" y="1641780"/>
            <a:chExt cx="7278051" cy="542270"/>
          </a:xfrm>
        </p:grpSpPr>
        <p:pic>
          <p:nvPicPr>
            <p:cNvPr id="6" name="Picture 5" descr="Lecture_Ic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973" y="1660829"/>
              <a:ext cx="562927" cy="523221"/>
            </a:xfrm>
            <a:prstGeom prst="rect">
              <a:avLst/>
            </a:prstGeom>
          </p:spPr>
        </p:pic>
        <p:sp>
          <p:nvSpPr>
            <p:cNvPr id="17" name="Rectangle 16"/>
            <p:cNvSpPr/>
            <p:nvPr/>
          </p:nvSpPr>
          <p:spPr>
            <a:xfrm>
              <a:off x="1581149" y="1641780"/>
              <a:ext cx="6619875" cy="307777"/>
            </a:xfrm>
            <a:prstGeom prst="rect">
              <a:avLst/>
            </a:prstGeom>
          </p:spPr>
          <p:txBody>
            <a:bodyPr wrap="square">
              <a:spAutoFit/>
            </a:bodyPr>
            <a:lstStyle/>
            <a:p>
              <a:r>
                <a:rPr lang="en-US" sz="1400" dirty="0" smtClean="0">
                  <a:solidFill>
                    <a:srgbClr val="575757"/>
                  </a:solidFill>
                </a:rPr>
                <a:t>  Class Lecture slides and video</a:t>
              </a:r>
            </a:p>
          </p:txBody>
        </p:sp>
      </p:grpSp>
      <p:grpSp>
        <p:nvGrpSpPr>
          <p:cNvPr id="23" name="Group 22"/>
          <p:cNvGrpSpPr/>
          <p:nvPr/>
        </p:nvGrpSpPr>
        <p:grpSpPr>
          <a:xfrm>
            <a:off x="928439" y="2354342"/>
            <a:ext cx="7482136" cy="558563"/>
            <a:chOff x="928439" y="2436320"/>
            <a:chExt cx="7482136" cy="558563"/>
          </a:xfrm>
        </p:grpSpPr>
        <p:pic>
          <p:nvPicPr>
            <p:cNvPr id="7" name="Picture 6" descr="Lab_Ic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8439" y="2471663"/>
              <a:ext cx="566986" cy="523220"/>
            </a:xfrm>
            <a:prstGeom prst="rect">
              <a:avLst/>
            </a:prstGeom>
          </p:spPr>
        </p:pic>
        <p:sp>
          <p:nvSpPr>
            <p:cNvPr id="18" name="Rectangle 17"/>
            <p:cNvSpPr/>
            <p:nvPr/>
          </p:nvSpPr>
          <p:spPr>
            <a:xfrm>
              <a:off x="1662111" y="2436320"/>
              <a:ext cx="6748464" cy="307777"/>
            </a:xfrm>
            <a:prstGeom prst="rect">
              <a:avLst/>
            </a:prstGeom>
          </p:spPr>
          <p:txBody>
            <a:bodyPr wrap="square">
              <a:spAutoFit/>
            </a:bodyPr>
            <a:lstStyle/>
            <a:p>
              <a:r>
                <a:rPr lang="en-US" sz="1400" dirty="0" smtClean="0">
                  <a:solidFill>
                    <a:srgbClr val="575757"/>
                  </a:solidFill>
                </a:rPr>
                <a:t>Lab document along with demo videos of completed lab</a:t>
              </a:r>
              <a:endParaRPr lang="en-US" sz="1400" dirty="0">
                <a:solidFill>
                  <a:srgbClr val="575757"/>
                </a:solidFill>
              </a:endParaRPr>
            </a:p>
          </p:txBody>
        </p:sp>
      </p:grpSp>
      <p:grpSp>
        <p:nvGrpSpPr>
          <p:cNvPr id="24" name="Group 23"/>
          <p:cNvGrpSpPr/>
          <p:nvPr/>
        </p:nvGrpSpPr>
        <p:grpSpPr>
          <a:xfrm>
            <a:off x="942243" y="3167154"/>
            <a:ext cx="7404037" cy="558183"/>
            <a:chOff x="942243" y="3249132"/>
            <a:chExt cx="7404037" cy="558183"/>
          </a:xfrm>
        </p:grpSpPr>
        <p:pic>
          <p:nvPicPr>
            <p:cNvPr id="8" name="Picture 7" descr="Quiz.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243" y="3249132"/>
              <a:ext cx="558183" cy="558183"/>
            </a:xfrm>
            <a:prstGeom prst="rect">
              <a:avLst/>
            </a:prstGeom>
          </p:spPr>
        </p:pic>
        <p:sp>
          <p:nvSpPr>
            <p:cNvPr id="19" name="Rectangle 18"/>
            <p:cNvSpPr/>
            <p:nvPr/>
          </p:nvSpPr>
          <p:spPr>
            <a:xfrm>
              <a:off x="1581149" y="3255520"/>
              <a:ext cx="6765131" cy="307777"/>
            </a:xfrm>
            <a:prstGeom prst="rect">
              <a:avLst/>
            </a:prstGeom>
          </p:spPr>
          <p:txBody>
            <a:bodyPr wrap="square">
              <a:spAutoFit/>
            </a:bodyPr>
            <a:lstStyle/>
            <a:p>
              <a:r>
                <a:rPr lang="en-US" sz="1400" dirty="0" smtClean="0">
                  <a:solidFill>
                    <a:srgbClr val="575757"/>
                  </a:solidFill>
                </a:rPr>
                <a:t>  Quiz document for testing students</a:t>
              </a:r>
            </a:p>
          </p:txBody>
        </p:sp>
      </p:grpSp>
      <p:grpSp>
        <p:nvGrpSpPr>
          <p:cNvPr id="25" name="Group 24"/>
          <p:cNvGrpSpPr/>
          <p:nvPr/>
        </p:nvGrpSpPr>
        <p:grpSpPr>
          <a:xfrm>
            <a:off x="980564" y="3946201"/>
            <a:ext cx="7510972" cy="542376"/>
            <a:chOff x="980564" y="4028179"/>
            <a:chExt cx="7510972" cy="542376"/>
          </a:xfrm>
        </p:grpSpPr>
        <p:pic>
          <p:nvPicPr>
            <p:cNvPr id="9" name="Picture 8" descr="Activity.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0564" y="4028179"/>
              <a:ext cx="542376" cy="542376"/>
            </a:xfrm>
            <a:prstGeom prst="rect">
              <a:avLst/>
            </a:prstGeom>
          </p:spPr>
        </p:pic>
        <p:sp>
          <p:nvSpPr>
            <p:cNvPr id="20" name="Rectangle 19"/>
            <p:cNvSpPr/>
            <p:nvPr/>
          </p:nvSpPr>
          <p:spPr>
            <a:xfrm>
              <a:off x="1662111" y="4028179"/>
              <a:ext cx="6829425" cy="307777"/>
            </a:xfrm>
            <a:prstGeom prst="rect">
              <a:avLst/>
            </a:prstGeom>
          </p:spPr>
          <p:txBody>
            <a:bodyPr wrap="square">
              <a:spAutoFit/>
            </a:bodyPr>
            <a:lstStyle/>
            <a:p>
              <a:r>
                <a:rPr lang="en-US" sz="1400" dirty="0" smtClean="0">
                  <a:solidFill>
                    <a:srgbClr val="575757"/>
                  </a:solidFill>
                </a:rPr>
                <a:t> Class Activity document with homework exercises or practice problems</a:t>
              </a:r>
              <a:endParaRPr lang="en-US" sz="1400" dirty="0">
                <a:solidFill>
                  <a:srgbClr val="575757"/>
                </a:solidFill>
              </a:endParaRPr>
            </a:p>
          </p:txBody>
        </p:sp>
      </p:grpSp>
      <p:grpSp>
        <p:nvGrpSpPr>
          <p:cNvPr id="21" name="Group 20"/>
          <p:cNvGrpSpPr/>
          <p:nvPr/>
        </p:nvGrpSpPr>
        <p:grpSpPr>
          <a:xfrm>
            <a:off x="923004" y="727140"/>
            <a:ext cx="7568533" cy="566720"/>
            <a:chOff x="923004" y="809118"/>
            <a:chExt cx="7568533" cy="566720"/>
          </a:xfrm>
        </p:grpSpPr>
        <p:pic>
          <p:nvPicPr>
            <p:cNvPr id="5" name="Picture 4" descr="intro.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004" y="809118"/>
              <a:ext cx="534352" cy="566720"/>
            </a:xfrm>
            <a:prstGeom prst="rect">
              <a:avLst/>
            </a:prstGeom>
          </p:spPr>
        </p:pic>
        <p:sp>
          <p:nvSpPr>
            <p:cNvPr id="16" name="Rectangle 15"/>
            <p:cNvSpPr/>
            <p:nvPr/>
          </p:nvSpPr>
          <p:spPr>
            <a:xfrm>
              <a:off x="1581149" y="809118"/>
              <a:ext cx="6910388" cy="307777"/>
            </a:xfrm>
            <a:prstGeom prst="rect">
              <a:avLst/>
            </a:prstGeom>
          </p:spPr>
          <p:txBody>
            <a:bodyPr wrap="square">
              <a:spAutoFit/>
            </a:bodyPr>
            <a:lstStyle/>
            <a:p>
              <a:r>
                <a:rPr lang="en-US" sz="1400" dirty="0" smtClean="0">
                  <a:solidFill>
                    <a:srgbClr val="575757"/>
                  </a:solidFill>
                </a:rPr>
                <a:t>  Introduction document with educational objectives, pre-requisites, references</a:t>
              </a:r>
              <a:endParaRPr lang="en-US" sz="1400" dirty="0">
                <a:solidFill>
                  <a:srgbClr val="575757"/>
                </a:solidFill>
              </a:endParaRPr>
            </a:p>
          </p:txBody>
        </p:sp>
      </p:grpSp>
    </p:spTree>
    <p:extLst>
      <p:ext uri="{BB962C8B-B14F-4D97-AF65-F5344CB8AC3E}">
        <p14:creationId xmlns:p14="http://schemas.microsoft.com/office/powerpoint/2010/main" val="40207906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smtClean="0"/>
              <a:t>Learn: </a:t>
            </a:r>
            <a:r>
              <a:rPr lang="en-US" dirty="0" smtClean="0">
                <a:solidFill>
                  <a:schemeClr val="tx1"/>
                </a:solidFill>
              </a:rPr>
              <a:t>Video lectures</a:t>
            </a:r>
            <a:endParaRPr lang="en-US" dirty="0">
              <a:solidFill>
                <a:schemeClr val="tx1"/>
              </a:solidFill>
            </a:endParaRPr>
          </a:p>
        </p:txBody>
      </p:sp>
      <p:sp>
        <p:nvSpPr>
          <p:cNvPr id="3" name="Content Placeholder 2"/>
          <p:cNvSpPr>
            <a:spLocks noGrp="1"/>
          </p:cNvSpPr>
          <p:nvPr>
            <p:ph idx="1"/>
          </p:nvPr>
        </p:nvSpPr>
        <p:spPr>
          <a:xfrm>
            <a:off x="333403" y="651131"/>
            <a:ext cx="8585217" cy="3709449"/>
          </a:xfrm>
        </p:spPr>
        <p:txBody>
          <a:bodyPr/>
          <a:lstStyle/>
          <a:p>
            <a:r>
              <a:rPr lang="en-US" sz="1700" dirty="0" smtClean="0"/>
              <a:t>Get personal instruction from Dr. Jonathan Valvano</a:t>
            </a:r>
          </a:p>
          <a:p>
            <a:r>
              <a:rPr lang="en-US" sz="1700" dirty="0" smtClean="0"/>
              <a:t>Walk through and preview lab exercises</a:t>
            </a:r>
          </a:p>
          <a:p>
            <a:endParaRPr lang="en-US" sz="1700" dirty="0"/>
          </a:p>
          <a:p>
            <a:endParaRPr lang="en-US" sz="190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82</a:t>
            </a:fld>
            <a:endParaRPr 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89" y="1723722"/>
            <a:ext cx="2167128" cy="216712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759" y="1723722"/>
            <a:ext cx="5486400" cy="216722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48494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33350" y="634814"/>
            <a:ext cx="8696325" cy="3994335"/>
          </a:xfrm>
          <a:prstGeom prst="rect">
            <a:avLst/>
          </a:prstGeom>
          <a:solidFill>
            <a:schemeClr val="bg1"/>
          </a:solidFill>
          <a:ln w="38100" cmpd="sng">
            <a:noFill/>
          </a:ln>
          <a:effectLst>
            <a:outerShdw blurRad="50800" dist="38100" dir="432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b="1" dirty="0">
              <a:solidFill>
                <a:srgbClr val="FFFFFF"/>
              </a:solidFill>
              <a:cs typeface="Arial" panose="020B0604020202020204" pitchFamily="34" charset="0"/>
            </a:endParaRPr>
          </a:p>
        </p:txBody>
      </p:sp>
      <p:sp>
        <p:nvSpPr>
          <p:cNvPr id="59" name="Rectangle 58"/>
          <p:cNvSpPr/>
          <p:nvPr/>
        </p:nvSpPr>
        <p:spPr>
          <a:xfrm>
            <a:off x="4047213" y="1130890"/>
            <a:ext cx="793401" cy="324670"/>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4-Software Design </a:t>
            </a:r>
            <a:endParaRPr lang="en-US" sz="800" b="1" dirty="0">
              <a:solidFill>
                <a:srgbClr val="000000"/>
              </a:solidFill>
              <a:cs typeface="Arial" panose="020B0604020202020204" pitchFamily="34" charset="0"/>
            </a:endParaRPr>
          </a:p>
        </p:txBody>
      </p:sp>
      <p:sp>
        <p:nvSpPr>
          <p:cNvPr id="2" name="Title 1"/>
          <p:cNvSpPr>
            <a:spLocks noGrp="1"/>
          </p:cNvSpPr>
          <p:nvPr>
            <p:ph type="title"/>
          </p:nvPr>
        </p:nvSpPr>
        <p:spPr>
          <a:xfrm>
            <a:off x="231775" y="107163"/>
            <a:ext cx="8762802" cy="610791"/>
          </a:xfrm>
        </p:spPr>
        <p:txBody>
          <a:bodyPr/>
          <a:lstStyle/>
          <a:p>
            <a:r>
              <a:rPr lang="en-US" dirty="0"/>
              <a:t>Custom</a:t>
            </a:r>
            <a:r>
              <a:rPr lang="en-US" dirty="0" smtClean="0">
                <a:solidFill>
                  <a:schemeClr val="tx1">
                    <a:lumMod val="50000"/>
                    <a:lumOff val="50000"/>
                  </a:schemeClr>
                </a:solidFill>
              </a:rPr>
              <a:t> </a:t>
            </a:r>
            <a:r>
              <a:rPr lang="en-US" dirty="0" smtClean="0">
                <a:solidFill>
                  <a:schemeClr val="tx1"/>
                </a:solidFill>
              </a:rPr>
              <a:t>curriculum </a:t>
            </a:r>
            <a:r>
              <a:rPr lang="en-US" dirty="0">
                <a:solidFill>
                  <a:schemeClr val="tx1"/>
                </a:solidFill>
              </a:rPr>
              <a:t>p</a:t>
            </a:r>
            <a:r>
              <a:rPr lang="en-US" dirty="0" smtClean="0">
                <a:solidFill>
                  <a:schemeClr val="tx1"/>
                </a:solidFill>
              </a:rPr>
              <a:t>athway</a:t>
            </a:r>
            <a:endParaRPr lang="en-US" altLang="en-US" dirty="0">
              <a:solidFill>
                <a:schemeClr val="tx1"/>
              </a:solidFill>
              <a:cs typeface="Arial"/>
            </a:endParaRPr>
          </a:p>
        </p:txBody>
      </p:sp>
      <p:sp>
        <p:nvSpPr>
          <p:cNvPr id="7" name="Content Placeholder 2"/>
          <p:cNvSpPr txBox="1">
            <a:spLocks/>
          </p:cNvSpPr>
          <p:nvPr/>
        </p:nvSpPr>
        <p:spPr>
          <a:xfrm>
            <a:off x="167740" y="2625816"/>
            <a:ext cx="5135779" cy="1703087"/>
          </a:xfrm>
          <a:prstGeom prst="rect">
            <a:avLst/>
          </a:prstGeom>
        </p:spPr>
        <p:txBody>
          <a:bodyPr numCol="1" spcCol="457200">
            <a:noAutofit/>
          </a:bodyPr>
          <a:lstStyle>
            <a:lvl1pPr marL="0" indent="0" algn="l" rtl="0" eaLnBrk="0" fontAlgn="base" hangingPunct="0">
              <a:lnSpc>
                <a:spcPct val="110000"/>
              </a:lnSpc>
              <a:spcBef>
                <a:spcPts val="500"/>
              </a:spcBef>
              <a:spcAft>
                <a:spcPct val="0"/>
              </a:spcAft>
              <a:buNone/>
              <a:defRPr sz="1000">
                <a:solidFill>
                  <a:schemeClr val="tx1"/>
                </a:solidFill>
                <a:latin typeface="+mn-lt"/>
                <a:ea typeface="+mn-ea"/>
                <a:cs typeface="+mn-cs"/>
              </a:defRPr>
            </a:lvl1pPr>
            <a:lvl2pPr marL="0" indent="0" algn="l" rtl="0" eaLnBrk="0" fontAlgn="base" hangingPunct="0">
              <a:lnSpc>
                <a:spcPct val="110000"/>
              </a:lnSpc>
              <a:spcBef>
                <a:spcPts val="500"/>
              </a:spcBef>
              <a:spcAft>
                <a:spcPct val="0"/>
              </a:spcAft>
              <a:buNone/>
              <a:defRPr sz="1000">
                <a:solidFill>
                  <a:schemeClr val="tx1"/>
                </a:solidFill>
                <a:latin typeface="+mn-lt"/>
              </a:defRPr>
            </a:lvl2pPr>
            <a:lvl3pPr marL="0" indent="0" algn="l" rtl="0" eaLnBrk="0" fontAlgn="base" hangingPunct="0">
              <a:lnSpc>
                <a:spcPct val="110000"/>
              </a:lnSpc>
              <a:spcBef>
                <a:spcPts val="500"/>
              </a:spcBef>
              <a:spcAft>
                <a:spcPct val="0"/>
              </a:spcAft>
              <a:buNone/>
              <a:defRPr sz="1000">
                <a:solidFill>
                  <a:schemeClr val="tx1"/>
                </a:solidFill>
                <a:latin typeface="+mn-lt"/>
              </a:defRPr>
            </a:lvl3pPr>
            <a:lvl4pPr marL="0" indent="0" algn="l" rtl="0" eaLnBrk="0" fontAlgn="base" hangingPunct="0">
              <a:lnSpc>
                <a:spcPct val="110000"/>
              </a:lnSpc>
              <a:spcBef>
                <a:spcPts val="500"/>
              </a:spcBef>
              <a:spcAft>
                <a:spcPct val="0"/>
              </a:spcAft>
              <a:buNone/>
              <a:defRPr sz="1000">
                <a:solidFill>
                  <a:schemeClr val="tx1"/>
                </a:solidFill>
                <a:latin typeface="+mn-lt"/>
              </a:defRPr>
            </a:lvl4pPr>
            <a:lvl5pPr marL="0" indent="0" algn="l" rtl="0" eaLnBrk="0" fontAlgn="base" hangingPunct="0">
              <a:lnSpc>
                <a:spcPct val="110000"/>
              </a:lnSpc>
              <a:spcBef>
                <a:spcPts val="500"/>
              </a:spcBef>
              <a:spcAft>
                <a:spcPct val="0"/>
              </a:spcAft>
              <a:buNone/>
              <a:defRPr sz="1000">
                <a:solidFill>
                  <a:schemeClr val="tx1"/>
                </a:solidFill>
                <a:latin typeface="+mn-lt"/>
              </a:defRPr>
            </a:lvl5pPr>
            <a:lvl6pPr marL="2168540" indent="-192799" algn="l" rtl="0" fontAlgn="base">
              <a:spcBef>
                <a:spcPct val="0"/>
              </a:spcBef>
              <a:spcAft>
                <a:spcPct val="0"/>
              </a:spcAft>
              <a:buChar char="»"/>
              <a:defRPr sz="1800">
                <a:solidFill>
                  <a:schemeClr val="tx1"/>
                </a:solidFill>
                <a:latin typeface="+mn-lt"/>
              </a:defRPr>
            </a:lvl6pPr>
            <a:lvl7pPr marL="2677952" indent="-192799" algn="l" rtl="0" fontAlgn="base">
              <a:spcBef>
                <a:spcPct val="0"/>
              </a:spcBef>
              <a:spcAft>
                <a:spcPct val="0"/>
              </a:spcAft>
              <a:buChar char="»"/>
              <a:defRPr sz="1800">
                <a:solidFill>
                  <a:schemeClr val="tx1"/>
                </a:solidFill>
                <a:latin typeface="+mn-lt"/>
              </a:defRPr>
            </a:lvl7pPr>
            <a:lvl8pPr marL="3187364" indent="-192799" algn="l" rtl="0" fontAlgn="base">
              <a:spcBef>
                <a:spcPct val="0"/>
              </a:spcBef>
              <a:spcAft>
                <a:spcPct val="0"/>
              </a:spcAft>
              <a:buChar char="»"/>
              <a:defRPr sz="1800">
                <a:solidFill>
                  <a:schemeClr val="tx1"/>
                </a:solidFill>
                <a:latin typeface="+mn-lt"/>
              </a:defRPr>
            </a:lvl8pPr>
            <a:lvl9pPr marL="3696776" indent="-192799" algn="l" rtl="0" fontAlgn="base">
              <a:spcBef>
                <a:spcPct val="0"/>
              </a:spcBef>
              <a:spcAft>
                <a:spcPct val="0"/>
              </a:spcAft>
              <a:buChar char="»"/>
              <a:defRPr sz="1800">
                <a:solidFill>
                  <a:schemeClr val="tx1"/>
                </a:solidFill>
                <a:latin typeface="+mn-lt"/>
              </a:defRPr>
            </a:lvl9pPr>
          </a:lstStyle>
          <a:p>
            <a:pPr>
              <a:lnSpc>
                <a:spcPct val="100000"/>
              </a:lnSpc>
              <a:spcBef>
                <a:spcPts val="397"/>
              </a:spcBef>
            </a:pPr>
            <a:r>
              <a:rPr lang="en-US" sz="1200" b="1" dirty="0">
                <a:solidFill>
                  <a:srgbClr val="DE0000"/>
                </a:solidFill>
                <a:cs typeface="Arial" panose="020B0604020202020204" pitchFamily="34" charset="0"/>
              </a:rPr>
              <a:t>You will learn in this </a:t>
            </a:r>
            <a:r>
              <a:rPr lang="en-US" sz="1200" b="1" dirty="0" smtClean="0">
                <a:solidFill>
                  <a:srgbClr val="DE0000"/>
                </a:solidFill>
                <a:cs typeface="Arial" panose="020B0604020202020204" pitchFamily="34" charset="0"/>
              </a:rPr>
              <a:t>curriculum</a:t>
            </a:r>
            <a:endParaRPr lang="en-US" sz="1200" b="1" dirty="0">
              <a:solidFill>
                <a:srgbClr val="DE0000"/>
              </a:solidFill>
              <a:cs typeface="Arial" panose="020B0604020202020204" pitchFamily="34" charset="0"/>
            </a:endParaRP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Engineering Design Skills – Measurement, Data Acquisition, Excel data plotting, CAD Modeling, 3D Printing, soldering, wiring and documentation</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Electrical Engineering</a:t>
            </a:r>
            <a:r>
              <a:rPr lang="en-US" altLang="en-US" sz="1200" dirty="0">
                <a:solidFill>
                  <a:srgbClr val="575757"/>
                </a:solidFill>
                <a:cs typeface="Arial"/>
              </a:rPr>
              <a:t> </a:t>
            </a:r>
            <a:r>
              <a:rPr lang="en-US" altLang="en-US" sz="1200" dirty="0" smtClean="0">
                <a:solidFill>
                  <a:srgbClr val="575757"/>
                </a:solidFill>
                <a:cs typeface="Arial"/>
              </a:rPr>
              <a:t>concepts – Voltage, current, power and energy</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Microcontroller C programming – PWM, ADC, GPIO and serial</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Software design and testing – Algorithms and Debugging</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Fundamental Theories- Nyquist, Central Limit, Little’s</a:t>
            </a:r>
            <a:endParaRPr lang="en-US" altLang="en-US" sz="1200" dirty="0">
              <a:solidFill>
                <a:srgbClr val="575757"/>
              </a:solidFill>
              <a:cs typeface="Arial"/>
            </a:endParaRP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Systems</a:t>
            </a:r>
            <a:r>
              <a:rPr lang="en-US" altLang="en-US" sz="1200" dirty="0">
                <a:solidFill>
                  <a:srgbClr val="575757"/>
                </a:solidFill>
                <a:cs typeface="Arial"/>
              </a:rPr>
              <a:t> </a:t>
            </a:r>
            <a:r>
              <a:rPr lang="en-US" altLang="en-US" sz="1200" dirty="0" smtClean="0">
                <a:solidFill>
                  <a:srgbClr val="575757"/>
                </a:solidFill>
                <a:cs typeface="Arial"/>
              </a:rPr>
              <a:t>– State Machines, Controls and System Integration</a:t>
            </a:r>
          </a:p>
        </p:txBody>
      </p:sp>
      <p:cxnSp>
        <p:nvCxnSpPr>
          <p:cNvPr id="31" name="Straight Arrow Connector 30"/>
          <p:cNvCxnSpPr/>
          <p:nvPr/>
        </p:nvCxnSpPr>
        <p:spPr>
          <a:xfrm>
            <a:off x="841733" y="1260948"/>
            <a:ext cx="158533"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10" name="Rectangle 9"/>
          <p:cNvSpPr/>
          <p:nvPr/>
        </p:nvSpPr>
        <p:spPr>
          <a:xfrm>
            <a:off x="260235" y="1093355"/>
            <a:ext cx="564363" cy="340242"/>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1-CCS</a:t>
            </a:r>
            <a:endParaRPr lang="en-US" sz="800" b="1" dirty="0">
              <a:solidFill>
                <a:srgbClr val="000000"/>
              </a:solidFill>
              <a:cs typeface="Arial" panose="020B0604020202020204" pitchFamily="34" charset="0"/>
            </a:endParaRPr>
          </a:p>
        </p:txBody>
      </p:sp>
      <p:sp>
        <p:nvSpPr>
          <p:cNvPr id="11" name="Rectangle 10"/>
          <p:cNvSpPr/>
          <p:nvPr/>
        </p:nvSpPr>
        <p:spPr>
          <a:xfrm>
            <a:off x="2486512" y="1127249"/>
            <a:ext cx="1297681" cy="323122"/>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3-ARM &amp; Assembly Programming</a:t>
            </a:r>
            <a:endParaRPr lang="en-US" sz="800" b="1" dirty="0">
              <a:solidFill>
                <a:srgbClr val="000000"/>
              </a:solidFill>
              <a:cs typeface="Arial" panose="020B0604020202020204" pitchFamily="34" charset="0"/>
            </a:endParaRPr>
          </a:p>
        </p:txBody>
      </p:sp>
      <p:sp>
        <p:nvSpPr>
          <p:cNvPr id="14" name="Rectangle 13"/>
          <p:cNvSpPr/>
          <p:nvPr/>
        </p:nvSpPr>
        <p:spPr>
          <a:xfrm>
            <a:off x="6695123" y="1124331"/>
            <a:ext cx="601549" cy="313049"/>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6-GPIO</a:t>
            </a:r>
            <a:endParaRPr lang="en-US" sz="800" b="1" dirty="0">
              <a:solidFill>
                <a:srgbClr val="000000"/>
              </a:solidFill>
              <a:cs typeface="Arial" panose="020B0604020202020204" pitchFamily="34" charset="0"/>
            </a:endParaRPr>
          </a:p>
        </p:txBody>
      </p:sp>
      <p:sp>
        <p:nvSpPr>
          <p:cNvPr id="15" name="Rectangle 14"/>
          <p:cNvSpPr/>
          <p:nvPr/>
        </p:nvSpPr>
        <p:spPr>
          <a:xfrm>
            <a:off x="7459947" y="2124354"/>
            <a:ext cx="787729" cy="334548"/>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8-LEDs &amp;</a:t>
            </a:r>
          </a:p>
          <a:p>
            <a:pPr algn="ctr"/>
            <a:r>
              <a:rPr lang="en-US" sz="800" b="1" dirty="0" smtClean="0">
                <a:solidFill>
                  <a:srgbClr val="000000"/>
                </a:solidFill>
                <a:cs typeface="Arial" panose="020B0604020202020204" pitchFamily="34" charset="0"/>
              </a:rPr>
              <a:t>Switches</a:t>
            </a:r>
            <a:endParaRPr lang="en-US" sz="800" b="1" dirty="0">
              <a:solidFill>
                <a:srgbClr val="000000"/>
              </a:solidFill>
              <a:cs typeface="Arial" panose="020B0604020202020204" pitchFamily="34" charset="0"/>
            </a:endParaRPr>
          </a:p>
        </p:txBody>
      </p:sp>
      <p:sp>
        <p:nvSpPr>
          <p:cNvPr id="19" name="Rectangle 18"/>
          <p:cNvSpPr/>
          <p:nvPr/>
        </p:nvSpPr>
        <p:spPr>
          <a:xfrm>
            <a:off x="5054269" y="1127249"/>
            <a:ext cx="1388053" cy="322608"/>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5- Building the robot</a:t>
            </a:r>
            <a:endParaRPr lang="en-US" sz="800" b="1" dirty="0">
              <a:solidFill>
                <a:srgbClr val="000000"/>
              </a:solidFill>
              <a:cs typeface="Arial" panose="020B0604020202020204" pitchFamily="34" charset="0"/>
            </a:endParaRPr>
          </a:p>
        </p:txBody>
      </p:sp>
      <p:sp>
        <p:nvSpPr>
          <p:cNvPr id="20" name="Rectangle 19"/>
          <p:cNvSpPr/>
          <p:nvPr/>
        </p:nvSpPr>
        <p:spPr>
          <a:xfrm>
            <a:off x="6020014" y="2151254"/>
            <a:ext cx="1187666" cy="313049"/>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12- DC Motors</a:t>
            </a:r>
            <a:endParaRPr lang="en-US" sz="800" b="1" dirty="0">
              <a:solidFill>
                <a:srgbClr val="000000"/>
              </a:solidFill>
              <a:cs typeface="Arial" panose="020B0604020202020204" pitchFamily="34" charset="0"/>
            </a:endParaRPr>
          </a:p>
        </p:txBody>
      </p:sp>
      <p:sp>
        <p:nvSpPr>
          <p:cNvPr id="22" name="Rectangle 21"/>
          <p:cNvSpPr/>
          <p:nvPr/>
        </p:nvSpPr>
        <p:spPr>
          <a:xfrm>
            <a:off x="4685524" y="2165430"/>
            <a:ext cx="1062771" cy="313049"/>
          </a:xfrm>
          <a:prstGeom prst="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14- I/O Triggered  Interrupts</a:t>
            </a:r>
            <a:endParaRPr lang="en-US" sz="800" b="1" dirty="0">
              <a:solidFill>
                <a:srgbClr val="000000"/>
              </a:solidFill>
              <a:cs typeface="Arial" panose="020B0604020202020204" pitchFamily="34" charset="0"/>
            </a:endParaRPr>
          </a:p>
        </p:txBody>
      </p:sp>
      <p:sp>
        <p:nvSpPr>
          <p:cNvPr id="23" name="Rectangle 22"/>
          <p:cNvSpPr/>
          <p:nvPr/>
        </p:nvSpPr>
        <p:spPr>
          <a:xfrm>
            <a:off x="3324774" y="2165430"/>
            <a:ext cx="1116052" cy="313049"/>
          </a:xfrm>
          <a:prstGeom prst="rect">
            <a:avLst/>
          </a:prstGeom>
          <a:solidFill>
            <a:schemeClr val="bg2">
              <a:lumMod val="60000"/>
              <a:lumOff val="40000"/>
            </a:schemeClr>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15-Data Acquisition</a:t>
            </a:r>
            <a:endParaRPr lang="en-US" sz="800" b="1" dirty="0">
              <a:solidFill>
                <a:srgbClr val="000000"/>
              </a:solidFill>
              <a:cs typeface="Arial" panose="020B0604020202020204" pitchFamily="34" charset="0"/>
            </a:endParaRPr>
          </a:p>
        </p:txBody>
      </p:sp>
      <p:sp>
        <p:nvSpPr>
          <p:cNvPr id="24" name="Rectangle 23"/>
          <p:cNvSpPr/>
          <p:nvPr/>
        </p:nvSpPr>
        <p:spPr>
          <a:xfrm>
            <a:off x="1846086" y="2151254"/>
            <a:ext cx="1191632" cy="313049"/>
          </a:xfrm>
          <a:prstGeom prst="rect">
            <a:avLst/>
          </a:prstGeom>
          <a:solidFill>
            <a:schemeClr val="bg2">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16-Tachometer</a:t>
            </a:r>
          </a:p>
        </p:txBody>
      </p:sp>
      <p:sp>
        <p:nvSpPr>
          <p:cNvPr id="26" name="Rectangle 25"/>
          <p:cNvSpPr/>
          <p:nvPr/>
        </p:nvSpPr>
        <p:spPr>
          <a:xfrm>
            <a:off x="691479" y="2147630"/>
            <a:ext cx="901615" cy="349411"/>
          </a:xfrm>
          <a:prstGeom prst="rect">
            <a:avLst/>
          </a:prstGeom>
          <a:solidFill>
            <a:schemeClr val="bg2">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17 - Control</a:t>
            </a:r>
          </a:p>
          <a:p>
            <a:pPr algn="ctr"/>
            <a:r>
              <a:rPr lang="en-US" sz="800" b="1" dirty="0" smtClean="0">
                <a:solidFill>
                  <a:srgbClr val="000000"/>
                </a:solidFill>
                <a:cs typeface="Arial" panose="020B0604020202020204" pitchFamily="34" charset="0"/>
              </a:rPr>
              <a:t>Systems</a:t>
            </a:r>
            <a:endParaRPr lang="en-US" sz="800" b="1" dirty="0">
              <a:solidFill>
                <a:srgbClr val="000000"/>
              </a:solidFill>
              <a:cs typeface="Arial" panose="020B0604020202020204" pitchFamily="34" charset="0"/>
            </a:endParaRPr>
          </a:p>
        </p:txBody>
      </p:sp>
      <p:cxnSp>
        <p:nvCxnSpPr>
          <p:cNvPr id="43" name="Straight Arrow Connector 42"/>
          <p:cNvCxnSpPr/>
          <p:nvPr/>
        </p:nvCxnSpPr>
        <p:spPr>
          <a:xfrm>
            <a:off x="6446397" y="1288553"/>
            <a:ext cx="248726" cy="103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58" name="Rectangle 57"/>
          <p:cNvSpPr/>
          <p:nvPr/>
        </p:nvSpPr>
        <p:spPr>
          <a:xfrm>
            <a:off x="7531831" y="1120939"/>
            <a:ext cx="690834" cy="319836"/>
          </a:xfrm>
          <a:prstGeom prst="rect">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7-FSM</a:t>
            </a:r>
            <a:endParaRPr lang="en-US" sz="800" b="1" dirty="0">
              <a:solidFill>
                <a:srgbClr val="000000"/>
              </a:solidFill>
              <a:cs typeface="Arial" panose="020B0604020202020204" pitchFamily="34" charset="0"/>
            </a:endParaRPr>
          </a:p>
        </p:txBody>
      </p:sp>
      <p:sp>
        <p:nvSpPr>
          <p:cNvPr id="65" name="Rectangle 64"/>
          <p:cNvSpPr/>
          <p:nvPr/>
        </p:nvSpPr>
        <p:spPr>
          <a:xfrm>
            <a:off x="983131" y="1127250"/>
            <a:ext cx="1339260" cy="307214"/>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dirty="0" smtClean="0">
                <a:solidFill>
                  <a:srgbClr val="000000"/>
                </a:solidFill>
                <a:cs typeface="Arial" panose="020B0604020202020204" pitchFamily="34" charset="0"/>
              </a:rPr>
              <a:t>2 -Voltage, Current &amp; Power</a:t>
            </a:r>
            <a:endParaRPr lang="en-US" sz="800" b="1" dirty="0">
              <a:solidFill>
                <a:srgbClr val="000000"/>
              </a:solidFill>
              <a:cs typeface="Arial" panose="020B0604020202020204" pitchFamily="34" charset="0"/>
            </a:endParaRPr>
          </a:p>
        </p:txBody>
      </p:sp>
      <p:cxnSp>
        <p:nvCxnSpPr>
          <p:cNvPr id="132" name="Straight Arrow Connector 131"/>
          <p:cNvCxnSpPr/>
          <p:nvPr/>
        </p:nvCxnSpPr>
        <p:spPr>
          <a:xfrm>
            <a:off x="8118907" y="1449857"/>
            <a:ext cx="0" cy="68357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146" name="Straight Arrow Connector 145"/>
          <p:cNvCxnSpPr/>
          <p:nvPr/>
        </p:nvCxnSpPr>
        <p:spPr>
          <a:xfrm>
            <a:off x="2322391" y="1270693"/>
            <a:ext cx="164122"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99" name="Straight Arrow Connector 98"/>
          <p:cNvCxnSpPr/>
          <p:nvPr/>
        </p:nvCxnSpPr>
        <p:spPr>
          <a:xfrm>
            <a:off x="4840615" y="1278398"/>
            <a:ext cx="220792" cy="1118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p:cNvCxnSpPr/>
          <p:nvPr/>
        </p:nvCxnSpPr>
        <p:spPr>
          <a:xfrm>
            <a:off x="7282245" y="1283654"/>
            <a:ext cx="248726" cy="0"/>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flipH="1" flipV="1">
            <a:off x="7207680" y="2291628"/>
            <a:ext cx="252992" cy="53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H="1" flipV="1">
            <a:off x="5748295" y="2301792"/>
            <a:ext cx="252992" cy="53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H="1" flipV="1">
            <a:off x="4432532" y="2301135"/>
            <a:ext cx="252992" cy="5329"/>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flipV="1">
            <a:off x="3800739" y="1288553"/>
            <a:ext cx="246474" cy="4672"/>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5" name="Rectangle 24"/>
          <p:cNvSpPr/>
          <p:nvPr/>
        </p:nvSpPr>
        <p:spPr>
          <a:xfrm>
            <a:off x="612250" y="1843051"/>
            <a:ext cx="5201781" cy="65399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cxnSp>
        <p:nvCxnSpPr>
          <p:cNvPr id="47" name="Straight Arrow Connector 46"/>
          <p:cNvCxnSpPr/>
          <p:nvPr/>
        </p:nvCxnSpPr>
        <p:spPr>
          <a:xfrm flipH="1" flipV="1">
            <a:off x="3037718" y="2286300"/>
            <a:ext cx="252992" cy="1065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cxnSp>
        <p:nvCxnSpPr>
          <p:cNvPr id="51" name="Straight Arrow Connector 50"/>
          <p:cNvCxnSpPr/>
          <p:nvPr/>
        </p:nvCxnSpPr>
        <p:spPr>
          <a:xfrm flipH="1" flipV="1">
            <a:off x="1593094" y="2295806"/>
            <a:ext cx="252992" cy="10657"/>
          </a:xfrm>
          <a:prstGeom prst="straightConnector1">
            <a:avLst/>
          </a:prstGeom>
          <a:ln w="38100">
            <a:tailEnd type="triangle"/>
          </a:ln>
        </p:spPr>
        <p:style>
          <a:lnRef idx="3">
            <a:schemeClr val="dk1"/>
          </a:lnRef>
          <a:fillRef idx="0">
            <a:schemeClr val="dk1"/>
          </a:fillRef>
          <a:effectRef idx="2">
            <a:schemeClr val="dk1"/>
          </a:effectRef>
          <a:fontRef idx="minor">
            <a:schemeClr val="tx1"/>
          </a:fontRef>
        </p:style>
      </p:cxnSp>
      <p:sp>
        <p:nvSpPr>
          <p:cNvPr id="28" name="TextBox 27"/>
          <p:cNvSpPr txBox="1"/>
          <p:nvPr/>
        </p:nvSpPr>
        <p:spPr>
          <a:xfrm>
            <a:off x="2889021" y="1851890"/>
            <a:ext cx="871505" cy="307777"/>
          </a:xfrm>
          <a:prstGeom prst="rect">
            <a:avLst/>
          </a:prstGeom>
          <a:noFill/>
        </p:spPr>
        <p:txBody>
          <a:bodyPr wrap="square" rtlCol="0">
            <a:spAutoFit/>
          </a:bodyPr>
          <a:lstStyle/>
          <a:p>
            <a:r>
              <a:rPr lang="en-US" sz="1400" dirty="0" smtClean="0">
                <a:solidFill>
                  <a:srgbClr val="000000"/>
                </a:solidFill>
              </a:rPr>
              <a:t>Sensors</a:t>
            </a:r>
            <a:endParaRPr lang="en-US" sz="1400" dirty="0">
              <a:solidFill>
                <a:srgbClr val="000000"/>
              </a:solidFill>
            </a:endParaRPr>
          </a:p>
        </p:txBody>
      </p:sp>
      <p:sp>
        <p:nvSpPr>
          <p:cNvPr id="52" name="TextBox 51"/>
          <p:cNvSpPr txBox="1"/>
          <p:nvPr/>
        </p:nvSpPr>
        <p:spPr>
          <a:xfrm>
            <a:off x="314582" y="1426094"/>
            <a:ext cx="455667" cy="261610"/>
          </a:xfrm>
          <a:prstGeom prst="rect">
            <a:avLst/>
          </a:prstGeom>
          <a:noFill/>
        </p:spPr>
        <p:txBody>
          <a:bodyPr wrap="square" rtlCol="0">
            <a:spAutoFit/>
          </a:bodyPr>
          <a:lstStyle/>
          <a:p>
            <a:r>
              <a:rPr lang="en-US" sz="1100" dirty="0" smtClean="0">
                <a:solidFill>
                  <a:srgbClr val="000000"/>
                </a:solidFill>
              </a:rPr>
              <a:t>Lab</a:t>
            </a:r>
            <a:endParaRPr lang="en-US" sz="1100" dirty="0">
              <a:solidFill>
                <a:srgbClr val="000000"/>
              </a:solidFill>
            </a:endParaRPr>
          </a:p>
        </p:txBody>
      </p:sp>
      <p:sp>
        <p:nvSpPr>
          <p:cNvPr id="53" name="TextBox 52"/>
          <p:cNvSpPr txBox="1"/>
          <p:nvPr/>
        </p:nvSpPr>
        <p:spPr>
          <a:xfrm>
            <a:off x="1299924" y="1426094"/>
            <a:ext cx="839331" cy="261610"/>
          </a:xfrm>
          <a:prstGeom prst="rect">
            <a:avLst/>
          </a:prstGeom>
          <a:noFill/>
        </p:spPr>
        <p:txBody>
          <a:bodyPr wrap="square" rtlCol="0">
            <a:spAutoFit/>
          </a:bodyPr>
          <a:lstStyle/>
          <a:p>
            <a:r>
              <a:rPr lang="en-US" sz="1100" dirty="0" smtClean="0">
                <a:solidFill>
                  <a:srgbClr val="000000"/>
                </a:solidFill>
              </a:rPr>
              <a:t>Lab/Excel</a:t>
            </a:r>
            <a:endParaRPr lang="en-US" sz="1100" dirty="0">
              <a:solidFill>
                <a:srgbClr val="000000"/>
              </a:solidFill>
            </a:endParaRPr>
          </a:p>
        </p:txBody>
      </p:sp>
      <p:sp>
        <p:nvSpPr>
          <p:cNvPr id="54" name="TextBox 53"/>
          <p:cNvSpPr txBox="1"/>
          <p:nvPr/>
        </p:nvSpPr>
        <p:spPr>
          <a:xfrm>
            <a:off x="2712207" y="1426094"/>
            <a:ext cx="1001863" cy="261610"/>
          </a:xfrm>
          <a:prstGeom prst="rect">
            <a:avLst/>
          </a:prstGeom>
          <a:noFill/>
        </p:spPr>
        <p:txBody>
          <a:bodyPr wrap="square" rtlCol="0">
            <a:spAutoFit/>
          </a:bodyPr>
          <a:lstStyle/>
          <a:p>
            <a:r>
              <a:rPr lang="en-US" sz="1100" dirty="0" smtClean="0">
                <a:solidFill>
                  <a:srgbClr val="000000"/>
                </a:solidFill>
              </a:rPr>
              <a:t>HW Lecture</a:t>
            </a:r>
            <a:endParaRPr lang="en-US" sz="1100" dirty="0">
              <a:solidFill>
                <a:srgbClr val="000000"/>
              </a:solidFill>
            </a:endParaRPr>
          </a:p>
        </p:txBody>
      </p:sp>
      <p:sp>
        <p:nvSpPr>
          <p:cNvPr id="55" name="TextBox 54"/>
          <p:cNvSpPr txBox="1"/>
          <p:nvPr/>
        </p:nvSpPr>
        <p:spPr>
          <a:xfrm>
            <a:off x="4216079" y="1426094"/>
            <a:ext cx="455667" cy="261610"/>
          </a:xfrm>
          <a:prstGeom prst="rect">
            <a:avLst/>
          </a:prstGeom>
          <a:noFill/>
        </p:spPr>
        <p:txBody>
          <a:bodyPr wrap="square" rtlCol="0">
            <a:spAutoFit/>
          </a:bodyPr>
          <a:lstStyle/>
          <a:p>
            <a:r>
              <a:rPr lang="en-US" sz="1100" dirty="0" smtClean="0">
                <a:solidFill>
                  <a:srgbClr val="000000"/>
                </a:solidFill>
              </a:rPr>
              <a:t>Lab</a:t>
            </a:r>
            <a:endParaRPr lang="en-US" sz="1100" dirty="0">
              <a:solidFill>
                <a:srgbClr val="000000"/>
              </a:solidFill>
            </a:endParaRPr>
          </a:p>
        </p:txBody>
      </p:sp>
      <p:sp>
        <p:nvSpPr>
          <p:cNvPr id="56" name="TextBox 55"/>
          <p:cNvSpPr txBox="1"/>
          <p:nvPr/>
        </p:nvSpPr>
        <p:spPr>
          <a:xfrm>
            <a:off x="7649414" y="1426094"/>
            <a:ext cx="455667" cy="261610"/>
          </a:xfrm>
          <a:prstGeom prst="rect">
            <a:avLst/>
          </a:prstGeom>
          <a:noFill/>
        </p:spPr>
        <p:txBody>
          <a:bodyPr wrap="square" rtlCol="0">
            <a:spAutoFit/>
          </a:bodyPr>
          <a:lstStyle/>
          <a:p>
            <a:r>
              <a:rPr lang="en-US" sz="1100" dirty="0" smtClean="0">
                <a:solidFill>
                  <a:srgbClr val="000000"/>
                </a:solidFill>
              </a:rPr>
              <a:t>Lab</a:t>
            </a:r>
            <a:endParaRPr lang="en-US" sz="1100" dirty="0">
              <a:solidFill>
                <a:srgbClr val="000000"/>
              </a:solidFill>
            </a:endParaRPr>
          </a:p>
        </p:txBody>
      </p:sp>
      <p:sp>
        <p:nvSpPr>
          <p:cNvPr id="57" name="TextBox 56"/>
          <p:cNvSpPr txBox="1"/>
          <p:nvPr/>
        </p:nvSpPr>
        <p:spPr>
          <a:xfrm>
            <a:off x="6386013" y="2456574"/>
            <a:ext cx="455667" cy="261610"/>
          </a:xfrm>
          <a:prstGeom prst="rect">
            <a:avLst/>
          </a:prstGeom>
          <a:noFill/>
        </p:spPr>
        <p:txBody>
          <a:bodyPr wrap="square" rtlCol="0">
            <a:spAutoFit/>
          </a:bodyPr>
          <a:lstStyle/>
          <a:p>
            <a:r>
              <a:rPr lang="en-US" sz="1100" dirty="0" smtClean="0">
                <a:solidFill>
                  <a:srgbClr val="000000"/>
                </a:solidFill>
              </a:rPr>
              <a:t>Lab</a:t>
            </a:r>
            <a:endParaRPr lang="en-US" sz="1100" dirty="0">
              <a:solidFill>
                <a:srgbClr val="000000"/>
              </a:solidFill>
            </a:endParaRPr>
          </a:p>
        </p:txBody>
      </p:sp>
      <p:sp>
        <p:nvSpPr>
          <p:cNvPr id="61" name="TextBox 60"/>
          <p:cNvSpPr txBox="1"/>
          <p:nvPr/>
        </p:nvSpPr>
        <p:spPr>
          <a:xfrm>
            <a:off x="2022236" y="2456195"/>
            <a:ext cx="839331" cy="261610"/>
          </a:xfrm>
          <a:prstGeom prst="rect">
            <a:avLst/>
          </a:prstGeom>
          <a:noFill/>
        </p:spPr>
        <p:txBody>
          <a:bodyPr wrap="square" rtlCol="0">
            <a:spAutoFit/>
          </a:bodyPr>
          <a:lstStyle/>
          <a:p>
            <a:r>
              <a:rPr lang="en-US" sz="1100" dirty="0" smtClean="0">
                <a:solidFill>
                  <a:srgbClr val="000000"/>
                </a:solidFill>
              </a:rPr>
              <a:t>Lab/Excel</a:t>
            </a:r>
            <a:endParaRPr lang="en-US" sz="1100" dirty="0">
              <a:solidFill>
                <a:srgbClr val="000000"/>
              </a:solidFill>
            </a:endParaRPr>
          </a:p>
        </p:txBody>
      </p:sp>
      <p:sp>
        <p:nvSpPr>
          <p:cNvPr id="62" name="TextBox 61"/>
          <p:cNvSpPr txBox="1"/>
          <p:nvPr/>
        </p:nvSpPr>
        <p:spPr>
          <a:xfrm>
            <a:off x="641354" y="2456195"/>
            <a:ext cx="1001863" cy="261610"/>
          </a:xfrm>
          <a:prstGeom prst="rect">
            <a:avLst/>
          </a:prstGeom>
          <a:noFill/>
        </p:spPr>
        <p:txBody>
          <a:bodyPr wrap="square" rtlCol="0">
            <a:spAutoFit/>
          </a:bodyPr>
          <a:lstStyle/>
          <a:p>
            <a:r>
              <a:rPr lang="en-US" sz="1100" dirty="0" smtClean="0">
                <a:solidFill>
                  <a:srgbClr val="000000"/>
                </a:solidFill>
              </a:rPr>
              <a:t>HW Lecture</a:t>
            </a:r>
            <a:endParaRPr lang="en-US" sz="1100" dirty="0">
              <a:solidFill>
                <a:srgbClr val="000000"/>
              </a:solidFill>
            </a:endParaRPr>
          </a:p>
        </p:txBody>
      </p:sp>
      <p:sp>
        <p:nvSpPr>
          <p:cNvPr id="63" name="TextBox 62"/>
          <p:cNvSpPr txBox="1"/>
          <p:nvPr/>
        </p:nvSpPr>
        <p:spPr>
          <a:xfrm>
            <a:off x="5247363" y="1426094"/>
            <a:ext cx="1001863" cy="261610"/>
          </a:xfrm>
          <a:prstGeom prst="rect">
            <a:avLst/>
          </a:prstGeom>
          <a:noFill/>
        </p:spPr>
        <p:txBody>
          <a:bodyPr wrap="square" rtlCol="0">
            <a:spAutoFit/>
          </a:bodyPr>
          <a:lstStyle/>
          <a:p>
            <a:r>
              <a:rPr lang="en-US" sz="1100" dirty="0" smtClean="0">
                <a:solidFill>
                  <a:srgbClr val="000000"/>
                </a:solidFill>
              </a:rPr>
              <a:t>HW Lecture</a:t>
            </a:r>
            <a:endParaRPr lang="en-US" sz="1100" dirty="0">
              <a:solidFill>
                <a:srgbClr val="000000"/>
              </a:solidFill>
            </a:endParaRPr>
          </a:p>
        </p:txBody>
      </p:sp>
      <p:sp>
        <p:nvSpPr>
          <p:cNvPr id="64" name="TextBox 63"/>
          <p:cNvSpPr txBox="1"/>
          <p:nvPr/>
        </p:nvSpPr>
        <p:spPr>
          <a:xfrm>
            <a:off x="6613846" y="1426094"/>
            <a:ext cx="1001863" cy="261610"/>
          </a:xfrm>
          <a:prstGeom prst="rect">
            <a:avLst/>
          </a:prstGeom>
          <a:noFill/>
        </p:spPr>
        <p:txBody>
          <a:bodyPr wrap="square" rtlCol="0">
            <a:spAutoFit/>
          </a:bodyPr>
          <a:lstStyle/>
          <a:p>
            <a:r>
              <a:rPr lang="en-US" sz="1100" dirty="0" smtClean="0">
                <a:solidFill>
                  <a:srgbClr val="000000"/>
                </a:solidFill>
              </a:rPr>
              <a:t>HW Lecture</a:t>
            </a:r>
            <a:endParaRPr lang="en-US" sz="1100" dirty="0">
              <a:solidFill>
                <a:srgbClr val="000000"/>
              </a:solidFill>
            </a:endParaRPr>
          </a:p>
        </p:txBody>
      </p:sp>
      <p:sp>
        <p:nvSpPr>
          <p:cNvPr id="66" name="TextBox 65"/>
          <p:cNvSpPr txBox="1"/>
          <p:nvPr/>
        </p:nvSpPr>
        <p:spPr>
          <a:xfrm>
            <a:off x="7376315" y="2456195"/>
            <a:ext cx="1001863" cy="261610"/>
          </a:xfrm>
          <a:prstGeom prst="rect">
            <a:avLst/>
          </a:prstGeom>
          <a:noFill/>
        </p:spPr>
        <p:txBody>
          <a:bodyPr wrap="square" rtlCol="0">
            <a:spAutoFit/>
          </a:bodyPr>
          <a:lstStyle/>
          <a:p>
            <a:r>
              <a:rPr lang="en-US" sz="1100" dirty="0" smtClean="0">
                <a:solidFill>
                  <a:srgbClr val="000000"/>
                </a:solidFill>
              </a:rPr>
              <a:t>HW Lecture</a:t>
            </a:r>
            <a:endParaRPr lang="en-US" sz="1100" dirty="0">
              <a:solidFill>
                <a:srgbClr val="000000"/>
              </a:solidFill>
            </a:endParaRPr>
          </a:p>
        </p:txBody>
      </p:sp>
      <p:sp>
        <p:nvSpPr>
          <p:cNvPr id="67" name="TextBox 66"/>
          <p:cNvSpPr txBox="1"/>
          <p:nvPr/>
        </p:nvSpPr>
        <p:spPr>
          <a:xfrm>
            <a:off x="3381868" y="2456195"/>
            <a:ext cx="1001863" cy="261610"/>
          </a:xfrm>
          <a:prstGeom prst="rect">
            <a:avLst/>
          </a:prstGeom>
          <a:noFill/>
        </p:spPr>
        <p:txBody>
          <a:bodyPr wrap="square" rtlCol="0">
            <a:spAutoFit/>
          </a:bodyPr>
          <a:lstStyle/>
          <a:p>
            <a:r>
              <a:rPr lang="en-US" sz="1100" dirty="0" smtClean="0">
                <a:solidFill>
                  <a:srgbClr val="000000"/>
                </a:solidFill>
              </a:rPr>
              <a:t>HW Lecture</a:t>
            </a:r>
            <a:endParaRPr lang="en-US" sz="1100" dirty="0">
              <a:solidFill>
                <a:srgbClr val="000000"/>
              </a:solidFill>
            </a:endParaRPr>
          </a:p>
        </p:txBody>
      </p:sp>
      <p:sp>
        <p:nvSpPr>
          <p:cNvPr id="68" name="TextBox 67"/>
          <p:cNvSpPr txBox="1"/>
          <p:nvPr/>
        </p:nvSpPr>
        <p:spPr>
          <a:xfrm>
            <a:off x="4989074" y="2456195"/>
            <a:ext cx="455667" cy="261610"/>
          </a:xfrm>
          <a:prstGeom prst="rect">
            <a:avLst/>
          </a:prstGeom>
          <a:noFill/>
        </p:spPr>
        <p:txBody>
          <a:bodyPr wrap="square" rtlCol="0">
            <a:spAutoFit/>
          </a:bodyPr>
          <a:lstStyle/>
          <a:p>
            <a:r>
              <a:rPr lang="en-US" sz="1100" dirty="0" smtClean="0">
                <a:solidFill>
                  <a:srgbClr val="000000"/>
                </a:solidFill>
              </a:rPr>
              <a:t>Lab</a:t>
            </a:r>
            <a:endParaRPr lang="en-US" sz="1100" dirty="0">
              <a:solidFill>
                <a:srgbClr val="000000"/>
              </a:solidFill>
            </a:endParaRPr>
          </a:p>
        </p:txBody>
      </p:sp>
      <p:sp>
        <p:nvSpPr>
          <p:cNvPr id="69" name="Content Placeholder 2"/>
          <p:cNvSpPr txBox="1">
            <a:spLocks/>
          </p:cNvSpPr>
          <p:nvPr/>
        </p:nvSpPr>
        <p:spPr>
          <a:xfrm>
            <a:off x="5216909" y="2625816"/>
            <a:ext cx="3688552" cy="1703087"/>
          </a:xfrm>
          <a:prstGeom prst="rect">
            <a:avLst/>
          </a:prstGeom>
        </p:spPr>
        <p:txBody>
          <a:bodyPr numCol="1" spcCol="457200">
            <a:noAutofit/>
          </a:bodyPr>
          <a:lstStyle>
            <a:lvl1pPr marL="0" indent="0" algn="l" rtl="0" eaLnBrk="0" fontAlgn="base" hangingPunct="0">
              <a:lnSpc>
                <a:spcPct val="110000"/>
              </a:lnSpc>
              <a:spcBef>
                <a:spcPts val="500"/>
              </a:spcBef>
              <a:spcAft>
                <a:spcPct val="0"/>
              </a:spcAft>
              <a:buNone/>
              <a:defRPr sz="1000">
                <a:solidFill>
                  <a:schemeClr val="tx1"/>
                </a:solidFill>
                <a:latin typeface="+mn-lt"/>
                <a:ea typeface="+mn-ea"/>
                <a:cs typeface="+mn-cs"/>
              </a:defRPr>
            </a:lvl1pPr>
            <a:lvl2pPr marL="0" indent="0" algn="l" rtl="0" eaLnBrk="0" fontAlgn="base" hangingPunct="0">
              <a:lnSpc>
                <a:spcPct val="110000"/>
              </a:lnSpc>
              <a:spcBef>
                <a:spcPts val="500"/>
              </a:spcBef>
              <a:spcAft>
                <a:spcPct val="0"/>
              </a:spcAft>
              <a:buNone/>
              <a:defRPr sz="1000">
                <a:solidFill>
                  <a:schemeClr val="tx1"/>
                </a:solidFill>
                <a:latin typeface="+mn-lt"/>
              </a:defRPr>
            </a:lvl2pPr>
            <a:lvl3pPr marL="0" indent="0" algn="l" rtl="0" eaLnBrk="0" fontAlgn="base" hangingPunct="0">
              <a:lnSpc>
                <a:spcPct val="110000"/>
              </a:lnSpc>
              <a:spcBef>
                <a:spcPts val="500"/>
              </a:spcBef>
              <a:spcAft>
                <a:spcPct val="0"/>
              </a:spcAft>
              <a:buNone/>
              <a:defRPr sz="1000">
                <a:solidFill>
                  <a:schemeClr val="tx1"/>
                </a:solidFill>
                <a:latin typeface="+mn-lt"/>
              </a:defRPr>
            </a:lvl3pPr>
            <a:lvl4pPr marL="0" indent="0" algn="l" rtl="0" eaLnBrk="0" fontAlgn="base" hangingPunct="0">
              <a:lnSpc>
                <a:spcPct val="110000"/>
              </a:lnSpc>
              <a:spcBef>
                <a:spcPts val="500"/>
              </a:spcBef>
              <a:spcAft>
                <a:spcPct val="0"/>
              </a:spcAft>
              <a:buNone/>
              <a:defRPr sz="1000">
                <a:solidFill>
                  <a:schemeClr val="tx1"/>
                </a:solidFill>
                <a:latin typeface="+mn-lt"/>
              </a:defRPr>
            </a:lvl4pPr>
            <a:lvl5pPr marL="0" indent="0" algn="l" rtl="0" eaLnBrk="0" fontAlgn="base" hangingPunct="0">
              <a:lnSpc>
                <a:spcPct val="110000"/>
              </a:lnSpc>
              <a:spcBef>
                <a:spcPts val="500"/>
              </a:spcBef>
              <a:spcAft>
                <a:spcPct val="0"/>
              </a:spcAft>
              <a:buNone/>
              <a:defRPr sz="1000">
                <a:solidFill>
                  <a:schemeClr val="tx1"/>
                </a:solidFill>
                <a:latin typeface="+mn-lt"/>
              </a:defRPr>
            </a:lvl5pPr>
            <a:lvl6pPr marL="2168540" indent="-192799" algn="l" rtl="0" fontAlgn="base">
              <a:spcBef>
                <a:spcPct val="0"/>
              </a:spcBef>
              <a:spcAft>
                <a:spcPct val="0"/>
              </a:spcAft>
              <a:buChar char="»"/>
              <a:defRPr sz="1800">
                <a:solidFill>
                  <a:schemeClr val="tx1"/>
                </a:solidFill>
                <a:latin typeface="+mn-lt"/>
              </a:defRPr>
            </a:lvl6pPr>
            <a:lvl7pPr marL="2677952" indent="-192799" algn="l" rtl="0" fontAlgn="base">
              <a:spcBef>
                <a:spcPct val="0"/>
              </a:spcBef>
              <a:spcAft>
                <a:spcPct val="0"/>
              </a:spcAft>
              <a:buChar char="»"/>
              <a:defRPr sz="1800">
                <a:solidFill>
                  <a:schemeClr val="tx1"/>
                </a:solidFill>
                <a:latin typeface="+mn-lt"/>
              </a:defRPr>
            </a:lvl7pPr>
            <a:lvl8pPr marL="3187364" indent="-192799" algn="l" rtl="0" fontAlgn="base">
              <a:spcBef>
                <a:spcPct val="0"/>
              </a:spcBef>
              <a:spcAft>
                <a:spcPct val="0"/>
              </a:spcAft>
              <a:buChar char="»"/>
              <a:defRPr sz="1800">
                <a:solidFill>
                  <a:schemeClr val="tx1"/>
                </a:solidFill>
                <a:latin typeface="+mn-lt"/>
              </a:defRPr>
            </a:lvl8pPr>
            <a:lvl9pPr marL="3696776" indent="-192799" algn="l" rtl="0" fontAlgn="base">
              <a:spcBef>
                <a:spcPct val="0"/>
              </a:spcBef>
              <a:spcAft>
                <a:spcPct val="0"/>
              </a:spcAft>
              <a:buChar char="»"/>
              <a:defRPr sz="1800">
                <a:solidFill>
                  <a:schemeClr val="tx1"/>
                </a:solidFill>
                <a:latin typeface="+mn-lt"/>
              </a:defRPr>
            </a:lvl9pPr>
          </a:lstStyle>
          <a:p>
            <a:pPr>
              <a:lnSpc>
                <a:spcPct val="100000"/>
              </a:lnSpc>
              <a:spcBef>
                <a:spcPts val="397"/>
              </a:spcBef>
            </a:pPr>
            <a:r>
              <a:rPr lang="en-US" sz="1200" b="1" dirty="0" smtClean="0">
                <a:solidFill>
                  <a:srgbClr val="DE0000"/>
                </a:solidFill>
                <a:cs typeface="Arial" panose="020B0604020202020204" pitchFamily="34" charset="0"/>
              </a:rPr>
              <a:t>Notes</a:t>
            </a:r>
            <a:endParaRPr lang="en-US" sz="1200" b="1" dirty="0">
              <a:solidFill>
                <a:srgbClr val="DE0000"/>
              </a:solidFill>
              <a:cs typeface="Arial" panose="020B0604020202020204" pitchFamily="34" charset="0"/>
            </a:endParaRP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Selected solutions could be provided to students</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Consider having some pre assembly and prep in summer to cut down on lab crowding and errors</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3D modeling with Solidworks and printing exercises can be inserted</a:t>
            </a:r>
          </a:p>
          <a:p>
            <a:pPr marL="152338" indent="-152338">
              <a:lnSpc>
                <a:spcPct val="100000"/>
              </a:lnSpc>
              <a:spcBef>
                <a:spcPts val="397"/>
              </a:spcBef>
              <a:buFont typeface="Wingdings" panose="05000000000000000000" pitchFamily="2" charset="2"/>
              <a:buChar char="§"/>
            </a:pPr>
            <a:r>
              <a:rPr lang="en-US" altLang="en-US" sz="1200" dirty="0" smtClean="0">
                <a:solidFill>
                  <a:srgbClr val="575757"/>
                </a:solidFill>
                <a:cs typeface="Arial"/>
              </a:rPr>
              <a:t>MS Excel plotting can be done in lab 2 and 16</a:t>
            </a:r>
          </a:p>
        </p:txBody>
      </p:sp>
      <p:sp>
        <p:nvSpPr>
          <p:cNvPr id="70" name="Rectangle 69"/>
          <p:cNvSpPr/>
          <p:nvPr/>
        </p:nvSpPr>
        <p:spPr>
          <a:xfrm>
            <a:off x="202668" y="803895"/>
            <a:ext cx="6327300" cy="653990"/>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1" name="TextBox 70"/>
          <p:cNvSpPr txBox="1"/>
          <p:nvPr/>
        </p:nvSpPr>
        <p:spPr>
          <a:xfrm>
            <a:off x="3062431" y="803895"/>
            <a:ext cx="1321300" cy="307777"/>
          </a:xfrm>
          <a:prstGeom prst="rect">
            <a:avLst/>
          </a:prstGeom>
          <a:noFill/>
        </p:spPr>
        <p:txBody>
          <a:bodyPr wrap="square" rtlCol="0">
            <a:spAutoFit/>
          </a:bodyPr>
          <a:lstStyle/>
          <a:p>
            <a:r>
              <a:rPr lang="en-US" sz="1400" dirty="0" smtClean="0">
                <a:solidFill>
                  <a:srgbClr val="000000"/>
                </a:solidFill>
              </a:rPr>
              <a:t>Programming</a:t>
            </a:r>
            <a:endParaRPr lang="en-US" sz="1400" dirty="0">
              <a:solidFill>
                <a:srgbClr val="000000"/>
              </a:solidFill>
            </a:endParaRPr>
          </a:p>
        </p:txBody>
      </p:sp>
      <p:sp>
        <p:nvSpPr>
          <p:cNvPr id="72" name="TextBox 71"/>
          <p:cNvSpPr txBox="1"/>
          <p:nvPr/>
        </p:nvSpPr>
        <p:spPr>
          <a:xfrm>
            <a:off x="6695123" y="791928"/>
            <a:ext cx="1912040" cy="307777"/>
          </a:xfrm>
          <a:prstGeom prst="rect">
            <a:avLst/>
          </a:prstGeom>
          <a:noFill/>
        </p:spPr>
        <p:txBody>
          <a:bodyPr wrap="square" rtlCol="0">
            <a:spAutoFit/>
          </a:bodyPr>
          <a:lstStyle/>
          <a:p>
            <a:r>
              <a:rPr lang="en-US" sz="1400" dirty="0" smtClean="0">
                <a:solidFill>
                  <a:srgbClr val="000000"/>
                </a:solidFill>
              </a:rPr>
              <a:t>Systems and Motors</a:t>
            </a:r>
            <a:endParaRPr lang="en-US" sz="1400" dirty="0">
              <a:solidFill>
                <a:srgbClr val="000000"/>
              </a:solidFill>
            </a:endParaRPr>
          </a:p>
        </p:txBody>
      </p:sp>
      <p:cxnSp>
        <p:nvCxnSpPr>
          <p:cNvPr id="37" name="Elbow Connector 36"/>
          <p:cNvCxnSpPr/>
          <p:nvPr/>
        </p:nvCxnSpPr>
        <p:spPr>
          <a:xfrm rot="5400000">
            <a:off x="5440627" y="1282975"/>
            <a:ext cx="1664269" cy="682175"/>
          </a:xfrm>
          <a:prstGeom prst="bentConnector3">
            <a:avLst>
              <a:gd name="adj1" fmla="val 63377"/>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6613848" y="797911"/>
            <a:ext cx="1897899" cy="598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07195" y="2478479"/>
            <a:ext cx="2604552" cy="18562"/>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8511747" y="803895"/>
            <a:ext cx="0" cy="169314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95794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86544" y="804568"/>
            <a:ext cx="8555531" cy="3534519"/>
          </a:xfrm>
          <a:prstGeom prst="rect">
            <a:avLst/>
          </a:prstGeom>
          <a:gradFill>
            <a:gsLst>
              <a:gs pos="0">
                <a:schemeClr val="accent5">
                  <a:lumMod val="50000"/>
                  <a:alpha val="51000"/>
                </a:schemeClr>
              </a:gs>
              <a:gs pos="50000">
                <a:schemeClr val="accent5">
                  <a:lumMod val="75000"/>
                  <a:alpha val="4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84</a:t>
            </a:fld>
            <a:endParaRPr lang="en-US" dirty="0">
              <a:solidFill>
                <a:srgbClr val="000000"/>
              </a:solidFill>
            </a:endParaRPr>
          </a:p>
        </p:txBody>
      </p:sp>
      <p:sp>
        <p:nvSpPr>
          <p:cNvPr id="3" name="Title 1"/>
          <p:cNvSpPr txBox="1">
            <a:spLocks/>
          </p:cNvSpPr>
          <p:nvPr/>
        </p:nvSpPr>
        <p:spPr>
          <a:xfrm>
            <a:off x="31579" y="186897"/>
            <a:ext cx="9302432" cy="610791"/>
          </a:xfrm>
          <a:prstGeom prst="rect">
            <a:avLst/>
          </a:prstGeom>
        </p:spPr>
        <p:txBody>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a:solidFill>
                  <a:srgbClr val="DE0000"/>
                </a:solidFill>
              </a:rPr>
              <a:t>Compete: </a:t>
            </a:r>
            <a:r>
              <a:rPr lang="en-US" kern="0" dirty="0" smtClean="0">
                <a:solidFill>
                  <a:srgbClr val="000000"/>
                </a:solidFill>
              </a:rPr>
              <a:t>Engage </a:t>
            </a:r>
            <a:r>
              <a:rPr lang="en-US" kern="0" dirty="0">
                <a:solidFill>
                  <a:srgbClr val="000000"/>
                </a:solidFill>
              </a:rPr>
              <a:t>s</a:t>
            </a:r>
            <a:r>
              <a:rPr lang="en-US" kern="0" dirty="0" smtClean="0">
                <a:solidFill>
                  <a:srgbClr val="000000"/>
                </a:solidFill>
              </a:rPr>
              <a:t>tudents with challenges</a:t>
            </a:r>
          </a:p>
          <a:p>
            <a:endParaRPr lang="en-US" sz="2800" kern="0" dirty="0">
              <a:solidFill>
                <a:srgbClr val="DE0000"/>
              </a:solidFill>
            </a:endParaRPr>
          </a:p>
          <a:p>
            <a:r>
              <a:rPr lang="en-US" sz="2800" kern="0" dirty="0" smtClean="0">
                <a:solidFill>
                  <a:srgbClr val="DE0000"/>
                </a:solidFill>
              </a:rPr>
              <a:t> </a:t>
            </a:r>
            <a:endParaRPr lang="en-US" sz="2800" kern="0" dirty="0">
              <a:solidFill>
                <a:srgbClr val="DE0000"/>
              </a:solidFill>
            </a:endParaRPr>
          </a:p>
        </p:txBody>
      </p:sp>
      <p:grpSp>
        <p:nvGrpSpPr>
          <p:cNvPr id="5" name="Group 4"/>
          <p:cNvGrpSpPr/>
          <p:nvPr/>
        </p:nvGrpSpPr>
        <p:grpSpPr>
          <a:xfrm>
            <a:off x="559062" y="1040995"/>
            <a:ext cx="8039380" cy="2434445"/>
            <a:chOff x="676025" y="998463"/>
            <a:chExt cx="8039380" cy="2434445"/>
          </a:xfrm>
        </p:grpSpPr>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025" y="998465"/>
              <a:ext cx="2691245" cy="2434443"/>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8539" y="998463"/>
              <a:ext cx="2536866" cy="2434443"/>
            </a:xfrm>
            <a:prstGeom prst="rect">
              <a:avLst/>
            </a:prstGeom>
            <a:noFill/>
            <a:ln>
              <a:noFill/>
            </a:ln>
          </p:spPr>
        </p:pic>
      </p:grpSp>
      <p:sp>
        <p:nvSpPr>
          <p:cNvPr id="10" name="TextBox 9"/>
          <p:cNvSpPr txBox="1"/>
          <p:nvPr/>
        </p:nvSpPr>
        <p:spPr>
          <a:xfrm>
            <a:off x="378529" y="3556300"/>
            <a:ext cx="8740697" cy="646331"/>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solidFill>
                  <a:srgbClr val="000000"/>
                </a:solidFill>
              </a:rPr>
              <a:t>Build </a:t>
            </a:r>
            <a:r>
              <a:rPr lang="en-US" b="1" dirty="0">
                <a:solidFill>
                  <a:srgbClr val="000000"/>
                </a:solidFill>
              </a:rPr>
              <a:t>system knowledge</a:t>
            </a:r>
            <a:r>
              <a:rPr lang="en-US" dirty="0">
                <a:solidFill>
                  <a:srgbClr val="000000"/>
                </a:solidFill>
              </a:rPr>
              <a:t> </a:t>
            </a:r>
            <a:r>
              <a:rPr lang="en-US" dirty="0" smtClean="0">
                <a:solidFill>
                  <a:srgbClr val="000000"/>
                </a:solidFill>
              </a:rPr>
              <a:t>from the modules in the core areas</a:t>
            </a:r>
          </a:p>
          <a:p>
            <a:pPr marL="285750" indent="-285750">
              <a:buFont typeface="Arial" panose="020B0604020202020204" pitchFamily="34" charset="0"/>
              <a:buChar char="•"/>
            </a:pPr>
            <a:r>
              <a:rPr lang="en-US" dirty="0" smtClean="0">
                <a:solidFill>
                  <a:srgbClr val="000000"/>
                </a:solidFill>
              </a:rPr>
              <a:t>Create your maze or obstacle course, solve robotic challenges and compete</a:t>
            </a:r>
            <a:endParaRPr lang="en-US" dirty="0">
              <a:solidFill>
                <a:srgbClr val="000000"/>
              </a:solidFill>
            </a:endParaRPr>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21690" t="6174"/>
          <a:stretch/>
        </p:blipFill>
        <p:spPr>
          <a:xfrm>
            <a:off x="3250306" y="1093161"/>
            <a:ext cx="2811269" cy="2269683"/>
          </a:xfrm>
          <a:prstGeom prst="rect">
            <a:avLst/>
          </a:prstGeom>
        </p:spPr>
      </p:pic>
    </p:spTree>
    <p:extLst>
      <p:ext uri="{BB962C8B-B14F-4D97-AF65-F5344CB8AC3E}">
        <p14:creationId xmlns:p14="http://schemas.microsoft.com/office/powerpoint/2010/main" val="35340264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a:t>Department and </a:t>
            </a:r>
            <a:r>
              <a:rPr lang="en-US" dirty="0">
                <a:solidFill>
                  <a:schemeClr val="tx1"/>
                </a:solidFill>
              </a:rPr>
              <a:t>campus wide competitions</a:t>
            </a:r>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85</a:t>
            </a:fld>
            <a:endParaRPr lang="en-US">
              <a:solidFill>
                <a:srgbClr val="000000"/>
              </a:solidFill>
            </a:endParaRPr>
          </a:p>
        </p:txBody>
      </p:sp>
      <p:sp>
        <p:nvSpPr>
          <p:cNvPr id="10" name="Content Placeholder 2"/>
          <p:cNvSpPr>
            <a:spLocks noGrp="1"/>
          </p:cNvSpPr>
          <p:nvPr>
            <p:ph idx="1"/>
          </p:nvPr>
        </p:nvSpPr>
        <p:spPr>
          <a:xfrm>
            <a:off x="333403" y="651131"/>
            <a:ext cx="8585217" cy="3709449"/>
          </a:xfrm>
        </p:spPr>
        <p:txBody>
          <a:bodyPr/>
          <a:lstStyle/>
          <a:p>
            <a:r>
              <a:rPr lang="en-US" sz="1600" dirty="0" smtClean="0"/>
              <a:t>Create an opportunity for students to apply their engineering talent to a competition</a:t>
            </a:r>
          </a:p>
          <a:p>
            <a:pPr lvl="1"/>
            <a:r>
              <a:rPr lang="en-US" sz="1600" dirty="0" smtClean="0"/>
              <a:t>Generate excitement within department or college</a:t>
            </a:r>
          </a:p>
          <a:p>
            <a:pPr lvl="1"/>
            <a:r>
              <a:rPr lang="en-US" sz="1600" dirty="0" smtClean="0"/>
              <a:t>Buzzworthy content for campus news, magazine, and alum newsletters</a:t>
            </a:r>
          </a:p>
          <a:p>
            <a:pPr lvl="1"/>
            <a:r>
              <a:rPr lang="en-US" sz="1600" dirty="0" smtClean="0"/>
              <a:t>Give students an outlet for creativity beyond the classroom</a:t>
            </a:r>
          </a:p>
          <a:p>
            <a:pPr lvl="1"/>
            <a:endParaRPr lang="en-US" sz="1600" dirty="0"/>
          </a:p>
          <a:p>
            <a:r>
              <a:rPr lang="en-US" sz="1500" dirty="0" smtClean="0"/>
              <a:t>Robot racing and time trials are easily put together at low cost and a standard platform with the TI-RSLK keeps the competition fair and accessible</a:t>
            </a:r>
          </a:p>
          <a:p>
            <a:endParaRPr lang="en-US" sz="1500" dirty="0" smtClean="0"/>
          </a:p>
          <a:p>
            <a:r>
              <a:rPr lang="en-US" sz="1500" dirty="0" smtClean="0"/>
              <a:t>TI can work with you around different logistics for hosting competitions</a:t>
            </a:r>
          </a:p>
          <a:p>
            <a:endParaRPr lang="en-US" dirty="0" smtClean="0"/>
          </a:p>
        </p:txBody>
      </p:sp>
    </p:spTree>
    <p:extLst>
      <p:ext uri="{BB962C8B-B14F-4D97-AF65-F5344CB8AC3E}">
        <p14:creationId xmlns:p14="http://schemas.microsoft.com/office/powerpoint/2010/main" val="16661300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86</a:t>
            </a:fld>
            <a:endParaRPr lang="en-US" dirty="0">
              <a:solidFill>
                <a:srgbClr val="000000"/>
              </a:solidFill>
            </a:endParaRPr>
          </a:p>
        </p:txBody>
      </p:sp>
      <p:sp>
        <p:nvSpPr>
          <p:cNvPr id="3" name="Title 1"/>
          <p:cNvSpPr txBox="1">
            <a:spLocks/>
          </p:cNvSpPr>
          <p:nvPr/>
        </p:nvSpPr>
        <p:spPr>
          <a:xfrm>
            <a:off x="206061" y="186897"/>
            <a:ext cx="9127949" cy="610791"/>
          </a:xfrm>
          <a:prstGeom prst="rect">
            <a:avLst/>
          </a:prstGeom>
        </p:spPr>
        <p:txBody>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a:solidFill>
                  <a:srgbClr val="DE0000"/>
                </a:solidFill>
              </a:rPr>
              <a:t>Compete: </a:t>
            </a:r>
            <a:r>
              <a:rPr lang="en-US" kern="0" dirty="0" smtClean="0">
                <a:solidFill>
                  <a:srgbClr val="000000"/>
                </a:solidFill>
              </a:rPr>
              <a:t>Beyond the maze!</a:t>
            </a:r>
          </a:p>
          <a:p>
            <a:endParaRPr lang="en-US" sz="2800" kern="0" dirty="0">
              <a:solidFill>
                <a:srgbClr val="DE0000"/>
              </a:solidFill>
            </a:endParaRPr>
          </a:p>
          <a:p>
            <a:r>
              <a:rPr lang="en-US" sz="2800" kern="0" dirty="0" smtClean="0">
                <a:solidFill>
                  <a:srgbClr val="DE0000"/>
                </a:solidFill>
              </a:rPr>
              <a:t> </a:t>
            </a:r>
            <a:endParaRPr lang="en-US" sz="2800" kern="0" dirty="0">
              <a:solidFill>
                <a:srgbClr val="DE0000"/>
              </a:solidFill>
            </a:endParaRPr>
          </a:p>
        </p:txBody>
      </p:sp>
      <p:sp>
        <p:nvSpPr>
          <p:cNvPr id="11" name="Content Placeholder 2"/>
          <p:cNvSpPr txBox="1">
            <a:spLocks/>
          </p:cNvSpPr>
          <p:nvPr/>
        </p:nvSpPr>
        <p:spPr>
          <a:xfrm>
            <a:off x="333403" y="651131"/>
            <a:ext cx="8585217" cy="3709449"/>
          </a:xfrm>
          <a:prstGeom prst="rect">
            <a:avLst/>
          </a:prstGeom>
        </p:spPr>
        <p:txBody>
          <a:bodyPr/>
          <a:lstStyle>
            <a:lvl1pPr marL="189124" indent="-189124" algn="l" rtl="0" eaLnBrk="0" fontAlgn="base" hangingPunct="0">
              <a:spcBef>
                <a:spcPts val="667"/>
              </a:spcBef>
              <a:spcAft>
                <a:spcPct val="0"/>
              </a:spcAft>
              <a:buChar char="•"/>
              <a:defRPr sz="1800">
                <a:solidFill>
                  <a:schemeClr val="tx1"/>
                </a:solidFill>
                <a:latin typeface="+mn-lt"/>
                <a:ea typeface="+mn-ea"/>
                <a:cs typeface="+mn-cs"/>
              </a:defRPr>
            </a:lvl1pPr>
            <a:lvl2pPr marL="478763" indent="-194416" algn="l" rtl="0" eaLnBrk="0" fontAlgn="base" hangingPunct="0">
              <a:spcBef>
                <a:spcPct val="20000"/>
              </a:spcBef>
              <a:spcAft>
                <a:spcPct val="0"/>
              </a:spcAft>
              <a:buChar char="–"/>
              <a:defRPr sz="1600">
                <a:solidFill>
                  <a:schemeClr val="tx1"/>
                </a:solidFill>
                <a:latin typeface="+mn-lt"/>
              </a:defRPr>
            </a:lvl2pPr>
            <a:lvl3pPr marL="711530" indent="-137548" algn="l" rtl="0" eaLnBrk="0" fontAlgn="base" hangingPunct="0">
              <a:spcBef>
                <a:spcPct val="15000"/>
              </a:spcBef>
              <a:spcAft>
                <a:spcPct val="0"/>
              </a:spcAft>
              <a:buChar char="•"/>
              <a:defRPr sz="1600">
                <a:solidFill>
                  <a:schemeClr val="tx1"/>
                </a:solidFill>
                <a:latin typeface="+mn-lt"/>
              </a:defRPr>
            </a:lvl3pPr>
            <a:lvl4pPr marL="1001168" indent="-194416" algn="l" rtl="0" eaLnBrk="0" fontAlgn="base" hangingPunct="0">
              <a:spcBef>
                <a:spcPct val="5000"/>
              </a:spcBef>
              <a:spcAft>
                <a:spcPct val="0"/>
              </a:spcAft>
              <a:buChar char="–"/>
              <a:defRPr sz="1600">
                <a:solidFill>
                  <a:schemeClr val="tx1"/>
                </a:solidFill>
                <a:latin typeface="+mn-lt"/>
              </a:defRPr>
            </a:lvl4pPr>
            <a:lvl5pPr marL="1240546" indent="-144163" algn="l" rtl="0" eaLnBrk="0" fontAlgn="base" hangingPunct="0">
              <a:spcBef>
                <a:spcPct val="0"/>
              </a:spcBef>
              <a:spcAft>
                <a:spcPct val="0"/>
              </a:spcAft>
              <a:buChar char="»"/>
              <a:defRPr sz="1600">
                <a:solidFill>
                  <a:schemeClr val="tx1"/>
                </a:solidFill>
                <a:latin typeface="+mn-lt"/>
              </a:defRPr>
            </a:lvl5pPr>
            <a:lvl6pPr marL="1621441" indent="-144163" algn="l" rtl="0" fontAlgn="base">
              <a:spcBef>
                <a:spcPct val="0"/>
              </a:spcBef>
              <a:spcAft>
                <a:spcPct val="0"/>
              </a:spcAft>
              <a:buChar char="»"/>
              <a:defRPr sz="1300">
                <a:solidFill>
                  <a:schemeClr val="tx1"/>
                </a:solidFill>
                <a:latin typeface="+mn-lt"/>
              </a:defRPr>
            </a:lvl6pPr>
            <a:lvl7pPr marL="2002336" indent="-144163" algn="l" rtl="0" fontAlgn="base">
              <a:spcBef>
                <a:spcPct val="0"/>
              </a:spcBef>
              <a:spcAft>
                <a:spcPct val="0"/>
              </a:spcAft>
              <a:buChar char="»"/>
              <a:defRPr sz="1300">
                <a:solidFill>
                  <a:schemeClr val="tx1"/>
                </a:solidFill>
                <a:latin typeface="+mn-lt"/>
              </a:defRPr>
            </a:lvl7pPr>
            <a:lvl8pPr marL="2383230" indent="-144163" algn="l" rtl="0" fontAlgn="base">
              <a:spcBef>
                <a:spcPct val="0"/>
              </a:spcBef>
              <a:spcAft>
                <a:spcPct val="0"/>
              </a:spcAft>
              <a:buChar char="»"/>
              <a:defRPr sz="1300">
                <a:solidFill>
                  <a:schemeClr val="tx1"/>
                </a:solidFill>
                <a:latin typeface="+mn-lt"/>
              </a:defRPr>
            </a:lvl8pPr>
            <a:lvl9pPr marL="2764124" indent="-144163" algn="l" rtl="0" fontAlgn="base">
              <a:spcBef>
                <a:spcPct val="0"/>
              </a:spcBef>
              <a:spcAft>
                <a:spcPct val="0"/>
              </a:spcAft>
              <a:buChar char="»"/>
              <a:defRPr sz="1300">
                <a:solidFill>
                  <a:schemeClr val="tx1"/>
                </a:solidFill>
                <a:latin typeface="+mn-lt"/>
              </a:defRPr>
            </a:lvl9pPr>
          </a:lstStyle>
          <a:p>
            <a:r>
              <a:rPr lang="en-US" dirty="0" smtClean="0">
                <a:solidFill>
                  <a:srgbClr val="000000"/>
                </a:solidFill>
              </a:rPr>
              <a:t>Obstacle </a:t>
            </a:r>
            <a:r>
              <a:rPr lang="en-US" dirty="0">
                <a:solidFill>
                  <a:srgbClr val="000000"/>
                </a:solidFill>
              </a:rPr>
              <a:t>Course (navigate different terrains and obstacles in confined area)</a:t>
            </a:r>
          </a:p>
          <a:p>
            <a:r>
              <a:rPr lang="en-US" dirty="0">
                <a:solidFill>
                  <a:srgbClr val="000000"/>
                </a:solidFill>
              </a:rPr>
              <a:t>Head to head competitions (racing, battle bots, balloon popping, team games</a:t>
            </a:r>
            <a:r>
              <a:rPr lang="en-US" dirty="0" smtClean="0">
                <a:solidFill>
                  <a:srgbClr val="000000"/>
                </a:solidFill>
              </a:rPr>
              <a:t>)</a:t>
            </a:r>
          </a:p>
          <a:p>
            <a:r>
              <a:rPr lang="en-US" dirty="0" smtClean="0">
                <a:solidFill>
                  <a:srgbClr val="000000"/>
                </a:solidFill>
              </a:rPr>
              <a:t>Aquatic (attach to flotation and propeller motors)</a:t>
            </a:r>
          </a:p>
          <a:p>
            <a:r>
              <a:rPr lang="en-US" dirty="0">
                <a:solidFill>
                  <a:srgbClr val="000000"/>
                </a:solidFill>
              </a:rPr>
              <a:t>Mobile Sensor (IoT robot measuring air quality)</a:t>
            </a:r>
          </a:p>
          <a:p>
            <a:r>
              <a:rPr lang="en-US" dirty="0">
                <a:solidFill>
                  <a:srgbClr val="000000"/>
                </a:solidFill>
              </a:rPr>
              <a:t>Mobile Security Platform (IoT robot measuring human detection</a:t>
            </a:r>
            <a:r>
              <a:rPr lang="en-US" dirty="0" smtClean="0">
                <a:solidFill>
                  <a:srgbClr val="000000"/>
                </a:solidFill>
              </a:rPr>
              <a:t>)</a:t>
            </a:r>
            <a:endParaRPr lang="en-US" dirty="0">
              <a:solidFill>
                <a:srgbClr val="000000"/>
              </a:solidFill>
            </a:endParaRPr>
          </a:p>
          <a:p>
            <a:r>
              <a:rPr lang="en-US" dirty="0" smtClean="0">
                <a:solidFill>
                  <a:srgbClr val="000000"/>
                </a:solidFill>
              </a:rPr>
              <a:t>AI / Machine Learning</a:t>
            </a:r>
          </a:p>
          <a:p>
            <a:pPr lvl="1"/>
            <a:r>
              <a:rPr lang="en-US" sz="1700" dirty="0">
                <a:solidFill>
                  <a:srgbClr val="000000"/>
                </a:solidFill>
              </a:rPr>
              <a:t>Transportation algorithms (simulate automotive traffic patterns or people movers</a:t>
            </a:r>
            <a:r>
              <a:rPr lang="en-US" sz="1700" dirty="0" smtClean="0">
                <a:solidFill>
                  <a:srgbClr val="000000"/>
                </a:solidFill>
              </a:rPr>
              <a:t>)</a:t>
            </a:r>
          </a:p>
          <a:p>
            <a:pPr lvl="1"/>
            <a:r>
              <a:rPr lang="en-US" sz="1700" dirty="0" smtClean="0">
                <a:solidFill>
                  <a:srgbClr val="000000"/>
                </a:solidFill>
              </a:rPr>
              <a:t>Robotic </a:t>
            </a:r>
            <a:r>
              <a:rPr lang="en-US" sz="1700" dirty="0">
                <a:solidFill>
                  <a:srgbClr val="000000"/>
                </a:solidFill>
              </a:rPr>
              <a:t>Warehouse (swarm robotics to navigate crowded area efficiently</a:t>
            </a:r>
            <a:r>
              <a:rPr lang="en-US" sz="1700" dirty="0" smtClean="0">
                <a:solidFill>
                  <a:srgbClr val="000000"/>
                </a:solidFill>
              </a:rPr>
              <a:t>)</a:t>
            </a:r>
          </a:p>
          <a:p>
            <a:pPr lvl="1"/>
            <a:r>
              <a:rPr lang="en-US" sz="1700" dirty="0" smtClean="0">
                <a:solidFill>
                  <a:srgbClr val="000000"/>
                </a:solidFill>
              </a:rPr>
              <a:t>Room </a:t>
            </a:r>
            <a:r>
              <a:rPr lang="en-US" sz="1700" dirty="0">
                <a:solidFill>
                  <a:srgbClr val="000000"/>
                </a:solidFill>
              </a:rPr>
              <a:t>traversal for cleaning tasks </a:t>
            </a:r>
            <a:r>
              <a:rPr lang="en-US" sz="1700" dirty="0" smtClean="0">
                <a:solidFill>
                  <a:srgbClr val="000000"/>
                </a:solidFill>
              </a:rPr>
              <a:t>(robotic vacuum </a:t>
            </a:r>
            <a:r>
              <a:rPr lang="en-US" sz="1700" dirty="0">
                <a:solidFill>
                  <a:srgbClr val="000000"/>
                </a:solidFill>
              </a:rPr>
              <a:t>patterns)</a:t>
            </a:r>
          </a:p>
          <a:p>
            <a:r>
              <a:rPr lang="en-US" dirty="0" smtClean="0">
                <a:solidFill>
                  <a:srgbClr val="000000"/>
                </a:solidFill>
              </a:rPr>
              <a:t>Cybersecurity and network integrity (real world cybersecurity practice)</a:t>
            </a:r>
          </a:p>
          <a:p>
            <a:endParaRPr lang="en-US" sz="1600" dirty="0">
              <a:solidFill>
                <a:srgbClr val="000000"/>
              </a:solidFill>
            </a:endParaRPr>
          </a:p>
          <a:p>
            <a:pPr marL="0" indent="0">
              <a:buFontTx/>
              <a:buNone/>
            </a:pPr>
            <a:endParaRPr lang="en-US" kern="0" dirty="0" smtClean="0">
              <a:solidFill>
                <a:srgbClr val="000000"/>
              </a:solidFill>
            </a:endParaRPr>
          </a:p>
        </p:txBody>
      </p:sp>
    </p:spTree>
    <p:extLst>
      <p:ext uri="{BB962C8B-B14F-4D97-AF65-F5344CB8AC3E}">
        <p14:creationId xmlns:p14="http://schemas.microsoft.com/office/powerpoint/2010/main" val="346803039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ED430B41-3034-4777-B6DE-71856D985697}" type="slidenum">
              <a:rPr lang="en-US" smtClean="0">
                <a:solidFill>
                  <a:srgbClr val="000000"/>
                </a:solidFill>
              </a:rPr>
              <a:pPr>
                <a:defRPr/>
              </a:pPr>
              <a:t>87</a:t>
            </a:fld>
            <a:endParaRPr lang="en-US">
              <a:solidFill>
                <a:srgbClr val="00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8620" y="797688"/>
            <a:ext cx="3895089" cy="3377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206061" y="186897"/>
            <a:ext cx="9127949" cy="610791"/>
          </a:xfrm>
          <a:prstGeom prst="rect">
            <a:avLst/>
          </a:prstGeom>
        </p:spPr>
        <p:txBody>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kern="0" dirty="0" smtClean="0">
                <a:solidFill>
                  <a:srgbClr val="DE0000"/>
                </a:solidFill>
              </a:rPr>
              <a:t>Customize: </a:t>
            </a:r>
            <a:r>
              <a:rPr lang="en-US" kern="0" dirty="0" smtClean="0">
                <a:solidFill>
                  <a:srgbClr val="000000"/>
                </a:solidFill>
              </a:rPr>
              <a:t>Alternate Applications</a:t>
            </a:r>
          </a:p>
          <a:p>
            <a:endParaRPr lang="en-US" sz="2800" kern="0" dirty="0">
              <a:solidFill>
                <a:srgbClr val="DE0000"/>
              </a:solidFill>
            </a:endParaRPr>
          </a:p>
          <a:p>
            <a:r>
              <a:rPr lang="en-US" sz="2800" kern="0" dirty="0" smtClean="0">
                <a:solidFill>
                  <a:srgbClr val="DE0000"/>
                </a:solidFill>
              </a:rPr>
              <a:t> </a:t>
            </a:r>
            <a:endParaRPr lang="en-US" sz="2800" kern="0" dirty="0">
              <a:solidFill>
                <a:srgbClr val="DE0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9409" y="2156460"/>
            <a:ext cx="3332480" cy="2499360"/>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630" t="6580" r="25775" b="8609"/>
          <a:stretch/>
        </p:blipFill>
        <p:spPr>
          <a:xfrm>
            <a:off x="6472645" y="774376"/>
            <a:ext cx="1926772" cy="1711854"/>
          </a:xfrm>
          <a:prstGeom prst="rect">
            <a:avLst/>
          </a:prstGeom>
        </p:spPr>
      </p:pic>
    </p:spTree>
    <p:extLst>
      <p:ext uri="{BB962C8B-B14F-4D97-AF65-F5344CB8AC3E}">
        <p14:creationId xmlns:p14="http://schemas.microsoft.com/office/powerpoint/2010/main" val="2140794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7593" y="717074"/>
            <a:ext cx="9160564" cy="1133475"/>
          </a:xfrm>
          <a:prstGeom prst="rightArrow">
            <a:avLst>
              <a:gd name="adj1" fmla="val 50000"/>
              <a:gd name="adj2" fmla="val 40393"/>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6" name="Picture 8" descr="https://encrypted-tbn3.gstatic.com/images?q=tbn:ANd9GcTq1bC-iYdBfHaT9WSrlKEhdXRm6H5qq6mk7O-KYf0DLuFzRTS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9488" y="1968516"/>
            <a:ext cx="1588142" cy="175141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p:cNvSpPr>
            <a:spLocks noGrp="1"/>
          </p:cNvSpPr>
          <p:nvPr>
            <p:ph type="title"/>
          </p:nvPr>
        </p:nvSpPr>
        <p:spPr>
          <a:xfrm>
            <a:off x="157918" y="4279528"/>
            <a:ext cx="8458200" cy="480244"/>
          </a:xfrm>
        </p:spPr>
        <p:txBody>
          <a:bodyPr/>
          <a:lstStyle/>
          <a:p>
            <a:r>
              <a:rPr lang="en-US" sz="1800" b="1" dirty="0" smtClean="0"/>
              <a:t>LaunchPad Software Tools</a:t>
            </a:r>
            <a:r>
              <a:rPr lang="en-US" sz="2400" b="0" dirty="0" smtClean="0"/>
              <a:t> </a:t>
            </a:r>
            <a:r>
              <a:rPr lang="en-US" sz="1600" b="0" dirty="0" smtClean="0">
                <a:solidFill>
                  <a:schemeClr val="tx1">
                    <a:lumMod val="65000"/>
                    <a:lumOff val="35000"/>
                  </a:schemeClr>
                </a:solidFill>
              </a:rPr>
              <a:t>- providing multiple points of entry</a:t>
            </a:r>
            <a:endParaRPr lang="en-US" sz="2400" b="0" dirty="0">
              <a:solidFill>
                <a:schemeClr val="tx1">
                  <a:lumMod val="65000"/>
                  <a:lumOff val="35000"/>
                </a:schemeClr>
              </a:solidFill>
            </a:endParaRPr>
          </a:p>
        </p:txBody>
      </p:sp>
      <p:cxnSp>
        <p:nvCxnSpPr>
          <p:cNvPr id="9" name="Straight Connector 8"/>
          <p:cNvCxnSpPr/>
          <p:nvPr/>
        </p:nvCxnSpPr>
        <p:spPr>
          <a:xfrm>
            <a:off x="3312171" y="1000492"/>
            <a:ext cx="0" cy="3434492"/>
          </a:xfrm>
          <a:prstGeom prst="line">
            <a:avLst/>
          </a:prstGeom>
        </p:spPr>
        <p:style>
          <a:lnRef idx="1">
            <a:schemeClr val="accent4"/>
          </a:lnRef>
          <a:fillRef idx="0">
            <a:schemeClr val="accent4"/>
          </a:fillRef>
          <a:effectRef idx="0">
            <a:schemeClr val="accent4"/>
          </a:effectRef>
          <a:fontRef idx="minor">
            <a:schemeClr val="tx1"/>
          </a:fontRef>
        </p:style>
      </p:cxnSp>
      <p:cxnSp>
        <p:nvCxnSpPr>
          <p:cNvPr id="10" name="Straight Connector 9"/>
          <p:cNvCxnSpPr/>
          <p:nvPr/>
        </p:nvCxnSpPr>
        <p:spPr>
          <a:xfrm>
            <a:off x="6224109" y="1015094"/>
            <a:ext cx="0" cy="3419911"/>
          </a:xfrm>
          <a:prstGeom prst="line">
            <a:avLst/>
          </a:prstGeom>
        </p:spPr>
        <p:style>
          <a:lnRef idx="1">
            <a:schemeClr val="accent4"/>
          </a:lnRef>
          <a:fillRef idx="0">
            <a:schemeClr val="accent4"/>
          </a:fillRef>
          <a:effectRef idx="0">
            <a:schemeClr val="accent4"/>
          </a:effectRef>
          <a:fontRef idx="minor">
            <a:schemeClr val="tx1"/>
          </a:fontRef>
        </p:style>
      </p:cxnSp>
      <p:sp>
        <p:nvSpPr>
          <p:cNvPr id="11" name="TextBox 10"/>
          <p:cNvSpPr txBox="1"/>
          <p:nvPr/>
        </p:nvSpPr>
        <p:spPr>
          <a:xfrm>
            <a:off x="358408" y="1229849"/>
            <a:ext cx="2946722" cy="738664"/>
          </a:xfrm>
          <a:prstGeom prst="rect">
            <a:avLst/>
          </a:prstGeom>
          <a:noFill/>
        </p:spPr>
        <p:txBody>
          <a:bodyPr wrap="square" rtlCol="0">
            <a:spAutoFit/>
          </a:bodyPr>
          <a:lstStyle/>
          <a:p>
            <a:r>
              <a:rPr lang="en-US" dirty="0" smtClean="0">
                <a:solidFill>
                  <a:srgbClr val="FFFFFF"/>
                </a:solidFill>
                <a:latin typeface="Rockwell" pitchFamily="18" charset="0"/>
              </a:rPr>
              <a:t>Energia</a:t>
            </a:r>
          </a:p>
          <a:p>
            <a:r>
              <a:rPr lang="en-US" sz="1200" dirty="0" smtClean="0">
                <a:solidFill>
                  <a:srgbClr val="000000">
                    <a:lumMod val="65000"/>
                    <a:lumOff val="35000"/>
                  </a:srgbClr>
                </a:solidFill>
                <a:latin typeface="Rockwell" pitchFamily="18" charset="0"/>
              </a:rPr>
              <a:t>Light-weight, Community-driven, Wiring-based IDE for quick evaluation</a:t>
            </a:r>
            <a:endParaRPr lang="en-US" sz="1200" dirty="0">
              <a:solidFill>
                <a:srgbClr val="000000">
                  <a:lumMod val="65000"/>
                  <a:lumOff val="35000"/>
                </a:srgbClr>
              </a:solidFill>
              <a:latin typeface="Rockwell" pitchFamily="18" charset="0"/>
            </a:endParaRPr>
          </a:p>
        </p:txBody>
      </p:sp>
      <p:pic>
        <p:nvPicPr>
          <p:cNvPr id="12" name="Picture 15" descr="http://scruss.com/wordpress/wp-content/uploads/2012/10/Screen-Shot-2012-10-16-at-22.39.06-.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269" y="1798032"/>
            <a:ext cx="1459603" cy="18230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81822" y="3544631"/>
            <a:ext cx="2983942" cy="830997"/>
          </a:xfrm>
          <a:prstGeom prst="rect">
            <a:avLst/>
          </a:prstGeom>
          <a:noFill/>
        </p:spPr>
        <p:txBody>
          <a:bodyPr wrap="square" rtlCol="0">
            <a:spAutoFit/>
          </a:bodyPr>
          <a:lstStyle/>
          <a:p>
            <a:pPr marL="171450" indent="-171450">
              <a:buFont typeface="Arial" panose="020B0604020202020204" pitchFamily="34" charset="0"/>
              <a:buChar char="•"/>
            </a:pPr>
            <a:r>
              <a:rPr lang="en-US" sz="1200" b="1" dirty="0" smtClean="0">
                <a:solidFill>
                  <a:srgbClr val="000000"/>
                </a:solidFill>
                <a:latin typeface="Rockwell" pitchFamily="18" charset="0"/>
              </a:rPr>
              <a:t>Intuitive coding environment</a:t>
            </a:r>
          </a:p>
          <a:p>
            <a:pPr marL="171450" indent="-171450">
              <a:buFont typeface="Arial" panose="020B0604020202020204" pitchFamily="34" charset="0"/>
              <a:buChar char="•"/>
            </a:pPr>
            <a:r>
              <a:rPr lang="en-US" sz="1200" b="1" dirty="0" smtClean="0">
                <a:solidFill>
                  <a:srgbClr val="000000"/>
                </a:solidFill>
                <a:latin typeface="Rockwell" pitchFamily="18" charset="0"/>
              </a:rPr>
              <a:t>Simplified interface</a:t>
            </a:r>
          </a:p>
          <a:p>
            <a:pPr marL="171450" indent="-171450">
              <a:buFont typeface="Arial" panose="020B0604020202020204" pitchFamily="34" charset="0"/>
              <a:buChar char="•"/>
            </a:pPr>
            <a:r>
              <a:rPr lang="en-US" sz="1200" b="1" dirty="0" smtClean="0">
                <a:solidFill>
                  <a:srgbClr val="000000"/>
                </a:solidFill>
                <a:latin typeface="Rockwell" pitchFamily="18" charset="0"/>
              </a:rPr>
              <a:t>Highly-abstracted API framework</a:t>
            </a:r>
          </a:p>
          <a:p>
            <a:pPr marL="171450" indent="-171450">
              <a:buFont typeface="Arial" panose="020B0604020202020204" pitchFamily="34" charset="0"/>
              <a:buChar char="•"/>
            </a:pPr>
            <a:r>
              <a:rPr lang="en-US" sz="1200" b="1" dirty="0">
                <a:solidFill>
                  <a:srgbClr val="000000"/>
                </a:solidFill>
                <a:latin typeface="Rockwell" pitchFamily="18" charset="0"/>
              </a:rPr>
              <a:t>Open </a:t>
            </a:r>
            <a:r>
              <a:rPr lang="en-US" sz="1200" b="1" dirty="0" smtClean="0">
                <a:solidFill>
                  <a:srgbClr val="000000"/>
                </a:solidFill>
                <a:latin typeface="Rockwell" pitchFamily="18" charset="0"/>
              </a:rPr>
              <a:t>Source &amp; Community-driven</a:t>
            </a:r>
          </a:p>
        </p:txBody>
      </p:sp>
      <p:pic>
        <p:nvPicPr>
          <p:cNvPr id="16" name="Picture 17" descr="https://encrypted-tbn1.gstatic.com/images?q=tbn:ANd9GcQhEgFSik9oC5q2qHFlVeAYNLvK6h8pV424rnRPkgyTUXKLaL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9194" y="2582162"/>
            <a:ext cx="1382458" cy="52411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6269891" y="1268990"/>
            <a:ext cx="2705100" cy="738664"/>
          </a:xfrm>
          <a:prstGeom prst="rect">
            <a:avLst/>
          </a:prstGeom>
          <a:noFill/>
        </p:spPr>
        <p:txBody>
          <a:bodyPr wrap="square" rtlCol="0">
            <a:spAutoFit/>
          </a:bodyPr>
          <a:lstStyle/>
          <a:p>
            <a:r>
              <a:rPr lang="en-US" dirty="0" smtClean="0">
                <a:solidFill>
                  <a:srgbClr val="FFFFFF"/>
                </a:solidFill>
                <a:latin typeface="Rockwell" pitchFamily="18" charset="0"/>
              </a:rPr>
              <a:t>CCS &amp; Pro Tools</a:t>
            </a:r>
          </a:p>
          <a:p>
            <a:r>
              <a:rPr lang="en-US" sz="1200" dirty="0" smtClean="0">
                <a:solidFill>
                  <a:srgbClr val="000000">
                    <a:lumMod val="65000"/>
                    <a:lumOff val="35000"/>
                  </a:srgbClr>
                </a:solidFill>
                <a:latin typeface="Rockwell" pitchFamily="18" charset="0"/>
              </a:rPr>
              <a:t>Fully-capable dev environments from TI &amp; third parties</a:t>
            </a:r>
            <a:endParaRPr lang="en-US" sz="1200" dirty="0">
              <a:solidFill>
                <a:srgbClr val="000000">
                  <a:lumMod val="65000"/>
                  <a:lumOff val="35000"/>
                </a:srgbClr>
              </a:solidFill>
              <a:latin typeface="Rockwell" pitchFamily="18" charset="0"/>
            </a:endParaRPr>
          </a:p>
        </p:txBody>
      </p:sp>
      <p:sp>
        <p:nvSpPr>
          <p:cNvPr id="18" name="TextBox 17"/>
          <p:cNvSpPr txBox="1"/>
          <p:nvPr/>
        </p:nvSpPr>
        <p:spPr>
          <a:xfrm>
            <a:off x="6312156" y="3544631"/>
            <a:ext cx="2716124" cy="830997"/>
          </a:xfrm>
          <a:prstGeom prst="rect">
            <a:avLst/>
          </a:prstGeom>
          <a:noFill/>
        </p:spPr>
        <p:txBody>
          <a:bodyPr wrap="square" rtlCol="0">
            <a:spAutoFit/>
          </a:bodyPr>
          <a:lstStyle/>
          <a:p>
            <a:pPr marL="171450" indent="-171450">
              <a:buFont typeface="Arial" panose="020B0604020202020204" pitchFamily="34" charset="0"/>
              <a:buChar char="•"/>
            </a:pPr>
            <a:r>
              <a:rPr lang="en-US" sz="1200" b="1" dirty="0" smtClean="0">
                <a:solidFill>
                  <a:srgbClr val="000000"/>
                </a:solidFill>
                <a:latin typeface="Rockwell" pitchFamily="18" charset="0"/>
              </a:rPr>
              <a:t>Full debug capability &amp; more</a:t>
            </a:r>
          </a:p>
          <a:p>
            <a:pPr marL="171450" indent="-171450">
              <a:buFont typeface="Arial" panose="020B0604020202020204" pitchFamily="34" charset="0"/>
              <a:buChar char="•"/>
            </a:pPr>
            <a:r>
              <a:rPr lang="en-US" sz="1200" b="1" dirty="0" smtClean="0">
                <a:solidFill>
                  <a:srgbClr val="000000"/>
                </a:solidFill>
                <a:latin typeface="Rockwell" pitchFamily="18" charset="0"/>
              </a:rPr>
              <a:t>Import Energia projects</a:t>
            </a:r>
          </a:p>
          <a:p>
            <a:pPr marL="171450" indent="-171450">
              <a:buFont typeface="Arial" panose="020B0604020202020204" pitchFamily="34" charset="0"/>
              <a:buChar char="•"/>
            </a:pPr>
            <a:r>
              <a:rPr lang="en-US" sz="1200" b="1" dirty="0" smtClean="0">
                <a:solidFill>
                  <a:srgbClr val="000000"/>
                </a:solidFill>
                <a:latin typeface="Rockwell" pitchFamily="18" charset="0"/>
              </a:rPr>
              <a:t>Access to third party compilers,  features, and apps</a:t>
            </a:r>
          </a:p>
        </p:txBody>
      </p:sp>
      <p:pic>
        <p:nvPicPr>
          <p:cNvPr id="20" name="Picture 19" descr="https://encrypted-tbn0.gstatic.com/images?q=tbn:ANd9GcQaUt-WzOoa-XSJMG1V1mFdQpi6p2NuTov1dQw8cZaeOnSQQOXNNKyKYB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9275" y="2269070"/>
            <a:ext cx="814072" cy="48520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1" descr="https://encrypted-tbn3.gstatic.com/images?q=tbn:ANd9GcQCiHdZeIMH6z_OVAfJno2vjqG_eHL9gPzCjYAF_dFNaa0-u2HSVw"/>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10511" y="2917498"/>
            <a:ext cx="994221" cy="31475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4157" y="1000492"/>
            <a:ext cx="1324402" cy="261610"/>
          </a:xfrm>
          <a:prstGeom prst="rect">
            <a:avLst/>
          </a:prstGeom>
          <a:noFill/>
        </p:spPr>
        <p:txBody>
          <a:bodyPr wrap="none" rtlCol="0">
            <a:spAutoFit/>
          </a:bodyPr>
          <a:lstStyle/>
          <a:p>
            <a:r>
              <a:rPr lang="en-US" sz="1100" i="1" dirty="0" smtClean="0">
                <a:solidFill>
                  <a:srgbClr val="FFFFFF"/>
                </a:solidFill>
                <a:latin typeface="Rockwell" pitchFamily="18" charset="0"/>
              </a:rPr>
              <a:t>Rapid Prototyping</a:t>
            </a:r>
            <a:endParaRPr lang="en-US" sz="1100" i="1" dirty="0">
              <a:solidFill>
                <a:srgbClr val="FFFFFF"/>
              </a:solidFill>
              <a:latin typeface="Rockwell" pitchFamily="18" charset="0"/>
            </a:endParaRPr>
          </a:p>
        </p:txBody>
      </p:sp>
      <p:sp>
        <p:nvSpPr>
          <p:cNvPr id="23" name="TextBox 22"/>
          <p:cNvSpPr txBox="1"/>
          <p:nvPr/>
        </p:nvSpPr>
        <p:spPr>
          <a:xfrm>
            <a:off x="7910511" y="1015073"/>
            <a:ext cx="816249" cy="261610"/>
          </a:xfrm>
          <a:prstGeom prst="rect">
            <a:avLst/>
          </a:prstGeom>
          <a:noFill/>
        </p:spPr>
        <p:txBody>
          <a:bodyPr wrap="none" rtlCol="0">
            <a:spAutoFit/>
          </a:bodyPr>
          <a:lstStyle/>
          <a:p>
            <a:r>
              <a:rPr lang="en-US" sz="1100" i="1" dirty="0" smtClean="0">
                <a:solidFill>
                  <a:srgbClr val="FFFFFF"/>
                </a:solidFill>
                <a:latin typeface="Rockwell" pitchFamily="18" charset="0"/>
              </a:rPr>
              <a:t>Advanced</a:t>
            </a:r>
            <a:endParaRPr lang="en-US" sz="1100" i="1" dirty="0">
              <a:solidFill>
                <a:srgbClr val="FFFFFF"/>
              </a:solidFill>
              <a:latin typeface="Rockwell" pitchFamily="18" charset="0"/>
            </a:endParaRPr>
          </a:p>
        </p:txBody>
      </p:sp>
      <p:sp>
        <p:nvSpPr>
          <p:cNvPr id="24" name="TextBox 23"/>
          <p:cNvSpPr txBox="1"/>
          <p:nvPr/>
        </p:nvSpPr>
        <p:spPr>
          <a:xfrm>
            <a:off x="3407437" y="1238315"/>
            <a:ext cx="2705100" cy="738664"/>
          </a:xfrm>
          <a:prstGeom prst="rect">
            <a:avLst/>
          </a:prstGeom>
          <a:noFill/>
        </p:spPr>
        <p:txBody>
          <a:bodyPr wrap="square" rtlCol="0">
            <a:spAutoFit/>
          </a:bodyPr>
          <a:lstStyle/>
          <a:p>
            <a:r>
              <a:rPr lang="en-US" dirty="0" smtClean="0">
                <a:solidFill>
                  <a:srgbClr val="FFFFFF"/>
                </a:solidFill>
                <a:latin typeface="Rockwell" pitchFamily="18" charset="0"/>
              </a:rPr>
              <a:t>CCS Cloud </a:t>
            </a:r>
          </a:p>
          <a:p>
            <a:r>
              <a:rPr lang="en-US" sz="1200" dirty="0" smtClean="0">
                <a:solidFill>
                  <a:srgbClr val="000000">
                    <a:lumMod val="65000"/>
                    <a:lumOff val="35000"/>
                  </a:srgbClr>
                </a:solidFill>
                <a:latin typeface="Rockwell" pitchFamily="18" charset="0"/>
              </a:rPr>
              <a:t>Browser-based code editor and Resource Explorer</a:t>
            </a:r>
            <a:endParaRPr lang="en-US" sz="1200" dirty="0">
              <a:solidFill>
                <a:srgbClr val="000000">
                  <a:lumMod val="65000"/>
                  <a:lumOff val="35000"/>
                </a:srgbClr>
              </a:solidFill>
              <a:latin typeface="Rockwell" pitchFamily="18" charset="0"/>
            </a:endParaRPr>
          </a:p>
        </p:txBody>
      </p:sp>
      <p:pic>
        <p:nvPicPr>
          <p:cNvPr id="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5464" y="1940659"/>
            <a:ext cx="1824845" cy="1412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418" y="2646744"/>
            <a:ext cx="2007447" cy="535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3432199" y="3544631"/>
            <a:ext cx="2791910" cy="830997"/>
          </a:xfrm>
          <a:prstGeom prst="rect">
            <a:avLst/>
          </a:prstGeom>
          <a:noFill/>
        </p:spPr>
        <p:txBody>
          <a:bodyPr wrap="square" rtlCol="0">
            <a:spAutoFit/>
          </a:bodyPr>
          <a:lstStyle/>
          <a:p>
            <a:pPr marL="171450" indent="-171450">
              <a:buFont typeface="Arial" panose="020B0604020202020204" pitchFamily="34" charset="0"/>
              <a:buChar char="•"/>
            </a:pPr>
            <a:r>
              <a:rPr lang="en-US" sz="1200" b="1" dirty="0">
                <a:solidFill>
                  <a:srgbClr val="000000"/>
                </a:solidFill>
                <a:latin typeface="Rockwell" pitchFamily="18" charset="0"/>
              </a:rPr>
              <a:t>Cross Platform</a:t>
            </a:r>
          </a:p>
          <a:p>
            <a:pPr marL="171450" indent="-171450">
              <a:buFont typeface="Arial" panose="020B0604020202020204" pitchFamily="34" charset="0"/>
              <a:buChar char="•"/>
            </a:pPr>
            <a:r>
              <a:rPr lang="en-US" sz="1200" b="1" dirty="0" smtClean="0">
                <a:solidFill>
                  <a:srgbClr val="000000"/>
                </a:solidFill>
                <a:latin typeface="Rockwell" pitchFamily="18" charset="0"/>
              </a:rPr>
              <a:t>Fast start &amp; no installation</a:t>
            </a:r>
          </a:p>
          <a:p>
            <a:pPr marL="171450" indent="-171450">
              <a:buFont typeface="Arial" panose="020B0604020202020204" pitchFamily="34" charset="0"/>
              <a:buChar char="•"/>
            </a:pPr>
            <a:r>
              <a:rPr lang="en-US" sz="1200" b="1" dirty="0" smtClean="0">
                <a:solidFill>
                  <a:srgbClr val="000000"/>
                </a:solidFill>
                <a:latin typeface="Rockwell" pitchFamily="18" charset="0"/>
              </a:rPr>
              <a:t>Use </a:t>
            </a:r>
            <a:r>
              <a:rPr lang="en-US" sz="1200" b="1" dirty="0">
                <a:solidFill>
                  <a:srgbClr val="000000"/>
                </a:solidFill>
                <a:latin typeface="Rockwell" pitchFamily="18" charset="0"/>
              </a:rPr>
              <a:t>Energia, TI-RTOS &amp; </a:t>
            </a:r>
            <a:r>
              <a:rPr lang="en-US" sz="1200" b="1" dirty="0" smtClean="0">
                <a:solidFill>
                  <a:srgbClr val="000000"/>
                </a:solidFill>
                <a:latin typeface="Rockwell" pitchFamily="18" charset="0"/>
              </a:rPr>
              <a:t>more</a:t>
            </a:r>
          </a:p>
          <a:p>
            <a:pPr marL="171450" indent="-171450">
              <a:buFont typeface="Arial" panose="020B0604020202020204" pitchFamily="34" charset="0"/>
              <a:buChar char="•"/>
            </a:pPr>
            <a:r>
              <a:rPr lang="en-US" sz="1200" b="1" dirty="0">
                <a:solidFill>
                  <a:srgbClr val="000000"/>
                </a:solidFill>
                <a:latin typeface="Rockwell" pitchFamily="18" charset="0"/>
              </a:rPr>
              <a:t>Resource Explorer </a:t>
            </a:r>
            <a:r>
              <a:rPr lang="en-US" sz="1200" b="1" dirty="0" smtClean="0">
                <a:solidFill>
                  <a:srgbClr val="000000"/>
                </a:solidFill>
                <a:latin typeface="Rockwell" pitchFamily="18" charset="0"/>
              </a:rPr>
              <a:t>integration</a:t>
            </a:r>
          </a:p>
        </p:txBody>
      </p:sp>
      <p:sp>
        <p:nvSpPr>
          <p:cNvPr id="30" name="TextBox 29"/>
          <p:cNvSpPr txBox="1"/>
          <p:nvPr/>
        </p:nvSpPr>
        <p:spPr>
          <a:xfrm>
            <a:off x="4286520" y="1015073"/>
            <a:ext cx="841897" cy="261610"/>
          </a:xfrm>
          <a:prstGeom prst="rect">
            <a:avLst/>
          </a:prstGeom>
          <a:noFill/>
        </p:spPr>
        <p:txBody>
          <a:bodyPr wrap="none" rtlCol="0">
            <a:spAutoFit/>
          </a:bodyPr>
          <a:lstStyle/>
          <a:p>
            <a:r>
              <a:rPr lang="en-US" sz="1100" i="1" dirty="0" smtClean="0">
                <a:solidFill>
                  <a:srgbClr val="FFFFFF"/>
                </a:solidFill>
                <a:latin typeface="Rockwell" pitchFamily="18" charset="0"/>
              </a:rPr>
              <a:t>Evaluation</a:t>
            </a:r>
            <a:endParaRPr lang="en-US" sz="1100" i="1" dirty="0">
              <a:solidFill>
                <a:srgbClr val="FFFFFF"/>
              </a:solidFill>
              <a:latin typeface="Rockwell" pitchFamily="18" charset="0"/>
            </a:endParaRPr>
          </a:p>
        </p:txBody>
      </p:sp>
      <p:sp>
        <p:nvSpPr>
          <p:cNvPr id="32" name="Rectangle 2"/>
          <p:cNvSpPr txBox="1">
            <a:spLocks noChangeArrowheads="1"/>
          </p:cNvSpPr>
          <p:nvPr/>
        </p:nvSpPr>
        <p:spPr bwMode="auto">
          <a:xfrm>
            <a:off x="76200" y="21"/>
            <a:ext cx="90233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l" rtl="0" eaLnBrk="0" fontAlgn="base" hangingPunct="0">
              <a:spcBef>
                <a:spcPct val="0"/>
              </a:spcBef>
              <a:spcAft>
                <a:spcPct val="0"/>
              </a:spcAft>
              <a:defRPr sz="2800" b="1" kern="1200">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Calibri" pitchFamily="34" charset="0"/>
              </a:defRPr>
            </a:lvl2pPr>
            <a:lvl3pPr algn="l" rtl="0" eaLnBrk="0" fontAlgn="base" hangingPunct="0">
              <a:spcBef>
                <a:spcPct val="0"/>
              </a:spcBef>
              <a:spcAft>
                <a:spcPct val="0"/>
              </a:spcAft>
              <a:defRPr sz="2800" b="1">
                <a:solidFill>
                  <a:schemeClr val="tx1"/>
                </a:solidFill>
                <a:latin typeface="Calibri" pitchFamily="34" charset="0"/>
              </a:defRPr>
            </a:lvl3pPr>
            <a:lvl4pPr algn="l" rtl="0" eaLnBrk="0" fontAlgn="base" hangingPunct="0">
              <a:spcBef>
                <a:spcPct val="0"/>
              </a:spcBef>
              <a:spcAft>
                <a:spcPct val="0"/>
              </a:spcAft>
              <a:defRPr sz="2800" b="1">
                <a:solidFill>
                  <a:schemeClr val="tx1"/>
                </a:solidFill>
                <a:latin typeface="Calibri" pitchFamily="34" charset="0"/>
              </a:defRPr>
            </a:lvl4pPr>
            <a:lvl5pPr algn="l" rtl="0" eaLnBrk="0" fontAlgn="base" hangingPunct="0">
              <a:spcBef>
                <a:spcPct val="0"/>
              </a:spcBef>
              <a:spcAft>
                <a:spcPct val="0"/>
              </a:spcAft>
              <a:defRPr sz="2800" b="1">
                <a:solidFill>
                  <a:schemeClr val="tx1"/>
                </a:solidFill>
                <a:latin typeface="Calibri" pitchFamily="34" charset="0"/>
              </a:defRPr>
            </a:lvl5pPr>
            <a:lvl6pPr marL="457200" algn="l" rtl="0" fontAlgn="base">
              <a:spcBef>
                <a:spcPct val="0"/>
              </a:spcBef>
              <a:spcAft>
                <a:spcPct val="0"/>
              </a:spcAft>
              <a:defRPr sz="3200" b="1">
                <a:solidFill>
                  <a:schemeClr val="tx1"/>
                </a:solidFill>
                <a:latin typeface="Calibri" pitchFamily="34" charset="0"/>
              </a:defRPr>
            </a:lvl6pPr>
            <a:lvl7pPr marL="914400" algn="l" rtl="0" fontAlgn="base">
              <a:spcBef>
                <a:spcPct val="0"/>
              </a:spcBef>
              <a:spcAft>
                <a:spcPct val="0"/>
              </a:spcAft>
              <a:defRPr sz="3200" b="1">
                <a:solidFill>
                  <a:schemeClr val="tx1"/>
                </a:solidFill>
                <a:latin typeface="Calibri" pitchFamily="34" charset="0"/>
              </a:defRPr>
            </a:lvl7pPr>
            <a:lvl8pPr marL="1371600" algn="l" rtl="0" fontAlgn="base">
              <a:spcBef>
                <a:spcPct val="0"/>
              </a:spcBef>
              <a:spcAft>
                <a:spcPct val="0"/>
              </a:spcAft>
              <a:defRPr sz="3200" b="1">
                <a:solidFill>
                  <a:schemeClr val="tx1"/>
                </a:solidFill>
                <a:latin typeface="Calibri" pitchFamily="34" charset="0"/>
              </a:defRPr>
            </a:lvl8pPr>
            <a:lvl9pPr marL="1828800" algn="l" rtl="0" fontAlgn="base">
              <a:spcBef>
                <a:spcPct val="0"/>
              </a:spcBef>
              <a:spcAft>
                <a:spcPct val="0"/>
              </a:spcAft>
              <a:defRPr sz="3200" b="1">
                <a:solidFill>
                  <a:schemeClr val="tx1"/>
                </a:solidFill>
                <a:latin typeface="Calibri" pitchFamily="34" charset="0"/>
              </a:defRPr>
            </a:lvl9pPr>
          </a:lstStyle>
          <a:p>
            <a:pPr eaLnBrk="1" hangingPunct="1">
              <a:defRPr/>
            </a:pPr>
            <a:r>
              <a:rPr lang="en-US" altLang="en-US" dirty="0" smtClean="0">
                <a:solidFill>
                  <a:sysClr val="windowText" lastClr="000000"/>
                </a:solidFill>
                <a:latin typeface="Calibri"/>
              </a:rPr>
              <a:t>Intuitive &amp; flexible software development paths speed up firmware creation for rapid prototyping</a:t>
            </a:r>
          </a:p>
        </p:txBody>
      </p:sp>
      <p:pic>
        <p:nvPicPr>
          <p:cNvPr id="28" name="Picture 13" descr="Code Composer Studio™ Cloud ID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351" t="8110" r="20552" b="6487"/>
          <a:stretch/>
        </p:blipFill>
        <p:spPr bwMode="auto">
          <a:xfrm>
            <a:off x="3438030" y="3085552"/>
            <a:ext cx="474867" cy="46491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http://www.ti.com/lsds/media/images/tools-software/launchpads/software/25522_software_ccs_cube.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12156" y="3074875"/>
            <a:ext cx="486269" cy="4862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9" descr="http://www.ti.com/lsds/media/images/tools-software/launchpads/software/25522_software_energia.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0680" y="3066837"/>
            <a:ext cx="494307" cy="49430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70218" y="2174653"/>
            <a:ext cx="519916" cy="62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6" descr="https://dev.ti.com/images/pinmux_white_hd.png"/>
          <p:cNvPicPr>
            <a:picLocks noChangeAspect="1" noChangeArrowheads="1"/>
          </p:cNvPicPr>
          <p:nvPr/>
        </p:nvPicPr>
        <p:blipFill>
          <a:blip r:embed="rId13" cstate="print">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8148527" y="3285537"/>
            <a:ext cx="259094" cy="2590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a:stretch/>
        </p:blipFill>
        <p:spPr bwMode="auto">
          <a:xfrm>
            <a:off x="8662138" y="3333526"/>
            <a:ext cx="168228" cy="163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descr="image001"/>
          <p:cNvPicPr>
            <a:picLocks noChangeAspect="1" noChangeArrowheads="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20530" y="3317290"/>
            <a:ext cx="195588" cy="1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15534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1" y="4685559"/>
            <a:ext cx="9144000" cy="457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Title 1"/>
          <p:cNvSpPr>
            <a:spLocks noGrp="1"/>
          </p:cNvSpPr>
          <p:nvPr>
            <p:ph type="title"/>
          </p:nvPr>
        </p:nvSpPr>
        <p:spPr>
          <a:xfrm>
            <a:off x="93856" y="1"/>
            <a:ext cx="8458200" cy="814388"/>
          </a:xfrm>
        </p:spPr>
        <p:txBody>
          <a:bodyPr/>
          <a:lstStyle/>
          <a:p>
            <a:pPr>
              <a:defRPr/>
            </a:pPr>
            <a:r>
              <a:rPr lang="en-US" b="0" dirty="0" smtClean="0">
                <a:latin typeface="Helvetica 45 Light" pitchFamily="34" charset="0"/>
              </a:rPr>
              <a:t>Energia Abstraction</a:t>
            </a:r>
            <a:br>
              <a:rPr lang="en-US" b="0" dirty="0" smtClean="0">
                <a:latin typeface="Helvetica 45 Light" pitchFamily="34" charset="0"/>
              </a:rPr>
            </a:br>
            <a:r>
              <a:rPr lang="en-US" sz="1400" b="0" dirty="0" smtClean="0">
                <a:solidFill>
                  <a:schemeClr val="tx1">
                    <a:lumMod val="65000"/>
                    <a:lumOff val="35000"/>
                  </a:schemeClr>
                </a:solidFill>
                <a:latin typeface="Helvetica 45 Light" pitchFamily="34" charset="0"/>
              </a:rPr>
              <a:t>Fly high above the bits &amp; bytes</a:t>
            </a:r>
            <a:endParaRPr lang="en-US" sz="1400" b="0" dirty="0">
              <a:solidFill>
                <a:schemeClr val="tx1">
                  <a:lumMod val="65000"/>
                  <a:lumOff val="35000"/>
                </a:schemeClr>
              </a:solidFill>
              <a:latin typeface="Helvetica 45 Light" pitchFamily="34" charset="0"/>
            </a:endParaRPr>
          </a:p>
        </p:txBody>
      </p:sp>
      <p:sp>
        <p:nvSpPr>
          <p:cNvPr id="6" name="Slide Number Placeholder 4"/>
          <p:cNvSpPr txBox="1">
            <a:spLocks/>
          </p:cNvSpPr>
          <p:nvPr/>
        </p:nvSpPr>
        <p:spPr bwMode="auto">
          <a:xfrm>
            <a:off x="6642100" y="6088084"/>
            <a:ext cx="2133600" cy="206375"/>
          </a:xfrm>
          <a:prstGeom prst="rect">
            <a:avLst/>
          </a:prstGeom>
          <a:noFill/>
          <a:ln w="9525">
            <a:noFill/>
            <a:miter lim="800000"/>
            <a:headEnd/>
            <a:tailEnd/>
          </a:ln>
          <a:effectLst/>
        </p:spPr>
        <p:txBody>
          <a:bodyPr vert="horz" wrap="square" lIns="76179" tIns="38088" rIns="76179" bIns="38088" numCol="1" anchor="t" anchorCtr="0" compatLnSpc="1">
            <a:prstTxWarp prst="textNoShape">
              <a:avLst/>
            </a:prstTxWarp>
          </a:bodyPr>
          <a:lstStyle>
            <a:defPPr>
              <a:defRPr lang="en-US"/>
            </a:defPPr>
            <a:lvl1pPr algn="r" rtl="0" fontAlgn="base">
              <a:spcBef>
                <a:spcPct val="0"/>
              </a:spcBef>
              <a:spcAft>
                <a:spcPct val="0"/>
              </a:spcAft>
              <a:defRPr sz="700" kern="1200">
                <a:solidFill>
                  <a:schemeClr val="tx1"/>
                </a:solidFill>
                <a:latin typeface="Arial" charset="0"/>
                <a:ea typeface="+mn-ea"/>
                <a:cs typeface="+mn-cs"/>
              </a:defRPr>
            </a:lvl1pPr>
            <a:lvl2pPr marL="380895" algn="l" rtl="0" fontAlgn="base">
              <a:spcBef>
                <a:spcPct val="0"/>
              </a:spcBef>
              <a:spcAft>
                <a:spcPct val="0"/>
              </a:spcAft>
              <a:defRPr kern="1200">
                <a:solidFill>
                  <a:schemeClr val="tx1"/>
                </a:solidFill>
                <a:latin typeface="Arial" charset="0"/>
                <a:ea typeface="+mn-ea"/>
                <a:cs typeface="+mn-cs"/>
              </a:defRPr>
            </a:lvl2pPr>
            <a:lvl3pPr marL="761790" algn="l" rtl="0" fontAlgn="base">
              <a:spcBef>
                <a:spcPct val="0"/>
              </a:spcBef>
              <a:spcAft>
                <a:spcPct val="0"/>
              </a:spcAft>
              <a:defRPr kern="1200">
                <a:solidFill>
                  <a:schemeClr val="tx1"/>
                </a:solidFill>
                <a:latin typeface="Arial" charset="0"/>
                <a:ea typeface="+mn-ea"/>
                <a:cs typeface="+mn-cs"/>
              </a:defRPr>
            </a:lvl3pPr>
            <a:lvl4pPr marL="1142683" algn="l" rtl="0" fontAlgn="base">
              <a:spcBef>
                <a:spcPct val="0"/>
              </a:spcBef>
              <a:spcAft>
                <a:spcPct val="0"/>
              </a:spcAft>
              <a:defRPr kern="1200">
                <a:solidFill>
                  <a:schemeClr val="tx1"/>
                </a:solidFill>
                <a:latin typeface="Arial" charset="0"/>
                <a:ea typeface="+mn-ea"/>
                <a:cs typeface="+mn-cs"/>
              </a:defRPr>
            </a:lvl4pPr>
            <a:lvl5pPr marL="1523573" algn="l" rtl="0" fontAlgn="base">
              <a:spcBef>
                <a:spcPct val="0"/>
              </a:spcBef>
              <a:spcAft>
                <a:spcPct val="0"/>
              </a:spcAft>
              <a:defRPr kern="1200">
                <a:solidFill>
                  <a:schemeClr val="tx1"/>
                </a:solidFill>
                <a:latin typeface="Arial" charset="0"/>
                <a:ea typeface="+mn-ea"/>
                <a:cs typeface="+mn-cs"/>
              </a:defRPr>
            </a:lvl5pPr>
            <a:lvl6pPr marL="1904467" algn="l" defTabSz="761790" rtl="0" eaLnBrk="1" latinLnBrk="0" hangingPunct="1">
              <a:defRPr kern="1200">
                <a:solidFill>
                  <a:schemeClr val="tx1"/>
                </a:solidFill>
                <a:latin typeface="Arial" charset="0"/>
                <a:ea typeface="+mn-ea"/>
                <a:cs typeface="+mn-cs"/>
              </a:defRPr>
            </a:lvl6pPr>
            <a:lvl7pPr marL="2285362" algn="l" defTabSz="761790" rtl="0" eaLnBrk="1" latinLnBrk="0" hangingPunct="1">
              <a:defRPr kern="1200">
                <a:solidFill>
                  <a:schemeClr val="tx1"/>
                </a:solidFill>
                <a:latin typeface="Arial" charset="0"/>
                <a:ea typeface="+mn-ea"/>
                <a:cs typeface="+mn-cs"/>
              </a:defRPr>
            </a:lvl7pPr>
            <a:lvl8pPr marL="2666253" algn="l" defTabSz="761790" rtl="0" eaLnBrk="1" latinLnBrk="0" hangingPunct="1">
              <a:defRPr kern="1200">
                <a:solidFill>
                  <a:schemeClr val="tx1"/>
                </a:solidFill>
                <a:latin typeface="Arial" charset="0"/>
                <a:ea typeface="+mn-ea"/>
                <a:cs typeface="+mn-cs"/>
              </a:defRPr>
            </a:lvl8pPr>
            <a:lvl9pPr marL="3047146" algn="l" defTabSz="761790" rtl="0" eaLnBrk="1" latinLnBrk="0" hangingPunct="1">
              <a:defRPr kern="1200">
                <a:solidFill>
                  <a:schemeClr val="tx1"/>
                </a:solidFill>
                <a:latin typeface="Arial" charset="0"/>
                <a:ea typeface="+mn-ea"/>
                <a:cs typeface="+mn-cs"/>
              </a:defRPr>
            </a:lvl9pPr>
          </a:lstStyle>
          <a:p>
            <a:pPr>
              <a:defRPr/>
            </a:pPr>
            <a:fld id="{B8D1C507-0F06-46A5-BC2F-0A85A74821FA}" type="slidenum">
              <a:rPr lang="en-US" smtClean="0">
                <a:solidFill>
                  <a:srgbClr val="000000"/>
                </a:solidFill>
              </a:rPr>
              <a:pPr>
                <a:defRPr/>
              </a:pPr>
              <a:t>89</a:t>
            </a:fld>
            <a:endParaRPr lang="en-US">
              <a:solidFill>
                <a:srgbClr val="000000"/>
              </a:solidFill>
            </a:endParaRPr>
          </a:p>
        </p:txBody>
      </p:sp>
      <p:grpSp>
        <p:nvGrpSpPr>
          <p:cNvPr id="7" name="Group 6"/>
          <p:cNvGrpSpPr/>
          <p:nvPr/>
        </p:nvGrpSpPr>
        <p:grpSpPr>
          <a:xfrm>
            <a:off x="5327844" y="-96566"/>
            <a:ext cx="3790646" cy="1107996"/>
            <a:chOff x="4816352" y="57508"/>
            <a:chExt cx="3790646" cy="1107996"/>
          </a:xfrm>
        </p:grpSpPr>
        <p:grpSp>
          <p:nvGrpSpPr>
            <p:cNvPr id="8" name="Group 7"/>
            <p:cNvGrpSpPr/>
            <p:nvPr/>
          </p:nvGrpSpPr>
          <p:grpSpPr>
            <a:xfrm>
              <a:off x="5099996" y="57508"/>
              <a:ext cx="3493399" cy="1107996"/>
              <a:chOff x="5472801" y="9962"/>
              <a:chExt cx="3493399" cy="1107996"/>
            </a:xfrm>
          </p:grpSpPr>
          <p:sp>
            <p:nvSpPr>
              <p:cNvPr id="11" name="TextBox 10"/>
              <p:cNvSpPr txBox="1"/>
              <p:nvPr/>
            </p:nvSpPr>
            <p:spPr>
              <a:xfrm>
                <a:off x="5472801" y="424597"/>
                <a:ext cx="3493399" cy="369332"/>
              </a:xfrm>
              <a:prstGeom prst="rect">
                <a:avLst/>
              </a:prstGeom>
              <a:noFill/>
            </p:spPr>
            <p:txBody>
              <a:bodyPr wrap="square" rtlCol="0">
                <a:spAutoFit/>
              </a:bodyPr>
              <a:lstStyle/>
              <a:p>
                <a:r>
                  <a:rPr lang="en-US" dirty="0" smtClean="0">
                    <a:solidFill>
                      <a:srgbClr val="000000">
                        <a:lumMod val="65000"/>
                        <a:lumOff val="35000"/>
                      </a:srgbClr>
                    </a:solidFill>
                    <a:latin typeface="Helvetica 45 Light" pitchFamily="34" charset="0"/>
                    <a:ea typeface="MS PGothic" pitchFamily="34" charset="-128"/>
                  </a:rPr>
                  <a:t>Boils it down to      line of code</a:t>
                </a:r>
                <a:endParaRPr lang="en-US" dirty="0">
                  <a:solidFill>
                    <a:srgbClr val="000000">
                      <a:lumMod val="65000"/>
                      <a:lumOff val="35000"/>
                    </a:srgbClr>
                  </a:solidFill>
                  <a:latin typeface="Helvetica 45 Light" pitchFamily="34" charset="0"/>
                  <a:ea typeface="MS PGothic" pitchFamily="34" charset="-128"/>
                </a:endParaRPr>
              </a:p>
            </p:txBody>
          </p:sp>
          <p:sp>
            <p:nvSpPr>
              <p:cNvPr id="12" name="TextBox 11"/>
              <p:cNvSpPr txBox="1"/>
              <p:nvPr/>
            </p:nvSpPr>
            <p:spPr>
              <a:xfrm>
                <a:off x="6996203" y="9962"/>
                <a:ext cx="655949" cy="1107996"/>
              </a:xfrm>
              <a:prstGeom prst="rect">
                <a:avLst/>
              </a:prstGeom>
              <a:noFill/>
            </p:spPr>
            <p:txBody>
              <a:bodyPr wrap="none" rtlCol="0">
                <a:spAutoFit/>
              </a:bodyPr>
              <a:lstStyle/>
              <a:p>
                <a:r>
                  <a:rPr lang="en-US" sz="6600" b="1" dirty="0" smtClean="0">
                    <a:solidFill>
                      <a:srgbClr val="FF4B4B"/>
                    </a:solidFill>
                    <a:latin typeface="Helvetica 45 Light" pitchFamily="34" charset="0"/>
                    <a:ea typeface="MS PGothic" pitchFamily="34" charset="-128"/>
                    <a:cs typeface="Calibri" pitchFamily="34" charset="0"/>
                  </a:rPr>
                  <a:t>1</a:t>
                </a:r>
                <a:endParaRPr lang="en-US" sz="6600" b="1" dirty="0">
                  <a:solidFill>
                    <a:srgbClr val="FF4B4B"/>
                  </a:solidFill>
                  <a:latin typeface="Helvetica 45 Light" pitchFamily="34" charset="0"/>
                  <a:ea typeface="MS PGothic" pitchFamily="34" charset="-128"/>
                  <a:cs typeface="Calibri" pitchFamily="34" charset="0"/>
                </a:endParaRPr>
              </a:p>
            </p:txBody>
          </p:sp>
        </p:grpSp>
        <p:sp>
          <p:nvSpPr>
            <p:cNvPr id="9" name="TextBox 8"/>
            <p:cNvSpPr txBox="1"/>
            <p:nvPr/>
          </p:nvSpPr>
          <p:spPr>
            <a:xfrm>
              <a:off x="4816352" y="111741"/>
              <a:ext cx="415498" cy="923330"/>
            </a:xfrm>
            <a:prstGeom prst="rect">
              <a:avLst/>
            </a:prstGeom>
            <a:noFill/>
          </p:spPr>
          <p:txBody>
            <a:bodyPr wrap="none" rtlCol="0">
              <a:spAutoFit/>
            </a:bodyPr>
            <a:lstStyle/>
            <a:p>
              <a:r>
                <a:rPr lang="en-US" sz="5400" dirty="0" smtClean="0">
                  <a:solidFill>
                    <a:srgbClr val="000000">
                      <a:lumMod val="65000"/>
                      <a:lumOff val="35000"/>
                    </a:srgbClr>
                  </a:solidFill>
                  <a:latin typeface="Helvetica 45 Light" pitchFamily="34" charset="0"/>
                  <a:ea typeface="MS PGothic" pitchFamily="34" charset="-128"/>
                  <a:cs typeface="Times New Roman" pitchFamily="18" charset="0"/>
                </a:rPr>
                <a:t>{</a:t>
              </a:r>
              <a:endParaRPr lang="en-US" sz="5400" dirty="0">
                <a:solidFill>
                  <a:srgbClr val="000000">
                    <a:lumMod val="65000"/>
                    <a:lumOff val="35000"/>
                  </a:srgbClr>
                </a:solidFill>
                <a:latin typeface="Helvetica 45 Light" pitchFamily="34" charset="0"/>
                <a:ea typeface="MS PGothic" pitchFamily="34" charset="-128"/>
                <a:cs typeface="Times New Roman" pitchFamily="18" charset="0"/>
              </a:endParaRPr>
            </a:p>
          </p:txBody>
        </p:sp>
        <p:sp>
          <p:nvSpPr>
            <p:cNvPr id="10" name="TextBox 9"/>
            <p:cNvSpPr txBox="1"/>
            <p:nvPr/>
          </p:nvSpPr>
          <p:spPr>
            <a:xfrm>
              <a:off x="8191500" y="111741"/>
              <a:ext cx="415498" cy="923330"/>
            </a:xfrm>
            <a:prstGeom prst="rect">
              <a:avLst/>
            </a:prstGeom>
            <a:noFill/>
          </p:spPr>
          <p:txBody>
            <a:bodyPr wrap="none" rtlCol="0">
              <a:spAutoFit/>
            </a:bodyPr>
            <a:lstStyle/>
            <a:p>
              <a:r>
                <a:rPr lang="en-US" sz="5400" dirty="0" smtClean="0">
                  <a:solidFill>
                    <a:srgbClr val="000000">
                      <a:lumMod val="65000"/>
                      <a:lumOff val="35000"/>
                    </a:srgbClr>
                  </a:solidFill>
                  <a:latin typeface="Helvetica 45 Light" pitchFamily="34" charset="0"/>
                  <a:ea typeface="MS PGothic" pitchFamily="34" charset="-128"/>
                  <a:cs typeface="Times New Roman" pitchFamily="18" charset="0"/>
                </a:rPr>
                <a:t>}</a:t>
              </a:r>
              <a:endParaRPr lang="en-US" sz="5400" dirty="0">
                <a:solidFill>
                  <a:srgbClr val="000000">
                    <a:lumMod val="65000"/>
                    <a:lumOff val="35000"/>
                  </a:srgbClr>
                </a:solidFill>
                <a:latin typeface="Helvetica 45 Light" pitchFamily="34" charset="0"/>
                <a:ea typeface="MS PGothic" pitchFamily="34" charset="-128"/>
                <a:cs typeface="Times New Roman" pitchFamily="18" charset="0"/>
              </a:endParaRPr>
            </a:p>
          </p:txBody>
        </p:sp>
      </p:grpSp>
      <p:grpSp>
        <p:nvGrpSpPr>
          <p:cNvPr id="14" name="Group 13"/>
          <p:cNvGrpSpPr/>
          <p:nvPr/>
        </p:nvGrpSpPr>
        <p:grpSpPr>
          <a:xfrm>
            <a:off x="627478" y="999669"/>
            <a:ext cx="748668" cy="3761014"/>
            <a:chOff x="8334392" y="133350"/>
            <a:chExt cx="800103" cy="5921928"/>
          </a:xfrm>
          <a:scene3d>
            <a:camera prst="perspectiveRight" fov="3300000"/>
            <a:lightRig rig="threePt" dir="t"/>
          </a:scene3d>
        </p:grpSpPr>
        <p:sp>
          <p:nvSpPr>
            <p:cNvPr id="24" name="Down Arrow 23"/>
            <p:cNvSpPr/>
            <p:nvPr/>
          </p:nvSpPr>
          <p:spPr>
            <a:xfrm rot="10800000">
              <a:off x="8334392" y="133350"/>
              <a:ext cx="800103" cy="5921928"/>
            </a:xfrm>
            <a:prstGeom prst="downArrow">
              <a:avLst>
                <a:gd name="adj1" fmla="val 36301"/>
                <a:gd name="adj2" fmla="val 62329"/>
              </a:avLst>
            </a:prstGeom>
            <a:solidFill>
              <a:srgbClr val="117788">
                <a:alpha val="87843"/>
              </a:srgbClr>
            </a:solidFill>
            <a:ln>
              <a:noFill/>
            </a:ln>
            <a:sp3d prstMaterial="matte"/>
          </p:spPr>
          <p:style>
            <a:lnRef idx="2">
              <a:schemeClr val="accent3">
                <a:shade val="50000"/>
              </a:schemeClr>
            </a:lnRef>
            <a:fillRef idx="1">
              <a:schemeClr val="accent3"/>
            </a:fillRef>
            <a:effectRef idx="0">
              <a:schemeClr val="accent3"/>
            </a:effectRef>
            <a:fontRef idx="minor">
              <a:schemeClr val="lt1"/>
            </a:fontRef>
          </p:style>
          <p:txBody>
            <a:bodyPr vert="vert" lIns="137160" bIns="91440" anchor="ctr"/>
            <a:lstStyle/>
            <a:p>
              <a:pPr algn="ctr">
                <a:defRPr/>
              </a:pPr>
              <a:r>
                <a:rPr lang="en-US" sz="1600" dirty="0">
                  <a:solidFill>
                    <a:srgbClr val="FFFFFF"/>
                  </a:solidFill>
                  <a:latin typeface="Helvetica 45 Light" pitchFamily="34" charset="0"/>
                </a:rPr>
                <a:t>       Abstraction</a:t>
              </a:r>
            </a:p>
          </p:txBody>
        </p:sp>
        <p:sp>
          <p:nvSpPr>
            <p:cNvPr id="25" name="Down Arrow 24"/>
            <p:cNvSpPr/>
            <p:nvPr/>
          </p:nvSpPr>
          <p:spPr>
            <a:xfrm rot="10800000">
              <a:off x="8482998" y="4438650"/>
              <a:ext cx="218419" cy="1616625"/>
            </a:xfrm>
            <a:prstGeom prst="downArrow">
              <a:avLst>
                <a:gd name="adj1" fmla="val 36301"/>
                <a:gd name="adj2" fmla="val 62329"/>
              </a:avLst>
            </a:prstGeom>
            <a:solidFill>
              <a:schemeClr val="bg2">
                <a:lumMod val="40000"/>
                <a:lumOff val="60000"/>
              </a:schemeClr>
            </a:solidFill>
            <a:ln>
              <a:noFill/>
            </a:ln>
            <a:sp3d prstMaterial="matte"/>
          </p:spPr>
          <p:style>
            <a:lnRef idx="2">
              <a:schemeClr val="accent3">
                <a:shade val="50000"/>
              </a:schemeClr>
            </a:lnRef>
            <a:fillRef idx="1">
              <a:schemeClr val="accent3"/>
            </a:fillRef>
            <a:effectRef idx="0">
              <a:schemeClr val="accent3"/>
            </a:effectRef>
            <a:fontRef idx="minor">
              <a:schemeClr val="lt1"/>
            </a:fontRef>
          </p:style>
          <p:txBody>
            <a:bodyPr vert="vert" lIns="137160" bIns="91440" anchor="ctr"/>
            <a:lstStyle/>
            <a:p>
              <a:pPr algn="ctr">
                <a:defRPr/>
              </a:pPr>
              <a:endParaRPr lang="en-US" sz="1600" dirty="0">
                <a:solidFill>
                  <a:srgbClr val="FFFFFF"/>
                </a:solidFill>
                <a:latin typeface="Rockwell" pitchFamily="18" charset="0"/>
              </a:endParaRPr>
            </a:p>
          </p:txBody>
        </p:sp>
        <p:sp>
          <p:nvSpPr>
            <p:cNvPr id="26" name="Down Arrow 25"/>
            <p:cNvSpPr/>
            <p:nvPr/>
          </p:nvSpPr>
          <p:spPr>
            <a:xfrm rot="10800000">
              <a:off x="8734421" y="3742088"/>
              <a:ext cx="312532" cy="2313187"/>
            </a:xfrm>
            <a:prstGeom prst="downArrow">
              <a:avLst>
                <a:gd name="adj1" fmla="val 36301"/>
                <a:gd name="adj2" fmla="val 62329"/>
              </a:avLst>
            </a:prstGeom>
            <a:solidFill>
              <a:schemeClr val="tx2">
                <a:lumMod val="60000"/>
                <a:lumOff val="40000"/>
              </a:schemeClr>
            </a:solidFill>
            <a:ln>
              <a:noFill/>
            </a:ln>
            <a:sp3d prstMaterial="matte"/>
          </p:spPr>
          <p:style>
            <a:lnRef idx="2">
              <a:schemeClr val="accent3">
                <a:shade val="50000"/>
              </a:schemeClr>
            </a:lnRef>
            <a:fillRef idx="1">
              <a:schemeClr val="accent3"/>
            </a:fillRef>
            <a:effectRef idx="0">
              <a:schemeClr val="accent3"/>
            </a:effectRef>
            <a:fontRef idx="minor">
              <a:schemeClr val="lt1"/>
            </a:fontRef>
          </p:style>
          <p:txBody>
            <a:bodyPr vert="vert" lIns="137160" bIns="91440" anchor="ctr"/>
            <a:lstStyle/>
            <a:p>
              <a:pPr algn="ctr">
                <a:defRPr/>
              </a:pPr>
              <a:endParaRPr lang="en-US" sz="1600" dirty="0">
                <a:solidFill>
                  <a:srgbClr val="FFFFFF"/>
                </a:solidFill>
                <a:latin typeface="Rockwell" pitchFamily="18" charset="0"/>
              </a:endParaRPr>
            </a:p>
          </p:txBody>
        </p:sp>
      </p:grpSp>
      <p:grpSp>
        <p:nvGrpSpPr>
          <p:cNvPr id="15" name="Group 14"/>
          <p:cNvGrpSpPr/>
          <p:nvPr/>
        </p:nvGrpSpPr>
        <p:grpSpPr>
          <a:xfrm>
            <a:off x="1551900" y="878040"/>
            <a:ext cx="7104155" cy="4263874"/>
            <a:chOff x="1362075" y="969913"/>
            <a:chExt cx="7473797" cy="4263874"/>
          </a:xfrm>
          <a:scene3d>
            <a:camera prst="perspectiveRight" fov="3300000"/>
            <a:lightRig rig="threePt" dir="t"/>
          </a:scene3d>
        </p:grpSpPr>
        <p:pic>
          <p:nvPicPr>
            <p:cNvPr id="16"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6079"/>
            <a:stretch/>
          </p:blipFill>
          <p:spPr bwMode="auto">
            <a:xfrm>
              <a:off x="3962400" y="969913"/>
              <a:ext cx="4873472" cy="4004270"/>
            </a:xfrm>
            <a:prstGeom prst="rect">
              <a:avLst/>
            </a:prstGeom>
            <a:noFill/>
            <a:ln>
              <a:noFill/>
            </a:ln>
            <a:effectLst/>
            <a:sp3d prstMaterial="matte"/>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1362075" y="969913"/>
              <a:ext cx="2524125" cy="507831"/>
            </a:xfrm>
            <a:prstGeom prst="rect">
              <a:avLst/>
            </a:prstGeom>
            <a:noFill/>
          </p:spPr>
          <p:txBody>
            <a:bodyPr wrap="square" rtlCol="0">
              <a:spAutoFit/>
            </a:bodyPr>
            <a:lstStyle/>
            <a:p>
              <a:r>
                <a:rPr lang="en-US" sz="1600" dirty="0" smtClean="0">
                  <a:solidFill>
                    <a:srgbClr val="DE0000">
                      <a:lumMod val="60000"/>
                      <a:lumOff val="40000"/>
                    </a:srgbClr>
                  </a:solidFill>
                </a:rPr>
                <a:t>Energia</a:t>
              </a:r>
            </a:p>
            <a:p>
              <a:r>
                <a:rPr lang="en-US" sz="1100" dirty="0" smtClean="0">
                  <a:solidFill>
                    <a:srgbClr val="000000"/>
                  </a:solidFill>
                </a:rPr>
                <a:t>Highly-abstracted functional APIs</a:t>
              </a:r>
              <a:endParaRPr lang="en-US" sz="1100" dirty="0">
                <a:solidFill>
                  <a:srgbClr val="000000"/>
                </a:solidFill>
              </a:endParaRPr>
            </a:p>
          </p:txBody>
        </p:sp>
        <p:sp>
          <p:nvSpPr>
            <p:cNvPr id="18" name="TextBox 17"/>
            <p:cNvSpPr txBox="1"/>
            <p:nvPr/>
          </p:nvSpPr>
          <p:spPr>
            <a:xfrm>
              <a:off x="1362075" y="1715008"/>
              <a:ext cx="2714625" cy="846386"/>
            </a:xfrm>
            <a:prstGeom prst="rect">
              <a:avLst/>
            </a:prstGeom>
            <a:noFill/>
          </p:spPr>
          <p:txBody>
            <a:bodyPr wrap="square" rtlCol="0">
              <a:spAutoFit/>
            </a:bodyPr>
            <a:lstStyle/>
            <a:p>
              <a:r>
                <a:rPr lang="en-US" sz="1600" dirty="0" smtClean="0">
                  <a:solidFill>
                    <a:srgbClr val="DE0000">
                      <a:lumMod val="60000"/>
                      <a:lumOff val="40000"/>
                    </a:srgbClr>
                  </a:solidFill>
                </a:rPr>
                <a:t>Peripheral Driver Library</a:t>
              </a:r>
            </a:p>
            <a:p>
              <a:r>
                <a:rPr lang="en-US" sz="1100" dirty="0" smtClean="0">
                  <a:solidFill>
                    <a:srgbClr val="000000"/>
                  </a:solidFill>
                </a:rPr>
                <a:t>Low level abstraction layer for  populating peripheral registers </a:t>
              </a:r>
            </a:p>
            <a:p>
              <a:endParaRPr lang="en-US" sz="1100" dirty="0">
                <a:solidFill>
                  <a:srgbClr val="000000"/>
                </a:solidFill>
              </a:endParaRPr>
            </a:p>
          </p:txBody>
        </p:sp>
        <p:sp>
          <p:nvSpPr>
            <p:cNvPr id="19" name="TextBox 18"/>
            <p:cNvSpPr txBox="1"/>
            <p:nvPr/>
          </p:nvSpPr>
          <p:spPr>
            <a:xfrm>
              <a:off x="1362075" y="3071369"/>
              <a:ext cx="2838450" cy="846386"/>
            </a:xfrm>
            <a:prstGeom prst="rect">
              <a:avLst/>
            </a:prstGeom>
            <a:noFill/>
          </p:spPr>
          <p:txBody>
            <a:bodyPr wrap="square" rtlCol="0">
              <a:spAutoFit/>
            </a:bodyPr>
            <a:lstStyle/>
            <a:p>
              <a:r>
                <a:rPr lang="en-US" sz="1600" dirty="0" smtClean="0">
                  <a:solidFill>
                    <a:srgbClr val="DE0000">
                      <a:lumMod val="60000"/>
                      <a:lumOff val="40000"/>
                    </a:srgbClr>
                  </a:solidFill>
                </a:rPr>
                <a:t>Low-level C Code</a:t>
              </a:r>
            </a:p>
            <a:p>
              <a:r>
                <a:rPr lang="en-US" sz="1100" dirty="0" smtClean="0">
                  <a:solidFill>
                    <a:srgbClr val="000000"/>
                  </a:solidFill>
                </a:rPr>
                <a:t>Each TI microcontroller peripheral is defined by a collection of registers</a:t>
              </a:r>
            </a:p>
            <a:p>
              <a:endParaRPr lang="en-US" sz="1100" dirty="0">
                <a:solidFill>
                  <a:srgbClr val="000000"/>
                </a:solidFill>
              </a:endParaRPr>
            </a:p>
          </p:txBody>
        </p:sp>
        <p:sp>
          <p:nvSpPr>
            <p:cNvPr id="20" name="TextBox 19"/>
            <p:cNvSpPr txBox="1"/>
            <p:nvPr/>
          </p:nvSpPr>
          <p:spPr>
            <a:xfrm>
              <a:off x="1362075" y="4546192"/>
              <a:ext cx="2714625" cy="507831"/>
            </a:xfrm>
            <a:prstGeom prst="rect">
              <a:avLst/>
            </a:prstGeom>
            <a:noFill/>
          </p:spPr>
          <p:txBody>
            <a:bodyPr wrap="square" rtlCol="0">
              <a:spAutoFit/>
            </a:bodyPr>
            <a:lstStyle/>
            <a:p>
              <a:r>
                <a:rPr lang="en-US" sz="1600" dirty="0" smtClean="0">
                  <a:solidFill>
                    <a:srgbClr val="DE0000">
                      <a:lumMod val="60000"/>
                      <a:lumOff val="40000"/>
                    </a:srgbClr>
                  </a:solidFill>
                </a:rPr>
                <a:t>TI Microcontroller</a:t>
              </a:r>
            </a:p>
            <a:p>
              <a:r>
                <a:rPr lang="en-US" sz="1100" dirty="0" smtClean="0">
                  <a:solidFill>
                    <a:srgbClr val="000000"/>
                  </a:solidFill>
                </a:rPr>
                <a:t>Control MCU hardware &amp; peripherals</a:t>
              </a:r>
              <a:endParaRPr lang="en-US" sz="1100" dirty="0">
                <a:solidFill>
                  <a:srgbClr val="000000"/>
                </a:solidFill>
              </a:endParaRPr>
            </a:p>
          </p:txBody>
        </p:sp>
        <p:cxnSp>
          <p:nvCxnSpPr>
            <p:cNvPr id="21" name="Straight Connector 20"/>
            <p:cNvCxnSpPr/>
            <p:nvPr/>
          </p:nvCxnSpPr>
          <p:spPr>
            <a:xfrm flipH="1">
              <a:off x="1457325" y="1557170"/>
              <a:ext cx="7303874" cy="0"/>
            </a:xfrm>
            <a:prstGeom prst="line">
              <a:avLst/>
            </a:prstGeom>
            <a:ln w="1905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457325" y="3079296"/>
              <a:ext cx="7303874" cy="0"/>
            </a:xfrm>
            <a:prstGeom prst="line">
              <a:avLst/>
            </a:prstGeom>
            <a:ln w="1905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1457325" y="5233787"/>
              <a:ext cx="7303874" cy="0"/>
            </a:xfrm>
            <a:prstGeom prst="line">
              <a:avLst/>
            </a:prstGeom>
            <a:ln w="1905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p:nvGrpSpPr>
        <p:grpSpPr>
          <a:xfrm>
            <a:off x="5368975" y="4381448"/>
            <a:ext cx="1642025" cy="579157"/>
            <a:chOff x="5593800" y="5535893"/>
            <a:chExt cx="1642025" cy="579157"/>
          </a:xfrm>
        </p:grpSpPr>
        <p:sp>
          <p:nvSpPr>
            <p:cNvPr id="28" name="Freeform 27"/>
            <p:cNvSpPr/>
            <p:nvPr/>
          </p:nvSpPr>
          <p:spPr>
            <a:xfrm>
              <a:off x="5600700" y="5568950"/>
              <a:ext cx="1635125" cy="546100"/>
            </a:xfrm>
            <a:custGeom>
              <a:avLst/>
              <a:gdLst>
                <a:gd name="connsiteX0" fmla="*/ 0 w 1635125"/>
                <a:gd name="connsiteY0" fmla="*/ 527050 h 546100"/>
                <a:gd name="connsiteX1" fmla="*/ 152400 w 1635125"/>
                <a:gd name="connsiteY1" fmla="*/ 6350 h 546100"/>
                <a:gd name="connsiteX2" fmla="*/ 1238250 w 1635125"/>
                <a:gd name="connsiteY2" fmla="*/ 0 h 546100"/>
                <a:gd name="connsiteX3" fmla="*/ 1416050 w 1635125"/>
                <a:gd name="connsiteY3" fmla="*/ 73025 h 546100"/>
                <a:gd name="connsiteX4" fmla="*/ 1635125 w 1635125"/>
                <a:gd name="connsiteY4" fmla="*/ 546100 h 546100"/>
                <a:gd name="connsiteX5" fmla="*/ 0 w 1635125"/>
                <a:gd name="connsiteY5" fmla="*/ 52705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5125" h="546100">
                  <a:moveTo>
                    <a:pt x="0" y="527050"/>
                  </a:moveTo>
                  <a:lnTo>
                    <a:pt x="152400" y="6350"/>
                  </a:lnTo>
                  <a:lnTo>
                    <a:pt x="1238250" y="0"/>
                  </a:lnTo>
                  <a:lnTo>
                    <a:pt x="1416050" y="73025"/>
                  </a:lnTo>
                  <a:lnTo>
                    <a:pt x="1635125" y="546100"/>
                  </a:lnTo>
                  <a:lnTo>
                    <a:pt x="0" y="527050"/>
                  </a:lnTo>
                  <a:close/>
                </a:path>
              </a:pathLst>
            </a:custGeom>
            <a:noFill/>
            <a:ln>
              <a:solidFill>
                <a:schemeClr val="accent5">
                  <a:lumMod val="60000"/>
                  <a:lumOff val="40000"/>
                </a:schemeClr>
              </a:solidFill>
            </a:ln>
            <a:effectLst>
              <a:glow rad="101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93800" y="5535893"/>
              <a:ext cx="1628102" cy="57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575034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2"/>
            <a:ext cx="9144000" cy="514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 y="4741069"/>
            <a:ext cx="8810625" cy="349758"/>
          </a:xfrm>
          <a:prstGeom prst="rect">
            <a:avLst/>
          </a:prstGeom>
          <a:solidFill>
            <a:schemeClr val="bg1"/>
          </a:solidFill>
          <a:ln w="9525">
            <a:solidFill>
              <a:srgbClr val="AAAAAA"/>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fontAlgn="auto">
              <a:spcBef>
                <a:spcPts val="0"/>
              </a:spcBef>
              <a:spcAft>
                <a:spcPts val="0"/>
              </a:spcAft>
            </a:pPr>
            <a:endParaRPr lang="en-US">
              <a:solidFill>
                <a:prstClr val="white"/>
              </a:solidFill>
            </a:endParaRPr>
          </a:p>
        </p:txBody>
      </p:sp>
      <p:pic>
        <p:nvPicPr>
          <p:cNvPr id="8" name="Picture 27" descr="ti_logo_powerpoint_1_line.png"/>
          <p:cNvPicPr>
            <a:picLocks noChangeAspect="1"/>
          </p:cNvPicPr>
          <p:nvPr/>
        </p:nvPicPr>
        <p:blipFill>
          <a:blip r:embed="rId3" cstate="print"/>
          <a:srcRect/>
          <a:stretch>
            <a:fillRect/>
          </a:stretch>
        </p:blipFill>
        <p:spPr bwMode="auto">
          <a:xfrm>
            <a:off x="7160949" y="4806158"/>
            <a:ext cx="1562364" cy="193146"/>
          </a:xfrm>
          <a:prstGeom prst="rect">
            <a:avLst/>
          </a:prstGeom>
          <a:noFill/>
          <a:ln w="9525">
            <a:noFill/>
            <a:miter lim="800000"/>
            <a:headEnd/>
            <a:tailEnd/>
          </a:ln>
        </p:spPr>
      </p:pic>
    </p:spTree>
    <p:extLst>
      <p:ext uri="{BB962C8B-B14F-4D97-AF65-F5344CB8AC3E}">
        <p14:creationId xmlns:p14="http://schemas.microsoft.com/office/powerpoint/2010/main" val="210512070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a:spLocks noGrp="1"/>
          </p:cNvSpPr>
          <p:nvPr>
            <p:ph idx="4294967295"/>
          </p:nvPr>
        </p:nvSpPr>
        <p:spPr>
          <a:xfrm>
            <a:off x="4503659" y="599522"/>
            <a:ext cx="4415258" cy="4027713"/>
          </a:xfrm>
          <a:solidFill>
            <a:schemeClr val="bg1"/>
          </a:solidFill>
        </p:spPr>
        <p:txBody>
          <a:bodyPr/>
          <a:lstStyle/>
          <a:p>
            <a:pPr>
              <a:spcBef>
                <a:spcPts val="2000"/>
              </a:spcBef>
            </a:pPr>
            <a:r>
              <a:rPr lang="en-US" sz="1600" b="1" dirty="0" smtClean="0">
                <a:solidFill>
                  <a:srgbClr val="000000"/>
                </a:solidFill>
              </a:rPr>
              <a:t>Many free and open source options available today with TI RTOS and </a:t>
            </a:r>
            <a:r>
              <a:rPr lang="en-US" sz="1600" b="1" dirty="0" err="1" smtClean="0">
                <a:solidFill>
                  <a:srgbClr val="000000"/>
                </a:solidFill>
              </a:rPr>
              <a:t>FreeRTOS</a:t>
            </a:r>
            <a:r>
              <a:rPr lang="en-US" sz="1600" b="1" dirty="0" smtClean="0">
                <a:solidFill>
                  <a:srgbClr val="000000"/>
                </a:solidFill>
              </a:rPr>
              <a:t> recommended for TI devices</a:t>
            </a:r>
            <a:endParaRPr lang="en-US" sz="1600" b="1" dirty="0">
              <a:solidFill>
                <a:srgbClr val="000000"/>
              </a:solidFill>
            </a:endParaRPr>
          </a:p>
          <a:p>
            <a:pPr lvl="0">
              <a:spcBef>
                <a:spcPts val="1200"/>
              </a:spcBef>
            </a:pPr>
            <a:endParaRPr lang="en-US" sz="1400"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90</a:t>
            </a:fld>
            <a:endParaRPr lang="en-US"/>
          </a:p>
        </p:txBody>
      </p:sp>
      <p:sp>
        <p:nvSpPr>
          <p:cNvPr id="5" name="Title 1"/>
          <p:cNvSpPr>
            <a:spLocks noGrp="1"/>
          </p:cNvSpPr>
          <p:nvPr>
            <p:ph type="title"/>
          </p:nvPr>
        </p:nvSpPr>
        <p:spPr>
          <a:xfrm>
            <a:off x="0" y="1"/>
            <a:ext cx="8458200" cy="814388"/>
          </a:xfrm>
        </p:spPr>
        <p:txBody>
          <a:bodyPr/>
          <a:lstStyle/>
          <a:p>
            <a:r>
              <a:rPr lang="en-US" dirty="0" smtClean="0"/>
              <a:t>TI-RTOS and </a:t>
            </a:r>
            <a:r>
              <a:rPr lang="en-US" dirty="0" err="1" smtClean="0"/>
              <a:t>FreeRTOS</a:t>
            </a:r>
            <a:endParaRPr lang="en-US" dirty="0" smtClean="0"/>
          </a:p>
        </p:txBody>
      </p:sp>
      <p:sp>
        <p:nvSpPr>
          <p:cNvPr id="6" name="Content Placeholder 2"/>
          <p:cNvSpPr>
            <a:spLocks noGrp="1"/>
          </p:cNvSpPr>
          <p:nvPr>
            <p:ph idx="4294967295"/>
          </p:nvPr>
        </p:nvSpPr>
        <p:spPr>
          <a:xfrm>
            <a:off x="137772" y="597380"/>
            <a:ext cx="4125913" cy="4027713"/>
          </a:xfrm>
          <a:solidFill>
            <a:schemeClr val="bg1"/>
          </a:solidFill>
        </p:spPr>
        <p:txBody>
          <a:bodyPr/>
          <a:lstStyle/>
          <a:p>
            <a:pPr>
              <a:spcBef>
                <a:spcPts val="2000"/>
              </a:spcBef>
            </a:pPr>
            <a:r>
              <a:rPr lang="en-US" sz="1600" b="1" dirty="0" smtClean="0">
                <a:solidFill>
                  <a:srgbClr val="000000"/>
                </a:solidFill>
              </a:rPr>
              <a:t>The use of Real-Time Operating Systems (RTOS) is getting more common for IoT firmware deployment</a:t>
            </a:r>
          </a:p>
          <a:p>
            <a:pPr>
              <a:spcBef>
                <a:spcPts val="2000"/>
              </a:spcBef>
            </a:pPr>
            <a:r>
              <a:rPr lang="en-US" sz="1600" b="1" dirty="0" smtClean="0">
                <a:solidFill>
                  <a:srgbClr val="000000"/>
                </a:solidFill>
              </a:rPr>
              <a:t>A simple operating system can schedule tasks and do a variety of functions </a:t>
            </a:r>
          </a:p>
          <a:p>
            <a:pPr>
              <a:spcBef>
                <a:spcPts val="2000"/>
              </a:spcBef>
            </a:pPr>
            <a:r>
              <a:rPr lang="en-US" sz="1600" b="1" dirty="0" smtClean="0">
                <a:solidFill>
                  <a:srgbClr val="000000"/>
                </a:solidFill>
              </a:rPr>
              <a:t>RTOS helps with maximizing power efficiency, implementing security, managing wireless communication, and other complex functions </a:t>
            </a:r>
          </a:p>
          <a:p>
            <a:pPr>
              <a:spcBef>
                <a:spcPts val="2000"/>
              </a:spcBef>
            </a:pPr>
            <a:r>
              <a:rPr lang="en-US" sz="1600" b="1" dirty="0" smtClean="0">
                <a:solidFill>
                  <a:srgbClr val="000000"/>
                </a:solidFill>
              </a:rPr>
              <a:t>Improves software quality and portability</a:t>
            </a:r>
          </a:p>
          <a:p>
            <a:pPr lvl="0">
              <a:spcBef>
                <a:spcPts val="1200"/>
              </a:spcBef>
            </a:pPr>
            <a:endParaRPr lang="en-US" sz="1400" dirty="0" smtClean="0"/>
          </a:p>
        </p:txBody>
      </p:sp>
      <p:sp>
        <p:nvSpPr>
          <p:cNvPr id="10" name="TextBox 9"/>
          <p:cNvSpPr txBox="1"/>
          <p:nvPr/>
        </p:nvSpPr>
        <p:spPr>
          <a:xfrm>
            <a:off x="327777" y="4346479"/>
            <a:ext cx="6013756" cy="369332"/>
          </a:xfrm>
          <a:prstGeom prst="rect">
            <a:avLst/>
          </a:prstGeom>
          <a:noFill/>
        </p:spPr>
        <p:txBody>
          <a:bodyPr wrap="square" rtlCol="0">
            <a:spAutoFit/>
          </a:bodyPr>
          <a:lstStyle/>
          <a:p>
            <a:r>
              <a:rPr lang="en-US" b="1" dirty="0" smtClean="0">
                <a:solidFill>
                  <a:schemeClr val="tx1">
                    <a:lumMod val="65000"/>
                    <a:lumOff val="35000"/>
                  </a:schemeClr>
                </a:solidFill>
                <a:latin typeface="Helvetica 45 Light"/>
              </a:rPr>
              <a:t>Download TI-RTOS at </a:t>
            </a:r>
            <a:r>
              <a:rPr lang="en-US" b="1" dirty="0" smtClean="0">
                <a:solidFill>
                  <a:srgbClr val="FF0000"/>
                </a:solidFill>
                <a:latin typeface="Helvetica 45 Light"/>
              </a:rPr>
              <a:t>ti.com/tool/</a:t>
            </a:r>
            <a:r>
              <a:rPr lang="en-US" b="1" dirty="0" err="1" smtClean="0">
                <a:solidFill>
                  <a:srgbClr val="FF0000"/>
                </a:solidFill>
                <a:latin typeface="Helvetica 45 Light"/>
              </a:rPr>
              <a:t>ti-rtos</a:t>
            </a:r>
            <a:endParaRPr lang="en-US" b="1" dirty="0">
              <a:solidFill>
                <a:srgbClr val="FF0000"/>
              </a:solidFill>
              <a:latin typeface="Helvetica 45 Light"/>
            </a:endParaRPr>
          </a:p>
        </p:txBody>
      </p:sp>
      <p:pic>
        <p:nvPicPr>
          <p:cNvPr id="2050" name="Picture 2" descr="Image result for freert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389" y="3377812"/>
            <a:ext cx="3174999" cy="1206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ti rt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4369" y="1766480"/>
            <a:ext cx="3146864" cy="1440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326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1775" y="107165"/>
            <a:ext cx="8458200" cy="610791"/>
          </a:xfrm>
        </p:spPr>
        <p:txBody>
          <a:bodyPr/>
          <a:lstStyle/>
          <a:p>
            <a:r>
              <a:rPr lang="en-US" dirty="0" smtClean="0"/>
              <a:t>RTOS &amp; embedded: </a:t>
            </a:r>
            <a:r>
              <a:rPr lang="en-US" sz="2400" dirty="0" smtClean="0">
                <a:solidFill>
                  <a:schemeClr val="tx1"/>
                </a:solidFill>
              </a:rPr>
              <a:t>Getting started </a:t>
            </a:r>
            <a:r>
              <a:rPr lang="en-US" sz="2400" dirty="0">
                <a:solidFill>
                  <a:schemeClr val="tx1"/>
                </a:solidFill>
              </a:rPr>
              <a:t>h</a:t>
            </a:r>
            <a:r>
              <a:rPr lang="en-US" sz="2400" dirty="0" smtClean="0">
                <a:solidFill>
                  <a:schemeClr val="tx1"/>
                </a:solidFill>
              </a:rPr>
              <a:t>ardware</a:t>
            </a:r>
            <a:endParaRPr lang="en-US" sz="2400" dirty="0">
              <a:solidFill>
                <a:schemeClr val="tx1"/>
              </a:solidFill>
            </a:endParaRPr>
          </a:p>
        </p:txBody>
      </p:sp>
      <p:sp>
        <p:nvSpPr>
          <p:cNvPr id="10" name="Content Placeholder 2"/>
          <p:cNvSpPr>
            <a:spLocks noGrp="1"/>
          </p:cNvSpPr>
          <p:nvPr>
            <p:ph idx="1"/>
          </p:nvPr>
        </p:nvSpPr>
        <p:spPr>
          <a:xfrm>
            <a:off x="333390" y="786359"/>
            <a:ext cx="8692085" cy="3709449"/>
          </a:xfrm>
        </p:spPr>
        <p:txBody>
          <a:bodyPr/>
          <a:lstStyle/>
          <a:p>
            <a:pPr marL="0" indent="0">
              <a:buNone/>
            </a:pPr>
            <a:r>
              <a:rPr lang="en-US" b="1" dirty="0"/>
              <a:t>Complete take home lab experience!</a:t>
            </a:r>
          </a:p>
          <a:p>
            <a:r>
              <a:rPr lang="en-US" dirty="0" smtClean="0"/>
              <a:t>MSP432 </a:t>
            </a:r>
            <a:r>
              <a:rPr lang="en-US" dirty="0" err="1" smtClean="0"/>
              <a:t>LaunchPad</a:t>
            </a:r>
            <a:r>
              <a:rPr lang="en-US" dirty="0" smtClean="0"/>
              <a:t>™ (MSP-EXP432P401R)</a:t>
            </a:r>
          </a:p>
          <a:p>
            <a:r>
              <a:rPr lang="en-US" dirty="0" smtClean="0"/>
              <a:t>Educational </a:t>
            </a:r>
            <a:r>
              <a:rPr lang="en-US" dirty="0" err="1" smtClean="0"/>
              <a:t>BoosterPack</a:t>
            </a:r>
            <a:r>
              <a:rPr lang="en-US" dirty="0" smtClean="0"/>
              <a:t> MKII (BOOSTXL-EDUMKII)</a:t>
            </a:r>
            <a:endParaRPr lang="en-US" dirty="0"/>
          </a:p>
        </p:txBody>
      </p:sp>
      <p:sp>
        <p:nvSpPr>
          <p:cNvPr id="11" name="Slide Number Placeholder 3"/>
          <p:cNvSpPr>
            <a:spLocks noGrp="1"/>
          </p:cNvSpPr>
          <p:nvPr>
            <p:ph type="sldNum" sz="quarter" idx="10"/>
          </p:nvPr>
        </p:nvSpPr>
        <p:spPr>
          <a:xfrm>
            <a:off x="6642100" y="4537472"/>
            <a:ext cx="2133600" cy="154782"/>
          </a:xfrm>
        </p:spPr>
        <p:txBody>
          <a:bodyPr/>
          <a:lstStyle/>
          <a:p>
            <a:pPr>
              <a:defRPr/>
            </a:pPr>
            <a:fld id="{2B97888F-6AF7-4263-B69D-592D8C33BAC7}" type="slidenum">
              <a:rPr lang="en-US" smtClean="0">
                <a:solidFill>
                  <a:srgbClr val="000000"/>
                </a:solidFill>
              </a:rPr>
              <a:pPr>
                <a:defRPr/>
              </a:pPr>
              <a:t>91</a:t>
            </a:fld>
            <a:endParaRPr lang="en-US">
              <a:solidFill>
                <a:srgbClr val="000000"/>
              </a:solidFill>
            </a:endParaRPr>
          </a:p>
        </p:txBody>
      </p:sp>
      <p:pic>
        <p:nvPicPr>
          <p:cNvPr id="12"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6356" t="8680" r="14134" b="8928"/>
          <a:stretch/>
        </p:blipFill>
        <p:spPr bwMode="auto">
          <a:xfrm rot="20111199">
            <a:off x="2801557" y="2263529"/>
            <a:ext cx="1165083" cy="1832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descr="http://www.ti.com/diagrams/boostxl-edumkii_boostxl-edumkii_frontnewresiz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867" t="22460" r="9852" b="22316"/>
          <a:stretch/>
        </p:blipFill>
        <p:spPr bwMode="auto">
          <a:xfrm>
            <a:off x="4633315" y="2631341"/>
            <a:ext cx="2258297" cy="1096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90979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3625" y="839348"/>
            <a:ext cx="2530665" cy="1549734"/>
          </a:xfrm>
          <a:prstGeom prst="rect">
            <a:avLst/>
          </a:prstGeom>
          <a:noFill/>
          <a:ln>
            <a:noFill/>
          </a:ln>
          <a:effectLst>
            <a:outerShdw blurRad="177800" dist="35921" dir="2700000" sx="101000" sy="101000" algn="ctr" rotWithShape="0">
              <a:schemeClr val="bg2">
                <a:alpha val="88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p:cNvSpPr txBox="1">
            <a:spLocks/>
          </p:cNvSpPr>
          <p:nvPr/>
        </p:nvSpPr>
        <p:spPr>
          <a:xfrm>
            <a:off x="0" y="47428"/>
            <a:ext cx="8458200" cy="814388"/>
          </a:xfrm>
          <a:prstGeom prst="rect">
            <a:avLst/>
          </a:prstGeom>
        </p:spPr>
        <p:txBody>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r>
              <a:rPr lang="en-US" dirty="0">
                <a:solidFill>
                  <a:srgbClr val="DE0000"/>
                </a:solidFill>
              </a:rPr>
              <a:t>T</a:t>
            </a:r>
            <a:r>
              <a:rPr lang="en-US" dirty="0" smtClean="0">
                <a:solidFill>
                  <a:srgbClr val="DE0000"/>
                </a:solidFill>
              </a:rPr>
              <a:t>he Community</a:t>
            </a:r>
            <a:r>
              <a:rPr lang="en-US" b="0" kern="0" dirty="0" smtClean="0">
                <a:solidFill>
                  <a:srgbClr val="DE0000">
                    <a:lumMod val="60000"/>
                    <a:lumOff val="40000"/>
                  </a:srgbClr>
                </a:solidFill>
              </a:rPr>
              <a:t/>
            </a:r>
            <a:br>
              <a:rPr lang="en-US" b="0" kern="0" dirty="0" smtClean="0">
                <a:solidFill>
                  <a:srgbClr val="DE0000">
                    <a:lumMod val="60000"/>
                    <a:lumOff val="40000"/>
                  </a:srgbClr>
                </a:solidFill>
              </a:rPr>
            </a:br>
            <a:r>
              <a:rPr lang="en-US" sz="1800" b="0" kern="0" dirty="0" smtClean="0">
                <a:solidFill>
                  <a:srgbClr val="000000">
                    <a:lumMod val="75000"/>
                    <a:lumOff val="25000"/>
                  </a:srgbClr>
                </a:solidFill>
              </a:rPr>
              <a:t>Get support from TI &amp; the online community!</a:t>
            </a:r>
            <a:endParaRPr lang="en-US" sz="1800" b="0" kern="0" dirty="0">
              <a:solidFill>
                <a:srgbClr val="000000">
                  <a:lumMod val="75000"/>
                  <a:lumOff val="25000"/>
                </a:srgbClr>
              </a:solidFill>
            </a:endParaRPr>
          </a:p>
        </p:txBody>
      </p:sp>
      <p:sp>
        <p:nvSpPr>
          <p:cNvPr id="6" name="Content Placeholder 6"/>
          <p:cNvSpPr txBox="1">
            <a:spLocks/>
          </p:cNvSpPr>
          <p:nvPr/>
        </p:nvSpPr>
        <p:spPr bwMode="auto">
          <a:xfrm>
            <a:off x="3821113" y="672062"/>
            <a:ext cx="5153025" cy="2331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7013" indent="-227013" eaLnBrk="0" hangingPunct="0">
              <a:defRPr>
                <a:solidFill>
                  <a:schemeClr val="tx1"/>
                </a:solidFill>
                <a:latin typeface="Arial" pitchFamily="34" charset="0"/>
                <a:cs typeface="Arial" pitchFamily="34" charset="0"/>
              </a:defRPr>
            </a:lvl1pPr>
            <a:lvl2pPr marL="574675" indent="-233363"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ts val="800"/>
              </a:spcBef>
              <a:buFontTx/>
              <a:buChar char="•"/>
            </a:pPr>
            <a:r>
              <a:rPr lang="en-US" sz="1600" dirty="0" smtClean="0">
                <a:solidFill>
                  <a:srgbClr val="000000"/>
                </a:solidFill>
                <a:hlinkClick r:id="rId3"/>
              </a:rPr>
              <a:t>http://e2e.ti.com</a:t>
            </a:r>
            <a:r>
              <a:rPr lang="en-US" sz="1600" dirty="0" smtClean="0">
                <a:solidFill>
                  <a:srgbClr val="000000"/>
                </a:solidFill>
              </a:rPr>
              <a:t>  </a:t>
            </a:r>
          </a:p>
          <a:p>
            <a:pPr>
              <a:spcBef>
                <a:spcPts val="800"/>
              </a:spcBef>
              <a:buFontTx/>
              <a:buChar char="•"/>
            </a:pPr>
            <a:r>
              <a:rPr lang="en-US" sz="1600" dirty="0" smtClean="0">
                <a:solidFill>
                  <a:srgbClr val="000000"/>
                </a:solidFill>
              </a:rPr>
              <a:t>Supported 24/7 by TI engineers!</a:t>
            </a:r>
          </a:p>
          <a:p>
            <a:pPr>
              <a:spcBef>
                <a:spcPts val="800"/>
              </a:spcBef>
              <a:buFontTx/>
              <a:buChar char="•"/>
            </a:pPr>
            <a:r>
              <a:rPr lang="en-US" sz="1600" dirty="0" smtClean="0">
                <a:solidFill>
                  <a:srgbClr val="000000"/>
                </a:solidFill>
              </a:rPr>
              <a:t>Over 1 million Q&amp;As available on-demand</a:t>
            </a:r>
          </a:p>
          <a:p>
            <a:pPr>
              <a:spcBef>
                <a:spcPts val="800"/>
              </a:spcBef>
              <a:buFontTx/>
              <a:buChar char="•"/>
            </a:pPr>
            <a:r>
              <a:rPr lang="en-US" sz="1600" dirty="0" smtClean="0">
                <a:solidFill>
                  <a:srgbClr val="000000"/>
                </a:solidFill>
              </a:rPr>
              <a:t>Get support on TI’s complete portfolio from microcontrollers to analog to connectivity</a:t>
            </a:r>
            <a:endParaRPr lang="en-US" sz="1600" dirty="0">
              <a:solidFill>
                <a:srgbClr val="000000"/>
              </a:solidFill>
            </a:endParaRPr>
          </a:p>
        </p:txBody>
      </p:sp>
      <p:grpSp>
        <p:nvGrpSpPr>
          <p:cNvPr id="7" name="Group 6"/>
          <p:cNvGrpSpPr/>
          <p:nvPr/>
        </p:nvGrpSpPr>
        <p:grpSpPr>
          <a:xfrm>
            <a:off x="136538" y="1859403"/>
            <a:ext cx="2924175" cy="581026"/>
            <a:chOff x="263525" y="3493905"/>
            <a:chExt cx="2924175" cy="581026"/>
          </a:xfrm>
        </p:grpSpPr>
        <p:sp>
          <p:nvSpPr>
            <p:cNvPr id="8" name="Rectangle 7"/>
            <p:cNvSpPr/>
            <p:nvPr/>
          </p:nvSpPr>
          <p:spPr>
            <a:xfrm>
              <a:off x="349250" y="3512956"/>
              <a:ext cx="2838450" cy="561975"/>
            </a:xfrm>
            <a:prstGeom prst="rect">
              <a:avLst/>
            </a:prstGeom>
            <a:solidFill>
              <a:schemeClr val="bg1"/>
            </a:solidFill>
            <a:ln>
              <a:solidFill>
                <a:schemeClr val="bg1"/>
              </a:solidFill>
            </a:ln>
            <a:effectLst>
              <a:outerShdw blurRad="177800" dist="35921" dir="2700000" sx="101000" sy="101000" algn="ctr" rotWithShape="0">
                <a:schemeClr val="bg2">
                  <a:alpha val="8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Picture 6" descr="TI E2E™ Commun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25" y="3493905"/>
              <a:ext cx="2838450" cy="561975"/>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1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70534" y="359851"/>
            <a:ext cx="1457323" cy="1003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149" y="2968115"/>
            <a:ext cx="1250815" cy="850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5127" y="2973013"/>
            <a:ext cx="1260717" cy="857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35129" y="3878706"/>
            <a:ext cx="1260715" cy="824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3763" y="2946145"/>
            <a:ext cx="1165661" cy="87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8094" y="3870904"/>
            <a:ext cx="1161330" cy="83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6423" y="2940371"/>
            <a:ext cx="1151088" cy="86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11436" y="3864174"/>
            <a:ext cx="1156075" cy="83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699149" y="3877546"/>
            <a:ext cx="1250814" cy="826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8"/>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40449" y="2940371"/>
            <a:ext cx="1133689" cy="863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9"/>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840449" y="3861434"/>
            <a:ext cx="1114184" cy="8288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 name="Title 1"/>
          <p:cNvSpPr txBox="1">
            <a:spLocks/>
          </p:cNvSpPr>
          <p:nvPr/>
        </p:nvSpPr>
        <p:spPr>
          <a:xfrm>
            <a:off x="303170" y="3254623"/>
            <a:ext cx="2282224" cy="610791"/>
          </a:xfrm>
          <a:prstGeom prst="rect">
            <a:avLst/>
          </a:prstGeom>
        </p:spPr>
        <p:txBody>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lgn="ctr"/>
            <a:r>
              <a:rPr lang="en-US" sz="2000" kern="0" dirty="0" smtClean="0">
                <a:solidFill>
                  <a:srgbClr val="000000"/>
                </a:solidFill>
              </a:rPr>
              <a:t>- Share your electronics projects!</a:t>
            </a:r>
            <a:endParaRPr lang="en-US" sz="2000" kern="0" dirty="0">
              <a:solidFill>
                <a:srgbClr val="000000"/>
              </a:solidFill>
            </a:endParaRPr>
          </a:p>
        </p:txBody>
      </p:sp>
      <p:pic>
        <p:nvPicPr>
          <p:cNvPr id="41" name="Picture 6" descr="https://s3.amazonaws.com/uploads.uservoice.com/logo/design_setting/211181/original/hackster-logo-new.png?144979220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2263" y="4184545"/>
            <a:ext cx="2051437" cy="46631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35293" y="2326682"/>
            <a:ext cx="4572000" cy="646331"/>
          </a:xfrm>
          <a:prstGeom prst="rect">
            <a:avLst/>
          </a:prstGeom>
        </p:spPr>
        <p:txBody>
          <a:bodyPr>
            <a:spAutoFit/>
          </a:bodyPr>
          <a:lstStyle/>
          <a:p>
            <a:pPr marL="284347" lvl="1"/>
            <a:r>
              <a:rPr lang="en-US" u="sng" dirty="0" smtClean="0">
                <a:solidFill>
                  <a:srgbClr val="000000"/>
                </a:solidFill>
                <a:hlinkClick r:id="rId17"/>
              </a:rPr>
              <a:t>www.ti.com/diy</a:t>
            </a:r>
          </a:p>
          <a:p>
            <a:pPr marL="284347" lvl="1"/>
            <a:r>
              <a:rPr lang="en-US" u="sng" dirty="0" smtClean="0">
                <a:solidFill>
                  <a:srgbClr val="000000"/>
                </a:solidFill>
                <a:hlinkClick r:id="rId17"/>
              </a:rPr>
              <a:t>www.hackster.io/texasinstruments</a:t>
            </a:r>
            <a:r>
              <a:rPr lang="en-US" u="sng" dirty="0" smtClean="0">
                <a:solidFill>
                  <a:srgbClr val="000000"/>
                </a:solidFill>
              </a:rPr>
              <a:t> </a:t>
            </a:r>
            <a:endParaRPr lang="en-US" dirty="0">
              <a:solidFill>
                <a:srgbClr val="000000"/>
              </a:solidFill>
            </a:endParaRPr>
          </a:p>
        </p:txBody>
      </p:sp>
    </p:spTree>
    <p:extLst>
      <p:ext uri="{BB962C8B-B14F-4D97-AF65-F5344CB8AC3E}">
        <p14:creationId xmlns:p14="http://schemas.microsoft.com/office/powerpoint/2010/main" val="5581596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0"/>
            <a:ext cx="9144000"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ctrTitle"/>
          </p:nvPr>
        </p:nvSpPr>
        <p:spPr>
          <a:xfrm>
            <a:off x="302419" y="1789123"/>
            <a:ext cx="8458200" cy="1470025"/>
          </a:xfrm>
        </p:spPr>
        <p:txBody>
          <a:bodyPr/>
          <a:lstStyle/>
          <a:p>
            <a:pPr algn="r" eaLnBrk="1" hangingPunct="1">
              <a:defRPr/>
            </a:pPr>
            <a:r>
              <a:rPr lang="en-US" sz="3600" dirty="0" smtClean="0">
                <a:solidFill>
                  <a:srgbClr val="DE0000"/>
                </a:solidFill>
              </a:rPr>
              <a:t>Thank you!</a:t>
            </a:r>
            <a:r>
              <a:rPr lang="en-US" sz="2400" dirty="0" smtClean="0">
                <a:solidFill>
                  <a:srgbClr val="DE0000"/>
                </a:solidFill>
              </a:rPr>
              <a:t/>
            </a:r>
            <a:br>
              <a:rPr lang="en-US" sz="2400" dirty="0" smtClean="0">
                <a:solidFill>
                  <a:srgbClr val="DE0000"/>
                </a:solidFill>
              </a:rPr>
            </a:br>
            <a:r>
              <a:rPr lang="en-US" sz="1800" dirty="0" smtClean="0">
                <a:solidFill>
                  <a:schemeClr val="tx1">
                    <a:lumMod val="95000"/>
                    <a:lumOff val="5000"/>
                  </a:schemeClr>
                </a:solidFill>
              </a:rPr>
              <a:t/>
            </a:r>
            <a:br>
              <a:rPr lang="en-US" sz="1800" dirty="0" smtClean="0">
                <a:solidFill>
                  <a:schemeClr val="tx1">
                    <a:lumMod val="95000"/>
                    <a:lumOff val="5000"/>
                  </a:schemeClr>
                </a:solidFill>
              </a:rPr>
            </a:br>
            <a:r>
              <a:rPr lang="en-US" sz="2800" dirty="0">
                <a:solidFill>
                  <a:schemeClr val="tx1">
                    <a:lumMod val="95000"/>
                    <a:lumOff val="5000"/>
                  </a:schemeClr>
                </a:solidFill>
              </a:rPr>
              <a:t>www.ti.com/rslk</a:t>
            </a:r>
            <a:br>
              <a:rPr lang="en-US" sz="2800" dirty="0">
                <a:solidFill>
                  <a:schemeClr val="tx1">
                    <a:lumMod val="95000"/>
                    <a:lumOff val="5000"/>
                  </a:schemeClr>
                </a:solidFill>
              </a:rPr>
            </a:br>
            <a:r>
              <a:rPr lang="en-US" sz="2800" dirty="0">
                <a:solidFill>
                  <a:schemeClr val="tx1">
                    <a:lumMod val="95000"/>
                    <a:lumOff val="5000"/>
                  </a:schemeClr>
                </a:solidFill>
              </a:rPr>
              <a:t>www.ti.com/launchpad</a:t>
            </a:r>
            <a:br>
              <a:rPr lang="en-US" sz="2800" dirty="0">
                <a:solidFill>
                  <a:schemeClr val="tx1">
                    <a:lumMod val="95000"/>
                    <a:lumOff val="5000"/>
                  </a:schemeClr>
                </a:solidFill>
              </a:rPr>
            </a:br>
            <a:r>
              <a:rPr lang="en-US" sz="2000" dirty="0">
                <a:solidFill>
                  <a:schemeClr val="tx1">
                    <a:lumMod val="95000"/>
                    <a:lumOff val="5000"/>
                  </a:schemeClr>
                </a:solidFill>
              </a:rPr>
              <a:t>(TIRSLK-EVM kits orderable from TI Store)</a:t>
            </a:r>
            <a:r>
              <a:rPr lang="en-US" sz="2800" dirty="0">
                <a:solidFill>
                  <a:schemeClr val="tx1">
                    <a:lumMod val="95000"/>
                    <a:lumOff val="5000"/>
                  </a:schemeClr>
                </a:solidFill>
              </a:rPr>
              <a:t/>
            </a:r>
            <a:br>
              <a:rPr lang="en-US" sz="2800" dirty="0">
                <a:solidFill>
                  <a:schemeClr val="tx1">
                    <a:lumMod val="95000"/>
                    <a:lumOff val="5000"/>
                  </a:schemeClr>
                </a:solidFill>
              </a:rPr>
            </a:br>
            <a:r>
              <a:rPr lang="en-US" sz="2800" dirty="0">
                <a:solidFill>
                  <a:schemeClr val="tx1">
                    <a:lumMod val="95000"/>
                    <a:lumOff val="5000"/>
                  </a:schemeClr>
                </a:solidFill>
              </a:rPr>
              <a:t/>
            </a:r>
            <a:br>
              <a:rPr lang="en-US" sz="2800" dirty="0">
                <a:solidFill>
                  <a:schemeClr val="tx1">
                    <a:lumMod val="95000"/>
                    <a:lumOff val="5000"/>
                  </a:schemeClr>
                </a:solidFill>
              </a:rPr>
            </a:br>
            <a:r>
              <a:rPr lang="en-US" sz="2800" dirty="0">
                <a:solidFill>
                  <a:schemeClr val="tx1">
                    <a:lumMod val="95000"/>
                    <a:lumOff val="5000"/>
                  </a:schemeClr>
                </a:solidFill>
              </a:rPr>
              <a:t/>
            </a:r>
            <a:br>
              <a:rPr lang="en-US" sz="2800" dirty="0">
                <a:solidFill>
                  <a:schemeClr val="tx1">
                    <a:lumMod val="95000"/>
                    <a:lumOff val="5000"/>
                  </a:schemeClr>
                </a:solidFill>
              </a:rPr>
            </a:br>
            <a:endParaRPr lang="en-US" sz="2800" dirty="0" smtClean="0">
              <a:solidFill>
                <a:schemeClr val="tx1">
                  <a:lumMod val="95000"/>
                  <a:lumOff val="5000"/>
                </a:schemeClr>
              </a:solidFill>
            </a:endParaRPr>
          </a:p>
        </p:txBody>
      </p:sp>
      <p:pic>
        <p:nvPicPr>
          <p:cNvPr id="12" name="Picture 4"/>
          <p:cNvPicPr>
            <a:picLocks noChangeAspect="1"/>
          </p:cNvPicPr>
          <p:nvPr/>
        </p:nvPicPr>
        <p:blipFill>
          <a:blip r:embed="rId3" cstate="print">
            <a:extLst>
              <a:ext uri="{28A0092B-C50C-407E-A947-70E740481C1C}">
                <a14:useLocalDpi xmlns:a14="http://schemas.microsoft.com/office/drawing/2010/main" val="0"/>
              </a:ext>
            </a:extLst>
          </a:blip>
          <a:srcRect t="27467" r="25665"/>
          <a:stretch>
            <a:fillRect/>
          </a:stretch>
        </p:blipFill>
        <p:spPr bwMode="auto">
          <a:xfrm>
            <a:off x="6713538" y="0"/>
            <a:ext cx="2430462" cy="1697038"/>
          </a:xfrm>
          <a:prstGeom prst="rect">
            <a:avLst/>
          </a:prstGeom>
          <a:noFill/>
          <a:ln>
            <a:noFill/>
          </a:ln>
          <a:effectLst/>
          <a:extLst>
            <a:ext uri="{909E8E84-426E-40DD-AFC4-6F175D3DCCD1}">
              <a14:hiddenFill xmlns:a14="http://schemas.microsoft.com/office/drawing/2010/main">
                <a:blipFill dpi="0" rotWithShape="0">
                  <a:blip/>
                  <a:srcRect t="27467" r="25665"/>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bwMode="auto">
          <a:xfrm>
            <a:off x="5915857" y="3241320"/>
            <a:ext cx="4229100" cy="571017"/>
          </a:xfrm>
          <a:prstGeom prst="rect">
            <a:avLst/>
          </a:prstGeom>
          <a:noFill/>
          <a:ln w="9525">
            <a:noFill/>
            <a:miter lim="800000"/>
            <a:headEnd/>
            <a:tailEnd/>
          </a:ln>
        </p:spPr>
        <p:txBody>
          <a:bodyPr vert="horz" wrap="square" lIns="76179" tIns="38088" rIns="76179" bIns="38088" numCol="1" anchor="ctr" anchorCtr="0" compatLnSpc="1">
            <a:prstTxWarp prst="textNoShape">
              <a:avLst/>
            </a:prstTxWarp>
          </a:bodyPr>
          <a:lstStyle>
            <a:lvl1pPr algn="l" rtl="0" eaLnBrk="0" fontAlgn="base" hangingPunct="0">
              <a:lnSpc>
                <a:spcPct val="85000"/>
              </a:lnSpc>
              <a:spcBef>
                <a:spcPct val="0"/>
              </a:spcBef>
              <a:spcAft>
                <a:spcPct val="0"/>
              </a:spcAft>
              <a:defRPr sz="27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endParaRPr lang="en-US" sz="1400" i="1" kern="0" dirty="0" smtClean="0">
              <a:solidFill>
                <a:srgbClr val="7F7F7F">
                  <a:lumMod val="75000"/>
                </a:srgbClr>
              </a:solidFill>
            </a:endParaRPr>
          </a:p>
          <a:p>
            <a:r>
              <a:rPr lang="en-US" sz="1400" i="1" kern="0" dirty="0" smtClean="0">
                <a:solidFill>
                  <a:srgbClr val="7F7F7F">
                    <a:lumMod val="75000"/>
                  </a:srgbClr>
                </a:solidFill>
              </a:rPr>
              <a:t>Create, Explore, Imagine</a:t>
            </a:r>
            <a:endParaRPr lang="en-US" i="1" kern="0" dirty="0">
              <a:solidFill>
                <a:srgbClr val="7F7F7F">
                  <a:lumMod val="75000"/>
                </a:srgbClr>
              </a:solidFill>
            </a:endParaRPr>
          </a:p>
        </p:txBody>
      </p:sp>
      <p:sp>
        <p:nvSpPr>
          <p:cNvPr id="7" name="Google Shape;133;p18"/>
          <p:cNvSpPr txBox="1">
            <a:spLocks/>
          </p:cNvSpPr>
          <p:nvPr/>
        </p:nvSpPr>
        <p:spPr bwMode="auto">
          <a:xfrm>
            <a:off x="5848366" y="2957203"/>
            <a:ext cx="4000590" cy="685800"/>
          </a:xfrm>
          <a:prstGeom prst="rect">
            <a:avLst/>
          </a:prstGeom>
          <a:noFill/>
          <a:ln w="9525">
            <a:noFill/>
            <a:miter lim="800000"/>
            <a:headEnd/>
            <a:tailEnd/>
          </a:ln>
        </p:spPr>
        <p:txBody>
          <a:bodyPr spcFirstLastPara="1" vert="horz" wrap="square" lIns="91425" tIns="45700" rIns="91425" bIns="45700" numCol="1" anchor="ctr" anchorCtr="0" compatLnSpc="1">
            <a:prstTxWarp prst="textNoShape">
              <a:avLst/>
            </a:prstTxWarp>
            <a:noAutofit/>
          </a:bodyPr>
          <a:lstStyle>
            <a:lvl1pPr algn="l" rtl="0" eaLnBrk="0" fontAlgn="base" hangingPunct="0">
              <a:lnSpc>
                <a:spcPct val="85000"/>
              </a:lnSpc>
              <a:spcBef>
                <a:spcPct val="0"/>
              </a:spcBef>
              <a:spcAft>
                <a:spcPct val="0"/>
              </a:spcAft>
              <a:defRPr sz="3300" b="1">
                <a:solidFill>
                  <a:schemeClr val="tx2"/>
                </a:solidFill>
                <a:latin typeface="+mj-lt"/>
                <a:ea typeface="+mj-ea"/>
                <a:cs typeface="+mj-cs"/>
              </a:defRPr>
            </a:lvl1pPr>
            <a:lvl2pPr algn="l" rtl="0" eaLnBrk="0" fontAlgn="base" hangingPunct="0">
              <a:lnSpc>
                <a:spcPct val="85000"/>
              </a:lnSpc>
              <a:spcBef>
                <a:spcPct val="0"/>
              </a:spcBef>
              <a:spcAft>
                <a:spcPct val="0"/>
              </a:spcAft>
              <a:defRPr sz="2700" b="1">
                <a:solidFill>
                  <a:schemeClr val="tx2"/>
                </a:solidFill>
                <a:latin typeface="Arial" charset="0"/>
              </a:defRPr>
            </a:lvl2pPr>
            <a:lvl3pPr algn="l" rtl="0" eaLnBrk="0" fontAlgn="base" hangingPunct="0">
              <a:lnSpc>
                <a:spcPct val="85000"/>
              </a:lnSpc>
              <a:spcBef>
                <a:spcPct val="0"/>
              </a:spcBef>
              <a:spcAft>
                <a:spcPct val="0"/>
              </a:spcAft>
              <a:defRPr sz="2700" b="1">
                <a:solidFill>
                  <a:schemeClr val="tx2"/>
                </a:solidFill>
                <a:latin typeface="Arial" charset="0"/>
              </a:defRPr>
            </a:lvl3pPr>
            <a:lvl4pPr algn="l" rtl="0" eaLnBrk="0" fontAlgn="base" hangingPunct="0">
              <a:lnSpc>
                <a:spcPct val="85000"/>
              </a:lnSpc>
              <a:spcBef>
                <a:spcPct val="0"/>
              </a:spcBef>
              <a:spcAft>
                <a:spcPct val="0"/>
              </a:spcAft>
              <a:defRPr sz="2700" b="1">
                <a:solidFill>
                  <a:schemeClr val="tx2"/>
                </a:solidFill>
                <a:latin typeface="Arial" charset="0"/>
              </a:defRPr>
            </a:lvl4pPr>
            <a:lvl5pPr algn="l" rtl="0" eaLnBrk="0" fontAlgn="base" hangingPunct="0">
              <a:lnSpc>
                <a:spcPct val="85000"/>
              </a:lnSpc>
              <a:spcBef>
                <a:spcPct val="0"/>
              </a:spcBef>
              <a:spcAft>
                <a:spcPct val="0"/>
              </a:spcAft>
              <a:defRPr sz="2700" b="1">
                <a:solidFill>
                  <a:schemeClr val="tx2"/>
                </a:solidFill>
                <a:latin typeface="Arial" charset="0"/>
              </a:defRPr>
            </a:lvl5pPr>
            <a:lvl6pPr marL="380895" algn="l" rtl="0" fontAlgn="base">
              <a:lnSpc>
                <a:spcPct val="85000"/>
              </a:lnSpc>
              <a:spcBef>
                <a:spcPct val="0"/>
              </a:spcBef>
              <a:spcAft>
                <a:spcPct val="0"/>
              </a:spcAft>
              <a:defRPr sz="2700" b="1">
                <a:solidFill>
                  <a:srgbClr val="FF0000"/>
                </a:solidFill>
                <a:latin typeface="Arial" charset="0"/>
              </a:defRPr>
            </a:lvl6pPr>
            <a:lvl7pPr marL="761790" algn="l" rtl="0" fontAlgn="base">
              <a:lnSpc>
                <a:spcPct val="85000"/>
              </a:lnSpc>
              <a:spcBef>
                <a:spcPct val="0"/>
              </a:spcBef>
              <a:spcAft>
                <a:spcPct val="0"/>
              </a:spcAft>
              <a:defRPr sz="2700" b="1">
                <a:solidFill>
                  <a:srgbClr val="FF0000"/>
                </a:solidFill>
                <a:latin typeface="Arial" charset="0"/>
              </a:defRPr>
            </a:lvl7pPr>
            <a:lvl8pPr marL="1142683" algn="l" rtl="0" fontAlgn="base">
              <a:lnSpc>
                <a:spcPct val="85000"/>
              </a:lnSpc>
              <a:spcBef>
                <a:spcPct val="0"/>
              </a:spcBef>
              <a:spcAft>
                <a:spcPct val="0"/>
              </a:spcAft>
              <a:defRPr sz="2700" b="1">
                <a:solidFill>
                  <a:srgbClr val="FF0000"/>
                </a:solidFill>
                <a:latin typeface="Arial" charset="0"/>
              </a:defRPr>
            </a:lvl8pPr>
            <a:lvl9pPr marL="1523573" algn="l" rtl="0" fontAlgn="base">
              <a:lnSpc>
                <a:spcPct val="85000"/>
              </a:lnSpc>
              <a:spcBef>
                <a:spcPct val="0"/>
              </a:spcBef>
              <a:spcAft>
                <a:spcPct val="0"/>
              </a:spcAft>
              <a:defRPr sz="2700" b="1">
                <a:solidFill>
                  <a:srgbClr val="FF0000"/>
                </a:solidFill>
                <a:latin typeface="Arial" charset="0"/>
              </a:defRPr>
            </a:lvl9pPr>
          </a:lstStyle>
          <a:p>
            <a:pPr>
              <a:spcBef>
                <a:spcPts val="0"/>
              </a:spcBef>
              <a:spcAft>
                <a:spcPts val="0"/>
              </a:spcAft>
            </a:pPr>
            <a:r>
              <a:rPr lang="en-US" kern="0" dirty="0" smtClean="0"/>
              <a:t>TI-RSLK MAX</a:t>
            </a:r>
            <a:endParaRPr lang="en-US" kern="0" dirty="0">
              <a:solidFill>
                <a:schemeClr val="tx1"/>
              </a:solidFill>
            </a:endParaRPr>
          </a:p>
        </p:txBody>
      </p:sp>
    </p:spTree>
    <p:extLst>
      <p:ext uri="{BB962C8B-B14F-4D97-AF65-F5344CB8AC3E}">
        <p14:creationId xmlns:p14="http://schemas.microsoft.com/office/powerpoint/2010/main" val="23211201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smtClean="0"/>
              <a:t>Today’s </a:t>
            </a:r>
            <a:r>
              <a:rPr lang="en-US" dirty="0" smtClean="0">
                <a:solidFill>
                  <a:schemeClr val="tx1"/>
                </a:solidFill>
              </a:rPr>
              <a:t>agenda</a:t>
            </a:r>
            <a:endParaRPr lang="en-US" dirty="0">
              <a:solidFill>
                <a:schemeClr val="tx1"/>
              </a:solidFill>
            </a:endParaRPr>
          </a:p>
        </p:txBody>
      </p:sp>
      <p:sp>
        <p:nvSpPr>
          <p:cNvPr id="3" name="Content Placeholder 2"/>
          <p:cNvSpPr>
            <a:spLocks noGrp="1"/>
          </p:cNvSpPr>
          <p:nvPr>
            <p:ph idx="1"/>
          </p:nvPr>
        </p:nvSpPr>
        <p:spPr>
          <a:xfrm>
            <a:off x="333403" y="651131"/>
            <a:ext cx="8585217" cy="3709449"/>
          </a:xfrm>
        </p:spPr>
        <p:txBody>
          <a:bodyPr/>
          <a:lstStyle/>
          <a:p>
            <a:r>
              <a:rPr lang="en-US" dirty="0" smtClean="0"/>
              <a:t>IoT and Automation</a:t>
            </a:r>
            <a:endParaRPr lang="en-US" dirty="0" smtClean="0"/>
          </a:p>
          <a:p>
            <a:pPr lvl="1"/>
            <a:r>
              <a:rPr lang="en-US" sz="1500" dirty="0" smtClean="0"/>
              <a:t>What? Why? How?</a:t>
            </a:r>
            <a:endParaRPr lang="en-US" sz="1500" dirty="0" smtClean="0"/>
          </a:p>
          <a:p>
            <a:r>
              <a:rPr lang="en-US" b="1" dirty="0" smtClean="0"/>
              <a:t>TI-RSLK MAX Build &amp; Test</a:t>
            </a:r>
            <a:endParaRPr lang="en-US" b="1" dirty="0" smtClean="0"/>
          </a:p>
          <a:p>
            <a:pPr lvl="1"/>
            <a:r>
              <a:rPr lang="en-US" sz="1500" dirty="0" smtClean="0"/>
              <a:t>Watch assembly video, build, </a:t>
            </a:r>
            <a:r>
              <a:rPr lang="en-US" sz="1500" dirty="0"/>
              <a:t>u</a:t>
            </a:r>
            <a:r>
              <a:rPr lang="en-US" sz="1500" dirty="0" smtClean="0"/>
              <a:t>se TI-RSLK Debug tool, </a:t>
            </a:r>
            <a:r>
              <a:rPr lang="en-US" sz="1500" dirty="0"/>
              <a:t>c</a:t>
            </a:r>
            <a:r>
              <a:rPr lang="en-US" sz="1500" dirty="0" smtClean="0"/>
              <a:t>ustomize appearance</a:t>
            </a:r>
            <a:endParaRPr lang="en-US" sz="1500" dirty="0" smtClean="0"/>
          </a:p>
          <a:p>
            <a:r>
              <a:rPr lang="en-US" dirty="0" smtClean="0"/>
              <a:t>TI-RSLK MAX Programming</a:t>
            </a:r>
          </a:p>
          <a:p>
            <a:pPr lvl="1"/>
            <a:r>
              <a:rPr lang="en-US" sz="1500" dirty="0" smtClean="0"/>
              <a:t>Setup </a:t>
            </a:r>
            <a:r>
              <a:rPr lang="en-US" sz="1500" dirty="0" err="1" smtClean="0"/>
              <a:t>Energia</a:t>
            </a:r>
            <a:r>
              <a:rPr lang="en-US" sz="1500" dirty="0" smtClean="0"/>
              <a:t> and robot library </a:t>
            </a:r>
          </a:p>
          <a:p>
            <a:pPr lvl="1"/>
            <a:r>
              <a:rPr lang="en-US" sz="1500" dirty="0" smtClean="0"/>
              <a:t>Practice Line following and Finite State </a:t>
            </a:r>
            <a:r>
              <a:rPr lang="en-US" sz="1500" dirty="0"/>
              <a:t>M</a:t>
            </a:r>
            <a:r>
              <a:rPr lang="en-US" sz="1500" dirty="0" smtClean="0"/>
              <a:t>achine</a:t>
            </a:r>
            <a:endParaRPr lang="en-US" sz="1500" dirty="0" smtClean="0"/>
          </a:p>
          <a:p>
            <a:r>
              <a:rPr lang="en-US" dirty="0" smtClean="0"/>
              <a:t>TI-RSLK MAX Competition</a:t>
            </a:r>
            <a:endParaRPr lang="en-US" dirty="0" smtClean="0"/>
          </a:p>
          <a:p>
            <a:pPr lvl="1"/>
            <a:r>
              <a:rPr lang="en-US" sz="1500" dirty="0" smtClean="0"/>
              <a:t>Solve the maze time trial</a:t>
            </a:r>
          </a:p>
          <a:p>
            <a:pPr lvl="1"/>
            <a:r>
              <a:rPr lang="en-US" sz="1500" dirty="0" smtClean="0"/>
              <a:t>Autonomou</a:t>
            </a:r>
            <a:r>
              <a:rPr lang="en-US" sz="1500" dirty="0" smtClean="0"/>
              <a:t>s </a:t>
            </a:r>
            <a:r>
              <a:rPr lang="en-US" sz="1500" dirty="0"/>
              <a:t>r</a:t>
            </a:r>
            <a:r>
              <a:rPr lang="en-US" sz="1500" dirty="0" smtClean="0"/>
              <a:t>elay race</a:t>
            </a:r>
          </a:p>
          <a:p>
            <a:endParaRPr lang="en-US" sz="1700" dirty="0"/>
          </a:p>
          <a:p>
            <a:endParaRPr lang="en-US" sz="1700" dirty="0"/>
          </a:p>
          <a:p>
            <a:endParaRPr lang="en-US" sz="190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94</a:t>
            </a:fld>
            <a:endParaRPr lang="en-US">
              <a:solidFill>
                <a:srgbClr val="000000"/>
              </a:solidFill>
            </a:endParaRPr>
          </a:p>
        </p:txBody>
      </p:sp>
    </p:spTree>
    <p:extLst>
      <p:ext uri="{BB962C8B-B14F-4D97-AF65-F5344CB8AC3E}">
        <p14:creationId xmlns:p14="http://schemas.microsoft.com/office/powerpoint/2010/main" val="400097859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Materials</a:t>
            </a:r>
            <a:endParaRPr lang="en-US" dirty="0"/>
          </a:p>
        </p:txBody>
      </p:sp>
      <p:sp>
        <p:nvSpPr>
          <p:cNvPr id="3" name="Content Placeholder 2"/>
          <p:cNvSpPr>
            <a:spLocks noGrp="1"/>
          </p:cNvSpPr>
          <p:nvPr>
            <p:ph idx="1"/>
          </p:nvPr>
        </p:nvSpPr>
        <p:spPr>
          <a:xfrm>
            <a:off x="333382" y="786358"/>
            <a:ext cx="8810618" cy="3709449"/>
          </a:xfrm>
        </p:spPr>
        <p:txBody>
          <a:bodyPr/>
          <a:lstStyle/>
          <a:p>
            <a:r>
              <a:rPr lang="en-US" dirty="0" smtClean="0"/>
              <a:t>TI-RSLK </a:t>
            </a:r>
            <a:r>
              <a:rPr lang="en-US" dirty="0" smtClean="0"/>
              <a:t>MAX</a:t>
            </a: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95</a:t>
            </a:fld>
            <a:endParaRPr lang="en-US"/>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646" b="12306"/>
          <a:stretch/>
        </p:blipFill>
        <p:spPr bwMode="auto">
          <a:xfrm>
            <a:off x="716186" y="1410236"/>
            <a:ext cx="2709594" cy="25306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184" b="23967"/>
          <a:stretch/>
        </p:blipFill>
        <p:spPr bwMode="auto">
          <a:xfrm>
            <a:off x="4890954" y="1410236"/>
            <a:ext cx="3270798" cy="2479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24551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00255" y="96496"/>
            <a:ext cx="2507806" cy="623237"/>
          </a:xfrm>
          <a:prstGeom prst="rect">
            <a:avLst/>
          </a:prstGeom>
        </p:spPr>
        <p:style>
          <a:lnRef idx="0">
            <a:schemeClr val="accent2"/>
          </a:lnRef>
          <a:fillRef idx="3">
            <a:schemeClr val="accent2"/>
          </a:fillRef>
          <a:effectRef idx="3">
            <a:schemeClr val="accent2"/>
          </a:effectRef>
          <a:fontRef idx="minor">
            <a:schemeClr val="lt1"/>
          </a:fontRef>
        </p:style>
        <p:txBody>
          <a:bodyPr wrap="square" lIns="68569" tIns="34285" rIns="68569" bIns="34285" rtlCol="0" anchor="t" anchorCtr="0">
            <a:spAutoFit/>
          </a:bodyPr>
          <a:lstStyle/>
          <a:p>
            <a:pPr defTabSz="685686" fontAlgn="auto">
              <a:spcBef>
                <a:spcPts val="0"/>
              </a:spcBef>
              <a:spcAft>
                <a:spcPts val="0"/>
              </a:spcAft>
              <a:buClr>
                <a:srgbClr val="FF0000"/>
              </a:buClr>
              <a:buSzPct val="75000"/>
            </a:pPr>
            <a:r>
              <a:rPr lang="en-US" b="1" dirty="0" smtClean="0">
                <a:solidFill>
                  <a:srgbClr val="000000"/>
                </a:solidFill>
                <a:latin typeface="Calibri" panose="020F0502020204030204" pitchFamily="34" charset="0"/>
              </a:rPr>
              <a:t>Does it feel responsive?</a:t>
            </a:r>
          </a:p>
          <a:p>
            <a:pPr defTabSz="685686" fontAlgn="auto">
              <a:spcBef>
                <a:spcPts val="0"/>
              </a:spcBef>
              <a:spcAft>
                <a:spcPts val="0"/>
              </a:spcAft>
              <a:buClr>
                <a:srgbClr val="FF0000"/>
              </a:buClr>
              <a:buSzPct val="75000"/>
            </a:pPr>
            <a:r>
              <a:rPr lang="en-US" b="1" dirty="0" smtClean="0">
                <a:solidFill>
                  <a:srgbClr val="000000"/>
                </a:solidFill>
                <a:latin typeface="Calibri" panose="020F0502020204030204" pitchFamily="34" charset="0"/>
              </a:rPr>
              <a:t>Does it feel like magic?</a:t>
            </a:r>
            <a:endParaRPr lang="en-US" b="1" dirty="0">
              <a:solidFill>
                <a:srgbClr val="000000"/>
              </a:solidFill>
              <a:latin typeface="Calibri" panose="020F0502020204030204" pitchFamily="34" charset="0"/>
            </a:endParaRPr>
          </a:p>
        </p:txBody>
      </p:sp>
      <p:grpSp>
        <p:nvGrpSpPr>
          <p:cNvPr id="4" name="Group 3"/>
          <p:cNvGrpSpPr/>
          <p:nvPr/>
        </p:nvGrpSpPr>
        <p:grpSpPr>
          <a:xfrm>
            <a:off x="735607" y="891741"/>
            <a:ext cx="3315563" cy="3836014"/>
            <a:chOff x="1751019" y="2133600"/>
            <a:chExt cx="4419600" cy="5114689"/>
          </a:xfrm>
        </p:grpSpPr>
        <p:sp>
          <p:nvSpPr>
            <p:cNvPr id="6" name="Rounded Rectangle 5"/>
            <p:cNvSpPr/>
            <p:nvPr/>
          </p:nvSpPr>
          <p:spPr bwMode="auto">
            <a:xfrm>
              <a:off x="1751019" y="2133600"/>
              <a:ext cx="4419599" cy="981671"/>
            </a:xfrm>
            <a:prstGeom prst="roundRect">
              <a:avLst/>
            </a:prstGeom>
            <a:ln>
              <a:headEnd type="none" w="sm" len="sm"/>
              <a:tailEnd type="none" w="sm" len="sm"/>
            </a:ln>
          </p:spPr>
          <p:style>
            <a:lnRef idx="1">
              <a:schemeClr val="accent5"/>
            </a:lnRef>
            <a:fillRef idx="3">
              <a:schemeClr val="accent5"/>
            </a:fillRef>
            <a:effectRef idx="2">
              <a:schemeClr val="accent5"/>
            </a:effectRef>
            <a:fontRef idx="minor">
              <a:schemeClr val="lt1"/>
            </a:fontRef>
          </p:style>
          <p:txBody>
            <a:bodyPr vert="horz" wrap="square" lIns="91440" tIns="45720" rIns="91440" bIns="45720" numCol="1" rtlCol="0" anchor="ctr" anchorCtr="0" compatLnSpc="1">
              <a:prstTxWarp prst="textNoShape">
                <a:avLst/>
              </a:prstTxWarp>
            </a:bodyPr>
            <a:lstStyle/>
            <a:p>
              <a:pPr algn="ctr" defTabSz="685686" eaLnBrk="0" hangingPunct="0">
                <a:spcBef>
                  <a:spcPts val="450"/>
                </a:spcBef>
              </a:pPr>
              <a:r>
                <a:rPr lang="en-US" sz="2400" b="1" dirty="0" smtClean="0">
                  <a:solidFill>
                    <a:srgbClr val="FFFFFF"/>
                  </a:solidFill>
                  <a:effectLst>
                    <a:outerShdw blurRad="38100" dist="38100" dir="2700000" algn="tl">
                      <a:srgbClr val="000000">
                        <a:alpha val="43137"/>
                      </a:srgbClr>
                    </a:outerShdw>
                  </a:effectLst>
                  <a:latin typeface="Arial Narrow" pitchFamily="34" charset="0"/>
                </a:rPr>
                <a:t>Active Control</a:t>
              </a:r>
              <a:endParaRPr lang="en-US" sz="2400" b="1" dirty="0">
                <a:solidFill>
                  <a:srgbClr val="FFFFFF"/>
                </a:solidFill>
                <a:effectLst>
                  <a:outerShdw blurRad="38100" dist="38100" dir="2700000" algn="tl">
                    <a:srgbClr val="000000">
                      <a:alpha val="43137"/>
                    </a:srgbClr>
                  </a:outerShdw>
                </a:effectLst>
                <a:latin typeface="Arial Narrow" pitchFamily="34" charset="0"/>
              </a:endParaRPr>
            </a:p>
          </p:txBody>
        </p:sp>
        <p:sp>
          <p:nvSpPr>
            <p:cNvPr id="15" name="TextBox 14"/>
            <p:cNvSpPr txBox="1"/>
            <p:nvPr/>
          </p:nvSpPr>
          <p:spPr>
            <a:xfrm>
              <a:off x="1827218" y="3276601"/>
              <a:ext cx="4343401" cy="3971688"/>
            </a:xfrm>
            <a:prstGeom prst="rect">
              <a:avLst/>
            </a:prstGeom>
            <a:noFill/>
          </p:spPr>
          <p:txBody>
            <a:bodyPr wrap="square" rtlCol="0" anchor="t" anchorCtr="0">
              <a:spAutoFit/>
            </a:bodyPr>
            <a:lstStyle/>
            <a:p>
              <a:pPr marL="257133"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Human physically interacts with machine or system</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Buttons</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Touch screen</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Wired or wireless Controller</a:t>
              </a:r>
            </a:p>
            <a:p>
              <a:pPr marL="257133"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Has to be responsive</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Quick reactions to input</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Graphical indicators</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Light, sound, or haptic indicators</a:t>
              </a:r>
              <a:endParaRPr lang="en-US" b="1" dirty="0">
                <a:solidFill>
                  <a:srgbClr val="000000">
                    <a:lumMod val="65000"/>
                    <a:lumOff val="35000"/>
                  </a:srgbClr>
                </a:solidFill>
                <a:latin typeface="Calibri" panose="020F0502020204030204" pitchFamily="34" charset="0"/>
              </a:endParaRPr>
            </a:p>
          </p:txBody>
        </p:sp>
      </p:grpSp>
      <p:grpSp>
        <p:nvGrpSpPr>
          <p:cNvPr id="5" name="Group 4"/>
          <p:cNvGrpSpPr/>
          <p:nvPr/>
        </p:nvGrpSpPr>
        <p:grpSpPr>
          <a:xfrm>
            <a:off x="4324265" y="891741"/>
            <a:ext cx="3944375" cy="3422057"/>
            <a:chOff x="6551616" y="2133600"/>
            <a:chExt cx="5257797" cy="4562744"/>
          </a:xfrm>
        </p:grpSpPr>
        <p:sp>
          <p:nvSpPr>
            <p:cNvPr id="7" name="Rounded Rectangle 6"/>
            <p:cNvSpPr/>
            <p:nvPr/>
          </p:nvSpPr>
          <p:spPr bwMode="auto">
            <a:xfrm>
              <a:off x="6551616" y="2133600"/>
              <a:ext cx="4572000" cy="981670"/>
            </a:xfrm>
            <a:prstGeom prst="roundRect">
              <a:avLst/>
            </a:prstGeom>
            <a:ln>
              <a:headEnd type="none" w="sm" len="sm"/>
              <a:tailEnd type="none" w="sm" len="sm"/>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ctr" anchorCtr="0" compatLnSpc="1">
              <a:prstTxWarp prst="textNoShape">
                <a:avLst/>
              </a:prstTxWarp>
            </a:bodyPr>
            <a:lstStyle/>
            <a:p>
              <a:pPr algn="ctr" defTabSz="685686" eaLnBrk="0" hangingPunct="0">
                <a:spcBef>
                  <a:spcPts val="450"/>
                </a:spcBef>
              </a:pPr>
              <a:r>
                <a:rPr lang="en-US" sz="2400" b="1" dirty="0" smtClean="0">
                  <a:solidFill>
                    <a:srgbClr val="FFFFFF"/>
                  </a:solidFill>
                  <a:effectLst>
                    <a:outerShdw blurRad="38100" dist="38100" dir="2700000" algn="tl">
                      <a:srgbClr val="000000">
                        <a:alpha val="43137"/>
                      </a:srgbClr>
                    </a:outerShdw>
                  </a:effectLst>
                  <a:latin typeface="Arial Narrow" pitchFamily="34" charset="0"/>
                </a:rPr>
                <a:t>Passive Control</a:t>
              </a:r>
              <a:endParaRPr lang="en-US" sz="2400" b="1" dirty="0">
                <a:solidFill>
                  <a:srgbClr val="FFFFFF"/>
                </a:solidFill>
                <a:effectLst>
                  <a:outerShdw blurRad="38100" dist="38100" dir="2700000" algn="tl">
                    <a:srgbClr val="000000">
                      <a:alpha val="43137"/>
                    </a:srgbClr>
                  </a:outerShdw>
                </a:effectLst>
                <a:latin typeface="Arial Narrow" pitchFamily="34" charset="0"/>
              </a:endParaRPr>
            </a:p>
          </p:txBody>
        </p:sp>
        <p:sp>
          <p:nvSpPr>
            <p:cNvPr id="16" name="TextBox 15"/>
            <p:cNvSpPr txBox="1"/>
            <p:nvPr/>
          </p:nvSpPr>
          <p:spPr>
            <a:xfrm>
              <a:off x="6665913" y="3276603"/>
              <a:ext cx="5143500" cy="3419741"/>
            </a:xfrm>
            <a:prstGeom prst="rect">
              <a:avLst/>
            </a:prstGeom>
            <a:noFill/>
          </p:spPr>
          <p:txBody>
            <a:bodyPr wrap="square" rtlCol="0" anchor="t" anchorCtr="0">
              <a:spAutoFit/>
            </a:bodyPr>
            <a:lstStyle/>
            <a:p>
              <a:pPr marL="257133"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Machine or system automatically performs tasks</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Requires minimal Human input</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Leverages real world sensors or incoming data to make decisions</a:t>
              </a:r>
            </a:p>
            <a:p>
              <a:pPr marL="257133"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Leads to poor user experience if interaction model is broken</a:t>
              </a:r>
            </a:p>
            <a:p>
              <a:pPr marL="638028" lvl="1" indent="-257133" defTabSz="685686" fontAlgn="auto">
                <a:lnSpc>
                  <a:spcPct val="80000"/>
                </a:lnSpc>
                <a:spcBef>
                  <a:spcPts val="450"/>
                </a:spcBef>
                <a:spcAft>
                  <a:spcPts val="0"/>
                </a:spcAft>
                <a:buClr>
                  <a:srgbClr val="FF0000"/>
                </a:buClr>
                <a:buSzPct val="75000"/>
                <a:buFont typeface="Wingdings"/>
                <a:buChar char=""/>
              </a:pPr>
              <a:r>
                <a:rPr lang="en-US" b="1" dirty="0" smtClean="0">
                  <a:solidFill>
                    <a:srgbClr val="000000"/>
                  </a:solidFill>
                  <a:latin typeface="Calibri" panose="020F0502020204030204" pitchFamily="34" charset="0"/>
                </a:rPr>
                <a:t>E.g. Automatic door </a:t>
              </a:r>
              <a:br>
                <a:rPr lang="en-US" b="1" dirty="0" smtClean="0">
                  <a:solidFill>
                    <a:srgbClr val="000000"/>
                  </a:solidFill>
                  <a:latin typeface="Calibri" panose="020F0502020204030204" pitchFamily="34" charset="0"/>
                </a:rPr>
              </a:br>
              <a:r>
                <a:rPr lang="en-US" b="1" dirty="0" smtClean="0">
                  <a:solidFill>
                    <a:srgbClr val="000000"/>
                  </a:solidFill>
                  <a:latin typeface="Calibri" panose="020F0502020204030204" pitchFamily="34" charset="0"/>
                </a:rPr>
                <a:t>doesn’t open</a:t>
              </a:r>
              <a:endParaRPr lang="en-US" dirty="0">
                <a:solidFill>
                  <a:srgbClr val="000000">
                    <a:lumMod val="65000"/>
                    <a:lumOff val="35000"/>
                  </a:srgbClr>
                </a:solidFill>
                <a:latin typeface="Calibri" panose="020F0502020204030204" pitchFamily="34" charset="0"/>
              </a:endParaRPr>
            </a:p>
          </p:txBody>
        </p:sp>
      </p:grpSp>
      <p:sp>
        <p:nvSpPr>
          <p:cNvPr id="8" name="Title 7"/>
          <p:cNvSpPr>
            <a:spLocks noGrp="1"/>
          </p:cNvSpPr>
          <p:nvPr>
            <p:ph type="title"/>
          </p:nvPr>
        </p:nvSpPr>
        <p:spPr/>
        <p:txBody>
          <a:bodyPr/>
          <a:lstStyle/>
          <a:p>
            <a:r>
              <a:rPr lang="en-US" dirty="0" smtClean="0"/>
              <a:t>Human Machine Interaction</a:t>
            </a:r>
            <a:endParaRPr lang="en-US" dirty="0"/>
          </a:p>
        </p:txBody>
      </p:sp>
      <p:sp>
        <p:nvSpPr>
          <p:cNvPr id="9" name="TextBox 8"/>
          <p:cNvSpPr txBox="1"/>
          <p:nvPr/>
        </p:nvSpPr>
        <p:spPr>
          <a:xfrm>
            <a:off x="7143224" y="3806477"/>
            <a:ext cx="2000776" cy="830997"/>
          </a:xfrm>
          <a:prstGeom prst="rect">
            <a:avLst/>
          </a:prstGeom>
          <a:noFill/>
        </p:spPr>
        <p:txBody>
          <a:bodyPr wrap="square" rtlCol="0">
            <a:spAutoFit/>
          </a:bodyPr>
          <a:lstStyle/>
          <a:p>
            <a:r>
              <a:rPr lang="en-US" sz="1600" b="1" dirty="0" smtClean="0">
                <a:solidFill>
                  <a:srgbClr val="FF0000"/>
                </a:solidFill>
                <a:latin typeface="Calibri" panose="020F0502020204030204" pitchFamily="34" charset="0"/>
              </a:rPr>
              <a:t>Which philosophy is </a:t>
            </a:r>
          </a:p>
          <a:p>
            <a:r>
              <a:rPr lang="en-US" sz="1600" b="1" dirty="0" smtClean="0">
                <a:solidFill>
                  <a:srgbClr val="FF0000"/>
                </a:solidFill>
                <a:latin typeface="Calibri" panose="020F0502020204030204" pitchFamily="34" charset="0"/>
              </a:rPr>
              <a:t>Amazon Echo? Xbox?</a:t>
            </a:r>
          </a:p>
          <a:p>
            <a:r>
              <a:rPr lang="en-US" sz="1600" b="1" dirty="0" smtClean="0">
                <a:solidFill>
                  <a:srgbClr val="FF0000"/>
                </a:solidFill>
                <a:latin typeface="Calibri" panose="020F0502020204030204" pitchFamily="34" charset="0"/>
              </a:rPr>
              <a:t>Nest Thermostat?</a:t>
            </a:r>
            <a:endParaRPr lang="en-US" sz="1600" b="1" dirty="0">
              <a:solidFill>
                <a:srgbClr val="FF0000"/>
              </a:solidFill>
              <a:latin typeface="Calibri" panose="020F0502020204030204" pitchFamily="34" charset="0"/>
            </a:endParaRPr>
          </a:p>
        </p:txBody>
      </p:sp>
    </p:spTree>
    <p:extLst>
      <p:ext uri="{BB962C8B-B14F-4D97-AF65-F5344CB8AC3E}">
        <p14:creationId xmlns:p14="http://schemas.microsoft.com/office/powerpoint/2010/main" val="1897442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750447" cy="610791"/>
          </a:xfrm>
        </p:spPr>
        <p:txBody>
          <a:bodyPr/>
          <a:lstStyle/>
          <a:p>
            <a:r>
              <a:rPr lang="en-US" dirty="0" smtClean="0"/>
              <a:t>Lab 1 Assemble TI-RSLK</a:t>
            </a:r>
            <a:endParaRPr lang="en-US" dirty="0"/>
          </a:p>
        </p:txBody>
      </p:sp>
      <p:sp>
        <p:nvSpPr>
          <p:cNvPr id="3" name="Content Placeholder 2"/>
          <p:cNvSpPr>
            <a:spLocks noGrp="1"/>
          </p:cNvSpPr>
          <p:nvPr>
            <p:ph idx="1"/>
          </p:nvPr>
        </p:nvSpPr>
        <p:spPr>
          <a:xfrm>
            <a:off x="333382" y="786358"/>
            <a:ext cx="8692085" cy="3709449"/>
          </a:xfrm>
        </p:spPr>
        <p:txBody>
          <a:bodyPr/>
          <a:lstStyle/>
          <a:p>
            <a:pPr marL="0" indent="0">
              <a:buNone/>
            </a:pPr>
            <a:r>
              <a:rPr lang="en-US" dirty="0" smtClean="0"/>
              <a:t>We will break here and get started with the hardware!</a:t>
            </a:r>
          </a:p>
          <a:p>
            <a:r>
              <a:rPr lang="en-US" sz="1800" dirty="0" smtClean="0"/>
              <a:t>Step 1: </a:t>
            </a:r>
            <a:r>
              <a:rPr lang="en-US" sz="1800" dirty="0" smtClean="0"/>
              <a:t>Watch the assembly video carefully</a:t>
            </a:r>
          </a:p>
          <a:p>
            <a:r>
              <a:rPr lang="en-US" sz="1800" dirty="0" smtClean="0"/>
              <a:t>Step 2: </a:t>
            </a:r>
            <a:r>
              <a:rPr lang="en-US" sz="1800" dirty="0" smtClean="0"/>
              <a:t>Follow </a:t>
            </a:r>
            <a:r>
              <a:rPr lang="en-US" sz="1800" dirty="0" smtClean="0"/>
              <a:t>build instructions at </a:t>
            </a:r>
            <a:r>
              <a:rPr lang="en-US" sz="1800" dirty="0" smtClean="0">
                <a:hlinkClick r:id="rId2"/>
              </a:rPr>
              <a:t>www.ti.com/rslk</a:t>
            </a:r>
            <a:r>
              <a:rPr lang="en-US" sz="1800" dirty="0" smtClean="0"/>
              <a:t> </a:t>
            </a:r>
            <a:endParaRPr lang="en-US" dirty="0" smtClean="0"/>
          </a:p>
          <a:p>
            <a:r>
              <a:rPr lang="en-US" sz="1800" dirty="0" smtClean="0"/>
              <a:t>Step </a:t>
            </a:r>
            <a:r>
              <a:rPr lang="en-US" sz="1800" dirty="0" smtClean="0"/>
              <a:t>3: </a:t>
            </a:r>
            <a:r>
              <a:rPr lang="en-US" sz="1800" dirty="0" smtClean="0"/>
              <a:t>Go to the RSLK debug tool in Chrome at </a:t>
            </a:r>
            <a:r>
              <a:rPr lang="en-US" sz="1800" dirty="0" smtClean="0">
                <a:hlinkClick r:id="rId3"/>
              </a:rPr>
              <a:t>www.ti.com/rslkdebugtool</a:t>
            </a:r>
            <a:r>
              <a:rPr lang="en-US" sz="1800" dirty="0" smtClean="0"/>
              <a:t> </a:t>
            </a:r>
          </a:p>
          <a:p>
            <a:r>
              <a:rPr lang="en-US" sz="1800" dirty="0" smtClean="0"/>
              <a:t>Step 3: Install the TI Cloud agent and browser extension</a:t>
            </a:r>
          </a:p>
          <a:p>
            <a:r>
              <a:rPr lang="en-US" sz="1800" dirty="0" smtClean="0"/>
              <a:t>Step 4: Test your robot for </a:t>
            </a:r>
            <a:r>
              <a:rPr lang="en-US" sz="1800" dirty="0" smtClean="0"/>
              <a:t>functionality</a:t>
            </a:r>
          </a:p>
          <a:p>
            <a:r>
              <a:rPr lang="en-US" sz="1800" dirty="0" smtClean="0"/>
              <a:t>Step 5: Customize the look of your robot</a:t>
            </a:r>
            <a:endParaRPr lang="en-US" sz="1800"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pPr>
                <a:defRPr/>
              </a:pPr>
              <a:t>97</a:t>
            </a:fld>
            <a:endParaRPr lang="en-US"/>
          </a:p>
        </p:txBody>
      </p:sp>
      <p:sp>
        <p:nvSpPr>
          <p:cNvPr id="5" name="TextBox 4"/>
          <p:cNvSpPr txBox="1"/>
          <p:nvPr/>
        </p:nvSpPr>
        <p:spPr>
          <a:xfrm>
            <a:off x="5799667" y="144102"/>
            <a:ext cx="3266961" cy="615553"/>
          </a:xfrm>
          <a:prstGeom prst="rect">
            <a:avLst/>
          </a:prstGeom>
          <a:noFill/>
        </p:spPr>
        <p:txBody>
          <a:bodyPr wrap="square" rtlCol="0">
            <a:spAutoFit/>
          </a:bodyPr>
          <a:lstStyle/>
          <a:p>
            <a:pPr marL="0" lvl="0" indent="0">
              <a:buNone/>
            </a:pPr>
            <a:r>
              <a:rPr lang="en-US" sz="1400" dirty="0">
                <a:solidFill>
                  <a:srgbClr val="000000"/>
                </a:solidFill>
              </a:rPr>
              <a:t>Lab</a:t>
            </a:r>
            <a:r>
              <a:rPr lang="en-US" dirty="0">
                <a:solidFill>
                  <a:srgbClr val="000000"/>
                </a:solidFill>
              </a:rPr>
              <a:t>: </a:t>
            </a:r>
            <a:r>
              <a:rPr lang="en-US" sz="1600" b="1" dirty="0" smtClean="0"/>
              <a:t>tinyurl.com/tihknworkshop2019</a:t>
            </a:r>
            <a:endParaRPr lang="en-US" sz="1600" b="1" dirty="0">
              <a:solidFill>
                <a:srgbClr val="000000"/>
              </a:solidFill>
            </a:endParaRPr>
          </a:p>
        </p:txBody>
      </p:sp>
    </p:spTree>
    <p:extLst>
      <p:ext uri="{BB962C8B-B14F-4D97-AF65-F5344CB8AC3E}">
        <p14:creationId xmlns:p14="http://schemas.microsoft.com/office/powerpoint/2010/main" val="1329327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4" y="107165"/>
            <a:ext cx="8854271" cy="610791"/>
          </a:xfrm>
        </p:spPr>
        <p:txBody>
          <a:bodyPr/>
          <a:lstStyle/>
          <a:p>
            <a:r>
              <a:rPr lang="en-US" dirty="0" smtClean="0"/>
              <a:t>Today’s </a:t>
            </a:r>
            <a:r>
              <a:rPr lang="en-US" dirty="0" smtClean="0">
                <a:solidFill>
                  <a:schemeClr val="tx1"/>
                </a:solidFill>
              </a:rPr>
              <a:t>agenda</a:t>
            </a:r>
            <a:endParaRPr lang="en-US" dirty="0">
              <a:solidFill>
                <a:schemeClr val="tx1"/>
              </a:solidFill>
            </a:endParaRPr>
          </a:p>
        </p:txBody>
      </p:sp>
      <p:sp>
        <p:nvSpPr>
          <p:cNvPr id="3" name="Content Placeholder 2"/>
          <p:cNvSpPr>
            <a:spLocks noGrp="1"/>
          </p:cNvSpPr>
          <p:nvPr>
            <p:ph idx="1"/>
          </p:nvPr>
        </p:nvSpPr>
        <p:spPr>
          <a:xfrm>
            <a:off x="333403" y="651131"/>
            <a:ext cx="8585217" cy="3709449"/>
          </a:xfrm>
        </p:spPr>
        <p:txBody>
          <a:bodyPr/>
          <a:lstStyle/>
          <a:p>
            <a:r>
              <a:rPr lang="en-US" dirty="0" smtClean="0"/>
              <a:t>IoT and Automation</a:t>
            </a:r>
            <a:endParaRPr lang="en-US" dirty="0" smtClean="0"/>
          </a:p>
          <a:p>
            <a:pPr lvl="1"/>
            <a:r>
              <a:rPr lang="en-US" sz="1500" dirty="0" smtClean="0"/>
              <a:t>What? Why? How?</a:t>
            </a:r>
            <a:endParaRPr lang="en-US" sz="1500" dirty="0" smtClean="0"/>
          </a:p>
          <a:p>
            <a:r>
              <a:rPr lang="en-US" dirty="0" smtClean="0"/>
              <a:t>TI-RSLK MAX Build &amp; Test</a:t>
            </a:r>
            <a:endParaRPr lang="en-US" dirty="0" smtClean="0"/>
          </a:p>
          <a:p>
            <a:pPr lvl="1"/>
            <a:r>
              <a:rPr lang="en-US" sz="1500" dirty="0" smtClean="0"/>
              <a:t>Watch assembly video, build, </a:t>
            </a:r>
            <a:r>
              <a:rPr lang="en-US" sz="1500" dirty="0"/>
              <a:t>u</a:t>
            </a:r>
            <a:r>
              <a:rPr lang="en-US" sz="1500" dirty="0" smtClean="0"/>
              <a:t>se TI-RSLK Debug tool, </a:t>
            </a:r>
            <a:r>
              <a:rPr lang="en-US" sz="1500" dirty="0"/>
              <a:t>c</a:t>
            </a:r>
            <a:r>
              <a:rPr lang="en-US" sz="1500" dirty="0" smtClean="0"/>
              <a:t>ustomize appearance</a:t>
            </a:r>
            <a:endParaRPr lang="en-US" sz="1500" dirty="0" smtClean="0"/>
          </a:p>
          <a:p>
            <a:r>
              <a:rPr lang="en-US" b="1" dirty="0" smtClean="0"/>
              <a:t>TI-RSLK MAX Programming</a:t>
            </a:r>
          </a:p>
          <a:p>
            <a:pPr lvl="1"/>
            <a:r>
              <a:rPr lang="en-US" sz="1500" dirty="0" smtClean="0"/>
              <a:t>Setup </a:t>
            </a:r>
            <a:r>
              <a:rPr lang="en-US" sz="1500" dirty="0" err="1" smtClean="0"/>
              <a:t>Energia</a:t>
            </a:r>
            <a:r>
              <a:rPr lang="en-US" sz="1500" dirty="0" smtClean="0"/>
              <a:t> and TI-RSLK MAX library </a:t>
            </a:r>
          </a:p>
          <a:p>
            <a:pPr lvl="1"/>
            <a:r>
              <a:rPr lang="en-US" sz="1500" dirty="0" smtClean="0"/>
              <a:t>Practice Line following and Finite State </a:t>
            </a:r>
            <a:r>
              <a:rPr lang="en-US" sz="1500" dirty="0"/>
              <a:t>M</a:t>
            </a:r>
            <a:r>
              <a:rPr lang="en-US" sz="1500" dirty="0" smtClean="0"/>
              <a:t>achine</a:t>
            </a:r>
            <a:endParaRPr lang="en-US" sz="1500" dirty="0" smtClean="0"/>
          </a:p>
          <a:p>
            <a:r>
              <a:rPr lang="en-US" dirty="0" smtClean="0"/>
              <a:t>TI-RSLK MAX Competition</a:t>
            </a:r>
            <a:endParaRPr lang="en-US" dirty="0" smtClean="0"/>
          </a:p>
          <a:p>
            <a:pPr lvl="1"/>
            <a:r>
              <a:rPr lang="en-US" sz="1500" dirty="0" smtClean="0"/>
              <a:t>Solve the maze time trial</a:t>
            </a:r>
          </a:p>
          <a:p>
            <a:pPr lvl="1"/>
            <a:r>
              <a:rPr lang="en-US" sz="1500" dirty="0" smtClean="0"/>
              <a:t>Autonomou</a:t>
            </a:r>
            <a:r>
              <a:rPr lang="en-US" sz="1500" dirty="0" smtClean="0"/>
              <a:t>s </a:t>
            </a:r>
            <a:r>
              <a:rPr lang="en-US" sz="1500" dirty="0"/>
              <a:t>r</a:t>
            </a:r>
            <a:r>
              <a:rPr lang="en-US" sz="1500" dirty="0" smtClean="0"/>
              <a:t>elay race</a:t>
            </a:r>
          </a:p>
          <a:p>
            <a:endParaRPr lang="en-US" sz="1700" dirty="0"/>
          </a:p>
          <a:p>
            <a:endParaRPr lang="en-US" sz="1700" dirty="0"/>
          </a:p>
          <a:p>
            <a:endParaRPr lang="en-US" sz="1900" dirty="0" smtClean="0"/>
          </a:p>
          <a:p>
            <a:pPr marL="0" indent="0">
              <a:buNone/>
            </a:pPr>
            <a:endParaRPr lang="en-US" dirty="0" smtClean="0"/>
          </a:p>
        </p:txBody>
      </p:sp>
      <p:sp>
        <p:nvSpPr>
          <p:cNvPr id="4" name="Slide Number Placeholder 3"/>
          <p:cNvSpPr>
            <a:spLocks noGrp="1"/>
          </p:cNvSpPr>
          <p:nvPr>
            <p:ph type="sldNum" sz="quarter" idx="10"/>
          </p:nvPr>
        </p:nvSpPr>
        <p:spPr/>
        <p:txBody>
          <a:bodyPr/>
          <a:lstStyle/>
          <a:p>
            <a:pPr>
              <a:defRPr/>
            </a:pPr>
            <a:fld id="{2B97888F-6AF7-4263-B69D-592D8C33BAC7}" type="slidenum">
              <a:rPr lang="en-US" smtClean="0">
                <a:solidFill>
                  <a:srgbClr val="000000"/>
                </a:solidFill>
              </a:rPr>
              <a:pPr>
                <a:defRPr/>
              </a:pPr>
              <a:t>98</a:t>
            </a:fld>
            <a:endParaRPr lang="en-US">
              <a:solidFill>
                <a:srgbClr val="000000"/>
              </a:solidFill>
            </a:endParaRPr>
          </a:p>
        </p:txBody>
      </p:sp>
    </p:spTree>
    <p:extLst>
      <p:ext uri="{BB962C8B-B14F-4D97-AF65-F5344CB8AC3E}">
        <p14:creationId xmlns:p14="http://schemas.microsoft.com/office/powerpoint/2010/main" val="10163961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775" y="16575"/>
            <a:ext cx="8458200" cy="610791"/>
          </a:xfrm>
        </p:spPr>
        <p:txBody>
          <a:bodyPr/>
          <a:lstStyle/>
          <a:p>
            <a:r>
              <a:rPr lang="en-US" dirty="0" smtClean="0"/>
              <a:t>Lab 2 Install </a:t>
            </a:r>
            <a:r>
              <a:rPr lang="en-US" dirty="0" err="1" smtClean="0"/>
              <a:t>Energia</a:t>
            </a:r>
            <a:r>
              <a:rPr lang="en-US" dirty="0" smtClean="0"/>
              <a:t> and library</a:t>
            </a:r>
            <a:endParaRPr lang="en-US" dirty="0"/>
          </a:p>
        </p:txBody>
      </p:sp>
      <p:sp>
        <p:nvSpPr>
          <p:cNvPr id="3" name="Content Placeholder 2"/>
          <p:cNvSpPr>
            <a:spLocks noGrp="1"/>
          </p:cNvSpPr>
          <p:nvPr>
            <p:ph idx="1"/>
          </p:nvPr>
        </p:nvSpPr>
        <p:spPr>
          <a:xfrm>
            <a:off x="333383" y="514350"/>
            <a:ext cx="8692085" cy="3379362"/>
          </a:xfrm>
        </p:spPr>
        <p:txBody>
          <a:bodyPr>
            <a:spAutoFit/>
          </a:bodyPr>
          <a:lstStyle/>
          <a:p>
            <a:pPr marL="0" indent="0">
              <a:buNone/>
            </a:pPr>
            <a:r>
              <a:rPr lang="en-US" dirty="0" smtClean="0"/>
              <a:t>We will break here and get started with the hardware!</a:t>
            </a:r>
          </a:p>
          <a:p>
            <a:pPr marL="342900" indent="-342900">
              <a:buFont typeface="+mj-lt"/>
              <a:buAutoNum type="arabicPeriod"/>
            </a:pPr>
            <a:r>
              <a:rPr lang="en-US" sz="1800" dirty="0" smtClean="0"/>
              <a:t>Download </a:t>
            </a:r>
            <a:r>
              <a:rPr lang="en-US" sz="1800" dirty="0" smtClean="0"/>
              <a:t>the </a:t>
            </a:r>
            <a:r>
              <a:rPr lang="en-US" sz="1800" dirty="0" err="1" smtClean="0"/>
              <a:t>Energia</a:t>
            </a:r>
            <a:r>
              <a:rPr lang="en-US" sz="1800" dirty="0" smtClean="0"/>
              <a:t> Installer and install</a:t>
            </a:r>
            <a:endParaRPr lang="en-US" sz="1800" dirty="0" smtClean="0"/>
          </a:p>
          <a:p>
            <a:pPr marL="342900" indent="-342900">
              <a:buFont typeface="+mj-lt"/>
              <a:buAutoNum type="arabicPeriod"/>
            </a:pPr>
            <a:endParaRPr lang="en-US" sz="1800" dirty="0" smtClean="0"/>
          </a:p>
          <a:p>
            <a:pPr marL="342900" indent="-342900">
              <a:buFont typeface="+mj-lt"/>
              <a:buAutoNum type="arabicPeriod"/>
            </a:pPr>
            <a:r>
              <a:rPr lang="en-US" sz="1800" dirty="0" smtClean="0"/>
              <a:t>Start Energia and select your LaunchPad “LaunchPad w/ msp432 EMT (48MHz)”</a:t>
            </a:r>
            <a:br>
              <a:rPr lang="en-US" sz="1800" dirty="0" smtClean="0"/>
            </a:br>
            <a:r>
              <a:rPr lang="en-US" sz="1800" dirty="0" smtClean="0"/>
              <a:t>from </a:t>
            </a:r>
            <a:r>
              <a:rPr lang="en-US" sz="1800" i="1" dirty="0" smtClean="0"/>
              <a:t>Tools</a:t>
            </a:r>
            <a:r>
              <a:rPr lang="en-US" sz="1800" dirty="0" smtClean="0"/>
              <a:t> menu.</a:t>
            </a:r>
            <a:endParaRPr lang="en-US" sz="1800" dirty="0"/>
          </a:p>
          <a:p>
            <a:pPr marL="342900" indent="-342900">
              <a:buFont typeface="+mj-lt"/>
              <a:buAutoNum type="arabicPeriod"/>
            </a:pPr>
            <a:endParaRPr lang="en-US" sz="1800" dirty="0" smtClean="0"/>
          </a:p>
          <a:p>
            <a:pPr marL="284336" lvl="1" indent="0">
              <a:buNone/>
            </a:pPr>
            <a:endParaRPr lang="en-US" dirty="0" smtClean="0"/>
          </a:p>
          <a:p>
            <a:pPr marL="337609" indent="-342900">
              <a:buFont typeface="+mj-lt"/>
              <a:buAutoNum type="arabicPeriod"/>
            </a:pPr>
            <a:r>
              <a:rPr lang="en-US" dirty="0" smtClean="0"/>
              <a:t>If LaunchPad isn’t available, then go to the board manager </a:t>
            </a:r>
            <a:br>
              <a:rPr lang="en-US" dirty="0" smtClean="0"/>
            </a:br>
            <a:r>
              <a:rPr lang="en-US" dirty="0" smtClean="0"/>
              <a:t>to install – Tools &gt; Board &gt; Board Manager… </a:t>
            </a:r>
          </a:p>
          <a:p>
            <a:pPr marL="337609" indent="-342900">
              <a:buFont typeface="+mj-lt"/>
              <a:buAutoNum type="arabicPeriod"/>
            </a:pPr>
            <a:r>
              <a:rPr lang="en-US" dirty="0" smtClean="0"/>
              <a:t>Create your free accounts at: </a:t>
            </a:r>
            <a:r>
              <a:rPr lang="en-US" dirty="0" smtClean="0">
                <a:hlinkClick r:id="rId2" action="ppaction://hlinkfile"/>
              </a:rPr>
              <a:t>my.ti.com</a:t>
            </a:r>
            <a:r>
              <a:rPr lang="en-US" dirty="0" smtClean="0"/>
              <a:t> </a:t>
            </a:r>
          </a:p>
        </p:txBody>
      </p:sp>
      <p:pic>
        <p:nvPicPr>
          <p:cNvPr id="3074" name="Picture 2" descr="C:\Users\a0159712\AppData\Local\Temp\SNAGHTML4b34dc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1962150"/>
            <a:ext cx="5230813" cy="1419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799667" y="144102"/>
            <a:ext cx="3266961" cy="615553"/>
          </a:xfrm>
          <a:prstGeom prst="rect">
            <a:avLst/>
          </a:prstGeom>
          <a:noFill/>
        </p:spPr>
        <p:txBody>
          <a:bodyPr wrap="square" rtlCol="0">
            <a:spAutoFit/>
          </a:bodyPr>
          <a:lstStyle/>
          <a:p>
            <a:pPr marL="0" lvl="0" indent="0">
              <a:buNone/>
            </a:pPr>
            <a:r>
              <a:rPr lang="en-US" sz="1400" dirty="0">
                <a:solidFill>
                  <a:srgbClr val="000000"/>
                </a:solidFill>
              </a:rPr>
              <a:t>Lab</a:t>
            </a:r>
            <a:r>
              <a:rPr lang="en-US" dirty="0">
                <a:solidFill>
                  <a:srgbClr val="000000"/>
                </a:solidFill>
              </a:rPr>
              <a:t>: </a:t>
            </a:r>
            <a:r>
              <a:rPr lang="en-US" sz="1600" b="1" dirty="0" smtClean="0"/>
              <a:t>tinyurl.com/tihknworkshop2019</a:t>
            </a:r>
            <a:endParaRPr lang="en-US" sz="1600" b="1" dirty="0">
              <a:solidFill>
                <a:srgbClr val="000000"/>
              </a:solidFill>
            </a:endParaRPr>
          </a:p>
        </p:txBody>
      </p:sp>
    </p:spTree>
    <p:extLst>
      <p:ext uri="{BB962C8B-B14F-4D97-AF65-F5344CB8AC3E}">
        <p14:creationId xmlns:p14="http://schemas.microsoft.com/office/powerpoint/2010/main" val="38198742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8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0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1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3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5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7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8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9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FinalPowerpoint">
  <a:themeElements>
    <a:clrScheme name="Custom 1">
      <a:dk1>
        <a:srgbClr val="000000"/>
      </a:dk1>
      <a:lt1>
        <a:srgbClr val="FFFFFF"/>
      </a:lt1>
      <a:dk2>
        <a:srgbClr val="DE0000"/>
      </a:dk2>
      <a:lt2>
        <a:srgbClr val="808080"/>
      </a:lt2>
      <a:accent1>
        <a:srgbClr val="DE0000"/>
      </a:accent1>
      <a:accent2>
        <a:srgbClr val="A4A4A4"/>
      </a:accent2>
      <a:accent3>
        <a:srgbClr val="117788"/>
      </a:accent3>
      <a:accent4>
        <a:srgbClr val="404040"/>
      </a:accent4>
      <a:accent5>
        <a:srgbClr val="4ABED4"/>
      </a:accent5>
      <a:accent6>
        <a:srgbClr val="7F7F7F"/>
      </a:accent6>
      <a:hlink>
        <a:srgbClr val="DE0000"/>
      </a:hlink>
      <a:folHlink>
        <a:srgbClr val="AAAAAA"/>
      </a:folHlink>
    </a:clrScheme>
    <a:fontScheme name="FinalPowerpo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inalPowerpoint 1">
        <a:dk1>
          <a:srgbClr val="000000"/>
        </a:dk1>
        <a:lt1>
          <a:srgbClr val="FFFFFF"/>
        </a:lt1>
        <a:dk2>
          <a:srgbClr val="FF0000"/>
        </a:dk2>
        <a:lt2>
          <a:srgbClr val="808080"/>
        </a:lt2>
        <a:accent1>
          <a:srgbClr val="AAAAAA"/>
        </a:accent1>
        <a:accent2>
          <a:srgbClr val="000000"/>
        </a:accent2>
        <a:accent3>
          <a:srgbClr val="FFFFFF"/>
        </a:accent3>
        <a:accent4>
          <a:srgbClr val="000000"/>
        </a:accent4>
        <a:accent5>
          <a:srgbClr val="D2D2D2"/>
        </a:accent5>
        <a:accent6>
          <a:srgbClr val="000000"/>
        </a:accent6>
        <a:hlink>
          <a:srgbClr val="FF0000"/>
        </a:hlink>
        <a:folHlink>
          <a:srgbClr val="AAAAAA"/>
        </a:folHlink>
      </a:clrScheme>
      <a:clrMap bg1="lt1" tx1="dk1" bg2="lt2" tx2="dk2" accent1="accent1" accent2="accent2" accent3="accent3" accent4="accent4" accent5="accent5" accent6="accent6" hlink="hlink" folHlink="folHlink"/>
    </a:extraClrScheme>
    <a:extraClrScheme>
      <a:clrScheme name="FinalPowerpoint 2">
        <a:dk1>
          <a:srgbClr val="AAAAAA"/>
        </a:dk1>
        <a:lt1>
          <a:srgbClr val="FFFFFF"/>
        </a:lt1>
        <a:dk2>
          <a:srgbClr val="000000"/>
        </a:dk2>
        <a:lt2>
          <a:srgbClr val="FFFFFF"/>
        </a:lt2>
        <a:accent1>
          <a:srgbClr val="AAAAAA"/>
        </a:accent1>
        <a:accent2>
          <a:srgbClr val="FFFFFF"/>
        </a:accent2>
        <a:accent3>
          <a:srgbClr val="AAAAAA"/>
        </a:accent3>
        <a:accent4>
          <a:srgbClr val="DADADA"/>
        </a:accent4>
        <a:accent5>
          <a:srgbClr val="D2D2D2"/>
        </a:accent5>
        <a:accent6>
          <a:srgbClr val="E7E7E7"/>
        </a:accent6>
        <a:hlink>
          <a:srgbClr val="AAAAAA"/>
        </a:hlink>
        <a:folHlink>
          <a:srgbClr val="FF0000"/>
        </a:folHlink>
      </a:clrScheme>
      <a:clrMap bg1="dk2" tx1="lt1" bg2="dk1" tx2="lt2" accent1="accent1" accent2="accent2" accent3="accent3" accent4="accent4" accent5="accent5" accent6="accent6" hlink="hlink" folHlink="folHlink"/>
    </a:extraClrScheme>
    <a:extraClrScheme>
      <a:clrScheme name="FinalPowerpoint 3">
        <a:dk1>
          <a:srgbClr val="808080"/>
        </a:dk1>
        <a:lt1>
          <a:srgbClr val="FFFFFF"/>
        </a:lt1>
        <a:dk2>
          <a:srgbClr val="AAAAAA"/>
        </a:dk2>
        <a:lt2>
          <a:srgbClr val="000000"/>
        </a:lt2>
        <a:accent1>
          <a:srgbClr val="000000"/>
        </a:accent1>
        <a:accent2>
          <a:srgbClr val="AAAAAA"/>
        </a:accent2>
        <a:accent3>
          <a:srgbClr val="D2D2D2"/>
        </a:accent3>
        <a:accent4>
          <a:srgbClr val="DADADA"/>
        </a:accent4>
        <a:accent5>
          <a:srgbClr val="AAAAAA"/>
        </a:accent5>
        <a:accent6>
          <a:srgbClr val="9A9A9A"/>
        </a:accent6>
        <a:hlink>
          <a:srgbClr val="FF0000"/>
        </a:hlink>
        <a:folHlink>
          <a:srgbClr val="FFFFFF"/>
        </a:folHlink>
      </a:clrScheme>
      <a:clrMap bg1="dk2" tx1="lt1" bg2="dk1" tx2="lt2" accent1="accent1" accent2="accent2" accent3="accent3" accent4="accent4" accent5="accent5" accent6="accent6" hlink="hlink" folHlink="folHlink"/>
    </a:extraClrScheme>
    <a:extraClrScheme>
      <a:clrScheme name="FinalPowerpoint 4">
        <a:dk1>
          <a:srgbClr val="000000"/>
        </a:dk1>
        <a:lt1>
          <a:srgbClr val="FF0000"/>
        </a:lt1>
        <a:dk2>
          <a:srgbClr val="FFFFFF"/>
        </a:dk2>
        <a:lt2>
          <a:srgbClr val="000000"/>
        </a:lt2>
        <a:accent1>
          <a:srgbClr val="AAAAAA"/>
        </a:accent1>
        <a:accent2>
          <a:srgbClr val="FFFFFF"/>
        </a:accent2>
        <a:accent3>
          <a:srgbClr val="FFAAAA"/>
        </a:accent3>
        <a:accent4>
          <a:srgbClr val="000000"/>
        </a:accent4>
        <a:accent5>
          <a:srgbClr val="D2D2D2"/>
        </a:accent5>
        <a:accent6>
          <a:srgbClr val="E7E7E7"/>
        </a:accent6>
        <a:hlink>
          <a:srgbClr val="000000"/>
        </a:hlink>
        <a:folHlink>
          <a:srgbClr val="AAAAA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89966</TotalTime>
  <Words>6396</Words>
  <Application>Microsoft Office PowerPoint</Application>
  <PresentationFormat>On-screen Show (16:9)</PresentationFormat>
  <Paragraphs>1362</Paragraphs>
  <Slides>112</Slides>
  <Notes>24</Notes>
  <HiddenSlides>6</HiddenSlides>
  <MMClips>0</MMClips>
  <ScaleCrop>false</ScaleCrop>
  <HeadingPairs>
    <vt:vector size="6" baseType="variant">
      <vt:variant>
        <vt:lpstr>Theme</vt:lpstr>
      </vt:variant>
      <vt:variant>
        <vt:i4>21</vt:i4>
      </vt:variant>
      <vt:variant>
        <vt:lpstr>Embedded OLE Servers</vt:lpstr>
      </vt:variant>
      <vt:variant>
        <vt:i4>1</vt:i4>
      </vt:variant>
      <vt:variant>
        <vt:lpstr>Slide Titles</vt:lpstr>
      </vt:variant>
      <vt:variant>
        <vt:i4>112</vt:i4>
      </vt:variant>
    </vt:vector>
  </HeadingPairs>
  <TitlesOfParts>
    <vt:vector size="134" baseType="lpstr">
      <vt:lpstr>FinalPowerpoint</vt:lpstr>
      <vt:lpstr>5_FinalPowerpoint</vt:lpstr>
      <vt:lpstr>7_FinalPowerpoint</vt:lpstr>
      <vt:lpstr>9_FinalPowerpoint</vt:lpstr>
      <vt:lpstr>4_FinalPowerpoint</vt:lpstr>
      <vt:lpstr>2_Office Theme</vt:lpstr>
      <vt:lpstr>1_Office Theme</vt:lpstr>
      <vt:lpstr>1_FinalPowerpoint</vt:lpstr>
      <vt:lpstr>2_FinalPowerpoint</vt:lpstr>
      <vt:lpstr>3_FinalPowerpoint</vt:lpstr>
      <vt:lpstr>6_FinalPowerpoint</vt:lpstr>
      <vt:lpstr>8_FinalPowerpoint</vt:lpstr>
      <vt:lpstr>10_FinalPowerpoint</vt:lpstr>
      <vt:lpstr>11_FinalPowerpoint</vt:lpstr>
      <vt:lpstr>12_FinalPowerpoint</vt:lpstr>
      <vt:lpstr>13_FinalPowerpoint</vt:lpstr>
      <vt:lpstr>14_FinalPowerpoint</vt:lpstr>
      <vt:lpstr>15_FinalPowerpoint</vt:lpstr>
      <vt:lpstr>16_FinalPowerpoint</vt:lpstr>
      <vt:lpstr>17_FinalPowerpoint</vt:lpstr>
      <vt:lpstr>18_FinalPowerpoint</vt:lpstr>
      <vt:lpstr>Clip</vt:lpstr>
      <vt:lpstr>PowerPoint Presentation</vt:lpstr>
      <vt:lpstr>Want to work for TI?</vt:lpstr>
      <vt:lpstr>Reaching students and faculty  @ university.ti.com</vt:lpstr>
      <vt:lpstr>PowerPoint Presentation</vt:lpstr>
      <vt:lpstr>Today’s agenda</vt:lpstr>
      <vt:lpstr>Let’s take a quick look at how we manufacture products at TI </vt:lpstr>
      <vt:lpstr>PowerPoint Presentation</vt:lpstr>
      <vt:lpstr>PowerPoint Presentation</vt:lpstr>
      <vt:lpstr>PowerPoint Presentation</vt:lpstr>
      <vt:lpstr>PowerPoint Presentation</vt:lpstr>
      <vt:lpstr>PowerPoint Presentation</vt:lpstr>
      <vt:lpstr>Our history of reinvention</vt:lpstr>
      <vt:lpstr>PowerPoint Presentation</vt:lpstr>
      <vt:lpstr>Customers count on us to deliver great  products, engineering expertise and support</vt:lpstr>
      <vt:lpstr>PowerPoint Presentation</vt:lpstr>
      <vt:lpstr>TI technologies at the heart of every system</vt:lpstr>
      <vt:lpstr>PowerPoint Presentation</vt:lpstr>
      <vt:lpstr>Engineering Positions at TI</vt:lpstr>
      <vt:lpstr>PowerPoint Presentation</vt:lpstr>
      <vt:lpstr>PowerPoint Presentation</vt:lpstr>
      <vt:lpstr>PowerPoint Presentation</vt:lpstr>
      <vt:lpstr>PowerPoint Presentation</vt:lpstr>
      <vt:lpstr>PowerPoint Presentation</vt:lpstr>
      <vt:lpstr>Diverse and global workforce</vt:lpstr>
      <vt:lpstr>Embedded Systems create a world of possibilities that will continue to change everything</vt:lpstr>
      <vt:lpstr>TI Robotics System Learning Kit</vt:lpstr>
      <vt:lpstr>Innovate and accelerate with robotics systems learning</vt:lpstr>
      <vt:lpstr>Meet the TI-RSLK product family</vt:lpstr>
      <vt:lpstr>Introducing the TI-RSLK MAX</vt:lpstr>
      <vt:lpstr>PowerPoint Presentation</vt:lpstr>
      <vt:lpstr> Designed with today’s classroom in mind  </vt:lpstr>
      <vt:lpstr>PowerPoint Presentation</vt:lpstr>
      <vt:lpstr>Preparing future engineers with TI-RSLK MAX</vt:lpstr>
      <vt:lpstr>The Internet of Things a history</vt:lpstr>
      <vt:lpstr>The Internet of Things a history</vt:lpstr>
      <vt:lpstr>The Internet of Things a history</vt:lpstr>
      <vt:lpstr>Mechatronics a history</vt:lpstr>
      <vt:lpstr>Mechatronics a history</vt:lpstr>
      <vt:lpstr>Mechatronics + IoT a birds eye view</vt:lpstr>
      <vt:lpstr>The Internet of Things a birds eye view</vt:lpstr>
      <vt:lpstr>Product Development a birds eye view</vt:lpstr>
      <vt:lpstr>Product Development a birds eye view</vt:lpstr>
      <vt:lpstr>TI LaunchPad &amp; BeagleBone Embedded System Design a bird’s eye view</vt:lpstr>
      <vt:lpstr>Power: Line Power vs Disposable Battery vs Rechargeable Battery a comparison</vt:lpstr>
      <vt:lpstr>Motors: Brushless vs Brushed vs Stepper a comparison</vt:lpstr>
      <vt:lpstr>Motors: Brushless vs Brushed vs Stepper a comparison</vt:lpstr>
      <vt:lpstr>Displays: LCD vs OLED vs LED vs ePaper a comparison</vt:lpstr>
      <vt:lpstr>Easily add RF for wireless applications!</vt:lpstr>
      <vt:lpstr>Which wireless?</vt:lpstr>
      <vt:lpstr>Which wireless?</vt:lpstr>
      <vt:lpstr>TI LaunchPad and BeagleBone in the cloud</vt:lpstr>
      <vt:lpstr>TI LaunchPad &amp; IoT   a bird’s eye view</vt:lpstr>
      <vt:lpstr>Microprocessors: Microcontrollers vs Single Board Computers a comparison</vt:lpstr>
      <vt:lpstr>Microcontroller</vt:lpstr>
      <vt:lpstr>AM3358 Microprocessor</vt:lpstr>
      <vt:lpstr>Microprocessors: Microcontrollers vs Single Board Computers a comparison</vt:lpstr>
      <vt:lpstr>Performance vs Power</vt:lpstr>
      <vt:lpstr>MSP430 is leading ultra-low power processor</vt:lpstr>
      <vt:lpstr>TI LaunchPad &amp; BeagleBone Embedded System Design a bird’s eye view</vt:lpstr>
      <vt:lpstr>PowerPoint Presentation</vt:lpstr>
      <vt:lpstr>PowerPoint Presentation</vt:lpstr>
      <vt:lpstr>BeagleBone Black</vt:lpstr>
      <vt:lpstr>Automation</vt:lpstr>
      <vt:lpstr>Automation</vt:lpstr>
      <vt:lpstr>Automation</vt:lpstr>
      <vt:lpstr> TI Robotics System Learning Kit MAX  </vt:lpstr>
      <vt:lpstr>PowerPoint Presentation</vt:lpstr>
      <vt:lpstr>The LaunchPad Concept</vt:lpstr>
      <vt:lpstr>PowerPoint Presentation</vt:lpstr>
      <vt:lpstr>BoosterPack pinout standard (ti.com/byob)</vt:lpstr>
      <vt:lpstr>BoosterPack pinout standard (ti.com/byob)</vt:lpstr>
      <vt:lpstr>Quick demo recipes</vt:lpstr>
      <vt:lpstr>MSP432 LaunchPad</vt:lpstr>
      <vt:lpstr>TI LaunchPad™</vt:lpstr>
      <vt:lpstr>TI-RSLK MAX callouts</vt:lpstr>
      <vt:lpstr>TI-RSLK MAX reusability</vt:lpstr>
      <vt:lpstr>Using TI-RSLK MAX</vt:lpstr>
      <vt:lpstr>Learn: Free tools to maximize hardware</vt:lpstr>
      <vt:lpstr>Learn: Expanded curriculum experiences</vt:lpstr>
      <vt:lpstr>PowerPoint Presentation</vt:lpstr>
      <vt:lpstr>Learn: Inside each module </vt:lpstr>
      <vt:lpstr>Learn: Video lectures</vt:lpstr>
      <vt:lpstr>Custom curriculum pathway</vt:lpstr>
      <vt:lpstr>PowerPoint Presentation</vt:lpstr>
      <vt:lpstr>Department and campus wide competitions</vt:lpstr>
      <vt:lpstr>PowerPoint Presentation</vt:lpstr>
      <vt:lpstr>PowerPoint Presentation</vt:lpstr>
      <vt:lpstr>LaunchPad Software Tools - providing multiple points of entry</vt:lpstr>
      <vt:lpstr>Energia Abstraction Fly high above the bits &amp; bytes</vt:lpstr>
      <vt:lpstr>TI-RTOS and FreeRTOS</vt:lpstr>
      <vt:lpstr>RTOS &amp; embedded: Getting started hardware</vt:lpstr>
      <vt:lpstr>PowerPoint Presentation</vt:lpstr>
      <vt:lpstr>Thank you!  www.ti.com/rslk www.ti.com/launchpad (TIRSLK-EVM kits orderable from TI Store)   </vt:lpstr>
      <vt:lpstr>Today’s agenda</vt:lpstr>
      <vt:lpstr>Workshop Materials</vt:lpstr>
      <vt:lpstr>Human Machine Interaction</vt:lpstr>
      <vt:lpstr>Lab 1 Assemble TI-RSLK</vt:lpstr>
      <vt:lpstr>Today’s agenda</vt:lpstr>
      <vt:lpstr>Lab 2 Install Energia and library</vt:lpstr>
      <vt:lpstr>PowerPoint Presentation</vt:lpstr>
      <vt:lpstr>PowerPoint Presentation</vt:lpstr>
      <vt:lpstr>PowerPoint Presentation</vt:lpstr>
      <vt:lpstr>PowerPoint Presentation</vt:lpstr>
      <vt:lpstr>Lab 3 Autonomous Mechatronics</vt:lpstr>
      <vt:lpstr>Competition</vt:lpstr>
      <vt:lpstr>Lab 4 Wi-Fi IoT Control (Optional)</vt:lpstr>
      <vt:lpstr>Competition</vt:lpstr>
      <vt:lpstr>RTOS kernel workshop</vt:lpstr>
      <vt:lpstr>SimpleLink Academy training</vt:lpstr>
      <vt:lpstr>MSP432 training</vt:lpstr>
      <vt:lpstr>Power and analog</vt:lpstr>
      <vt:lpstr>DSP</vt:lpstr>
    </vt:vector>
  </TitlesOfParts>
  <Company>Texas Instruments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Brollo, Clementina</dc:creator>
  <cp:lastModifiedBy>Easley, Mark</cp:lastModifiedBy>
  <cp:revision>425</cp:revision>
  <dcterms:created xsi:type="dcterms:W3CDTF">2007-12-19T20:51:45Z</dcterms:created>
  <dcterms:modified xsi:type="dcterms:W3CDTF">2019-11-01T17:47:28Z</dcterms:modified>
</cp:coreProperties>
</file>