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Microsoft Yahei" panose="020B0503020204020204" pitchFamily="34" charset="-122"/>
      <p:regular r:id="rId14"/>
      <p:bold r:id="rId15"/>
    </p:embeddedFont>
    <p:embeddedFont>
      <p:font typeface="Poppins" panose="00000500000000000000" pitchFamily="2" charset="0"/>
      <p:regular r:id="rId16"/>
      <p:bold r:id="rId17"/>
      <p:italic r:id="rId18"/>
      <p:boldItalic r:id="rId19"/>
    </p:embeddedFont>
    <p:embeddedFont>
      <p:font typeface="Poppins Medium" panose="00000600000000000000" pitchFamily="2" charset="0"/>
      <p:regular r:id="rId20"/>
      <p:bold r:id="rId21"/>
      <p:italic r:id="rId22"/>
      <p:boldItalic r:id="rId23"/>
    </p:embeddedFont>
    <p:embeddedFont>
      <p:font typeface="Poppins SemiBold" panose="000007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789A2C-1E4D-44EE-AD61-039B37317ACA}">
  <a:tblStyle styleId="{12789A2C-1E4D-44EE-AD61-039B37317A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304" autoAdjust="0"/>
  </p:normalViewPr>
  <p:slideViewPr>
    <p:cSldViewPr snapToGrid="0">
      <p:cViewPr varScale="1">
        <p:scale>
          <a:sx n="57" d="100"/>
          <a:sy n="57" d="100"/>
        </p:scale>
        <p:origin x="2194" y="2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fa0828e92_6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741" cy="308629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36fa0828e92_6_119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Hello, I'm Nam Kyung-hwan from Sejong University's SESLab.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Our team integrated oneM2M and ETSI MEC technologies to implement an inclusive edge safety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service for citizens who are uncomfortable walking. Our team conducted Track #1 and Track #2, and in this presentation,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will explain the impact from problem recognition to structure design.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84" name="Google Shape;184;g36fa0828e92_6_119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1</a:t>
            </a:fld>
            <a:endParaRPr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9e72475385_1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39e72475385_1_455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First of all, this graph compares the mortality rates of elderly pedestrians in Korea and OECD countries.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ko-KR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the graph on the right, Korea has 7.7 deaths per 100,000 people, about four times the OECD average of 1.9 and the highest among 38 member countries.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 is also a big difference between Lithuania (4.2), which ranked second, and Chile (3.8).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ko-KR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graph on the left is the Korea Transportation Safety Authority survey, which shows that when a vehicle approaches a crosswalk,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pedestrians under the age of 60 stop at an average distance of 76.7 m, but those over the age of 60 should approach 64.7 m.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other words, elderly pedestrians try to cross at more dangerous distances because they are relatively slow.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What these two data tell us is one thing. In Korea, pedestrian safety problems, including the elderly, are the most serious in the OECD,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they are not just traffic awareness problems but structural problems that require a systematic response. So, we tried to solve this problem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technically by expanding it to an inclusive safety service for "all citizens who are uncomfortable walking."</a:t>
            </a:r>
            <a:endParaRPr sz="1300"/>
          </a:p>
        </p:txBody>
      </p:sp>
      <p:sp>
        <p:nvSpPr>
          <p:cNvPr id="199" name="Google Shape;199;g39e72475385_1_455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2</a:t>
            </a:fld>
            <a:endParaRPr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fa0828e92_6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g36fa0828e92_6_134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Existing systems have limitations.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Data segmentation and cloud-based systems have problems such as increased delays,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lack of privacy protection, and deviations in service quality by local governments.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In other words, lack of interoperability is a fundamental problem.</a:t>
            </a:r>
            <a:endParaRPr sz="1300"/>
          </a:p>
        </p:txBody>
      </p:sp>
      <p:sp>
        <p:nvSpPr>
          <p:cNvPr id="211" name="Google Shape;211;g36fa0828e92_6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3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9e72475385_1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600" cy="30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9e72475385_1_464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Our goal is clear.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By integrating ETSIMEC and oneM2M standards,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Building a pedestrian safety service platform that guarantees interoperability throughout the city.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To do this, we use a standard-based data model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Detect and respond to dangerous pedestrian situations within 100 ms of the edge,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designed an Inclusive Edge Safety system that integrates citywide safety infrastructure.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This is the vision we dream of 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Building an inclusive urban environment where anyone can travel safely from anywhere.</a:t>
            </a:r>
            <a:endParaRPr sz="1300"/>
          </a:p>
        </p:txBody>
      </p:sp>
      <p:sp>
        <p:nvSpPr>
          <p:cNvPr id="221" name="Google Shape;221;g39e72475385_1_464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4</a:t>
            </a:fld>
            <a:endParaRPr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e72475385_1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600" cy="30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g39e72475385_1_483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To implement this vision, among many deployment options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chose the MN-CSE structure deployed as Option C, or MEC App.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When this method is selected, the Infra IPE is placed within the MEC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platform to convert data collected from APIs such as Location,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V2X, etc. into oneM2M format and deliver it directly to the MN-CSE.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This centralizes data processing within the edge and significantly reduces latency.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And as you can see, it consists of three layers: Device – Edge – Cloud.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Let's see how the scenario we envisioned is applied and the whole structure is envisioned.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32" name="Google Shape;232;g39e72475385_1_483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5</a:t>
            </a:fld>
            <a:endParaRPr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e72475385_1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600" cy="30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39e72475385_1_498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will now explain the specific flow of service behavior in the Inclusive Edge Safety scenario.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First, we divided the entire city into zone units. Each zone is like a real administrative district or base station coverage unit,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It is designed so that even if a pedestrian on the move leaves one zone, the service will not be cut off and will naturally lead to the next zone.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Each zone has one MEC Host, Inside each MEC Host, an MN-CSE is installed to act as an oneM2M IoT platform.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This structure allows users to receive services from the nearest MEC Host, no matter which Zone they are in,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This allows you to retain mobility and take advantage of oneM2M's standards-based data management capabilities.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—------------- zone 설명 —-------------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Before the service starts,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MN-CSEs of each MEC Host are already initialized to a resource tree with the same AE-ID.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By doing this, no matter which MEC the user's ADN-AE is connected to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are ready to send and receive data.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 addition, each MEC Host relays the ADN-AE's session connection through the Proxy server.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ADN-AE sends a request to a fixed Proxy address,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Proxy connects you to the most appropriate MEC Host considering your location or network situation.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Prior to service launch, each MN-CSE is preregistered as an IoT platform on the MEC platform,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When an ADN-AE is registered with an IN-CSE in the cloud, its resource tree is replicated to all MN-CSEs.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Once registered, the user's device is connected to each MEC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You are ready to start the service immediately.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—----------서비스 이전 설정 —--------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When the user receives the device (ADN-AE) and powers it on,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device sends a request to a fixed proxy address.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Proxy connects the session with the nearest MEC Host based on the current user's location,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device is ready to provide service immediately.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—--------- 전원 인가 후 서비스 시작 —---------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3" name="Google Shape;243;g39e72475385_1_498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6</a:t>
            </a:fld>
            <a:endParaRPr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9e72475385_1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600" cy="30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g39e72475385_1_618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 will explain the real-time location monitoring and collision detection notification, in which caregiver's app, MN-AE, receives information.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For location monitoring, when the ADN-AE periodically transmits location information, the MEC Host's MN-CSE provides the caregiver application (MN-AE)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with a real-time location. Collision detection is when a fall or collision is detected by the IMU or impact sensor,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ADN-AE sends data to the MN-CSE and the MN-CSE immediately sends notifications to the Guardian Application (MN-AE),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which at the same time sends the same data to the IN-CSE for subsequent analysis by local governments or public systems.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 위치랑 충돌—-----------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For proximity vehicle alert services, the ADN-AE will deliver the alert.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MEC Host detects access to nearby vehicles or pedestrians via the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MEC Location API and sends alerts to the ADN-AE via voice or vibration notifications.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—--------차량 접근—------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There are two types of Mobility and Service Continuity.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First, if the user crosses the boundary of the Zone on the move, the connection with the existing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MEC Host is terminated and the session is transferred to the adjacent MEC Host. This ensures that the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same session remains in the next Zone without disruption to the service.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The second case is when the user leaves the city, where Federator manages Proxy address information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and device registration procedures. This allows the device to be automatically registered and a resource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tree to continue the service, even in MEC environments in other cities.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 이동성 과 핸드오버 —---------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Finally, the personalization service analyzes the long-term data accumulated by IN-AE in IN-CSEs to identify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 user movement patterns and risk areas, and provides personalized walking support services such as advance notice of risk areas.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—-------- 개인화 서비스—-------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This flow enables Inclusive Edge Safety to simultaneously achieve MEC-oneM2M-based interoperability and service continuity by 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handling local edges, notifications, and even transferring sessions that ensure mobility within hundreds of ms.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51" name="Google Shape;351;g39e72475385_1_618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7</a:t>
            </a:fld>
            <a:endParaRPr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9e72475385_1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g39e72475385_1_683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Finally, let me tell you the changes and expected effects that Inclusive Edge Safety will make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 terms of social inclusion, the safety gap between regions can be mitigated by providing equal and uniform safety services to all pedestrians.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 terms of scalability, the combination of standards-based oneM2M and MEC platforms makes it easy to scale to new cities or services.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 terms of low latency processing, the edge can handle fall detection or crash warnings in hundreds of milliseconds for immediate response.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Finally, in terms of administrative efficiency, data integration between local governments can help support transportation and welfare policies more precisely.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04" name="Google Shape;404;g39e72475385_1_683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8</a:t>
            </a:fld>
            <a:endParaRPr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e72475385_1_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g39e72475385_1_693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Here is Impact Analysis, or the overall impact of the project.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On the technical side, Edge processing minimizes latency and distributes cloud loads.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On the social side, we provide inclusive and safe mobility services to all citizens, including those who are uncomfortable walking.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On the economic front, local governments and urban infrastructure can be integrated to reduce unnecessary redundant investments and increase cost efficiency.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12" name="Google Shape;412;g39e72475385_1_693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9</a:t>
            </a:fld>
            <a:endParaRPr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6fa0828e92_6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3130" y="1143179"/>
            <a:ext cx="5931741" cy="308629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g36fa0828e92_6_152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All of these effects come together to create the true value of Inclusive Edge Safety.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Inclusive Edge Safety is not just a technology experiment, it is a new safety infrastructure model for all pedestrians in the city.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We wanted to piece the whole city together into one safety network through real-time response at the edge level, standards-based interoperability, and service continuity.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After all, what we want to create is not smart technology, but a society itself that can move safely.</a:t>
            </a:r>
            <a:endParaRPr sz="1350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Thank you.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Thank you all for your attention. We warmly invite you to join us in at the Hackathon, and we look forward to seeing you there!!</a:t>
            </a:r>
            <a:endParaRPr sz="1300"/>
          </a:p>
        </p:txBody>
      </p:sp>
      <p:sp>
        <p:nvSpPr>
          <p:cNvPr id="420" name="Google Shape;420;g36fa0828e92_6_152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10</a:t>
            </a:fld>
            <a:endParaRPr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Slide 1_1_1_TITLEANDBULLETS_E">
  <p:cSld name="TITLE_AND_BODY_2_1_1_1_1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5145700" y="226400"/>
            <a:ext cx="3651900" cy="109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45700" y="1598500"/>
            <a:ext cx="3651900" cy="33186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rtl="0">
              <a:spcBef>
                <a:spcPts val="8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04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8450" rtl="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4pPr>
            <a:lvl5pPr marL="2286000" lvl="4" indent="-285750" rtl="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>
            <a:spLocks noGrp="1"/>
          </p:cNvSpPr>
          <p:nvPr>
            <p:ph type="pic" idx="2"/>
          </p:nvPr>
        </p:nvSpPr>
        <p:spPr>
          <a:xfrm>
            <a:off x="204047" y="226350"/>
            <a:ext cx="4690800" cy="4690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083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Slide 1_1_1_TITLEANDBULLETS_H">
  <p:cSld name="TITLE_AND_BODY_2_1_1_1_1_1_1_1_1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>
            <a:spLocks noGrp="1"/>
          </p:cNvSpPr>
          <p:nvPr>
            <p:ph type="pic" idx="2"/>
          </p:nvPr>
        </p:nvSpPr>
        <p:spPr>
          <a:xfrm>
            <a:off x="5545938" y="1519300"/>
            <a:ext cx="3090600" cy="30906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507450" y="331400"/>
            <a:ext cx="8129100" cy="79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>
            <a:off x="507456" y="1519301"/>
            <a:ext cx="4782300" cy="309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8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845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4pPr>
            <a:lvl5pPr marL="2286000" lvl="4" indent="-28575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Slide 1_1_1_TITLEANDBULLETS_C">
  <p:cSld name="TITLE_AND_BODY_2_1_1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27575" y="289525"/>
            <a:ext cx="3548100" cy="109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27575" y="1565671"/>
            <a:ext cx="3548100" cy="328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8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845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4pPr>
            <a:lvl5pPr marL="2286000" lvl="4" indent="-285750">
              <a:spcBef>
                <a:spcPts val="4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>
            <a:spLocks noGrp="1"/>
          </p:cNvSpPr>
          <p:nvPr>
            <p:ph type="pic" idx="2"/>
          </p:nvPr>
        </p:nvSpPr>
        <p:spPr>
          <a:xfrm>
            <a:off x="4298349" y="316350"/>
            <a:ext cx="4510800" cy="4510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with globe">
  <p:cSld name="Cover Slide with glob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465534" y="1891582"/>
            <a:ext cx="3992100" cy="18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68" name="Google Shape;68;p17" descr="ETSI logo with tagline “The Standards People”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5131" y="207894"/>
            <a:ext cx="2701223" cy="13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465535" y="3717847"/>
            <a:ext cx="3992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465534" y="4038185"/>
            <a:ext cx="2801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3"/>
          </p:nvPr>
        </p:nvSpPr>
        <p:spPr>
          <a:xfrm>
            <a:off x="465535" y="4658607"/>
            <a:ext cx="269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72" name="Google Shape;72;p17" descr="Decorative globe image.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5395383" y="1526621"/>
            <a:ext cx="3748617" cy="3618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globe">
  <p:cSld name="Content Slide with glob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556770" y="256501"/>
            <a:ext cx="69156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76" name="Google Shape;7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8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5395383" y="1526621"/>
            <a:ext cx="3748617" cy="361866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8"/>
          <p:cNvSpPr txBox="1">
            <a:spLocks noGrp="1"/>
          </p:cNvSpPr>
          <p:nvPr>
            <p:ph type="body" idx="1"/>
          </p:nvPr>
        </p:nvSpPr>
        <p:spPr>
          <a:xfrm>
            <a:off x="556770" y="1350000"/>
            <a:ext cx="7393800" cy="14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Medium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2"/>
          </p:nvPr>
        </p:nvSpPr>
        <p:spPr>
          <a:xfrm>
            <a:off x="556770" y="2941484"/>
            <a:ext cx="7393800" cy="1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Medium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 u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">
  <p:cSld name="Thank you Sli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996850" y="3344699"/>
            <a:ext cx="46704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86" name="Google Shape;86;p19" descr="Picture Placeholder 36."/>
          <p:cNvSpPr>
            <a:spLocks noGrp="1"/>
          </p:cNvSpPr>
          <p:nvPr>
            <p:ph type="pic" idx="2"/>
          </p:nvPr>
        </p:nvSpPr>
        <p:spPr>
          <a:xfrm>
            <a:off x="0" y="1"/>
            <a:ext cx="9144000" cy="257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87" name="Google Shape;8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2839" y="3170865"/>
            <a:ext cx="2701834" cy="84980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with video">
  <p:cSld name="Cover Slide with vide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 descr="ETSI logo with tagline “The Standards People”."/>
          <p:cNvSpPr>
            <a:spLocks noGrp="1"/>
          </p:cNvSpPr>
          <p:nvPr>
            <p:ph type="media" idx="2"/>
          </p:nvPr>
        </p:nvSpPr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Poppins Medium"/>
              <a:buNone/>
              <a:defRPr sz="15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R="0" lvl="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 Medium"/>
              <a:buChar char="•"/>
              <a:defRPr sz="12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R="0"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oppins Medium"/>
              <a:buChar char="•"/>
              <a:defRPr sz="1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R="0"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Poppins Medium"/>
              <a:buChar char="•"/>
              <a:defRPr sz="9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  <p:pic>
        <p:nvPicPr>
          <p:cNvPr id="93" name="Google Shape;93;p20" descr="ETSI logo with tagline “The Standards People”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2777" y="207894"/>
            <a:ext cx="2701223" cy="13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115050" y="1688745"/>
            <a:ext cx="28932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6206490" y="3446158"/>
            <a:ext cx="2801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3"/>
          </p:nvPr>
        </p:nvSpPr>
        <p:spPr>
          <a:xfrm>
            <a:off x="6206489" y="3844196"/>
            <a:ext cx="2801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4"/>
          </p:nvPr>
        </p:nvSpPr>
        <p:spPr>
          <a:xfrm>
            <a:off x="6322789" y="4736864"/>
            <a:ext cx="269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/>
          <p:nvPr/>
        </p:nvSpPr>
        <p:spPr>
          <a:xfrm>
            <a:off x="212042" y="4775075"/>
            <a:ext cx="260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with image">
  <p:cSld name="Cover Slide with imag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65931" y="1900470"/>
            <a:ext cx="4091700" cy="15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01" name="Google Shape;101;p21" descr="ETSI logo with tagline “The Standards People”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5131" y="207894"/>
            <a:ext cx="2701223" cy="13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465535" y="3717847"/>
            <a:ext cx="3992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2"/>
          </p:nvPr>
        </p:nvSpPr>
        <p:spPr>
          <a:xfrm>
            <a:off x="465534" y="4038185"/>
            <a:ext cx="2801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3"/>
          </p:nvPr>
        </p:nvSpPr>
        <p:spPr>
          <a:xfrm>
            <a:off x="465535" y="4658607"/>
            <a:ext cx="269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None/>
              <a:defRPr sz="14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 descr="Picture placeholder 50."/>
          <p:cNvSpPr>
            <a:spLocks noGrp="1"/>
          </p:cNvSpPr>
          <p:nvPr>
            <p:ph type="pic" idx="4"/>
          </p:nvPr>
        </p:nvSpPr>
        <p:spPr>
          <a:xfrm>
            <a:off x="4834720" y="1"/>
            <a:ext cx="43092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Slide">
  <p:cSld name="Agenda Slid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8" name="Google Shape;108;p22"/>
          <p:cNvSpPr/>
          <p:nvPr/>
        </p:nvSpPr>
        <p:spPr>
          <a:xfrm>
            <a:off x="1715837" y="-4342"/>
            <a:ext cx="26489" cy="21521"/>
          </a:xfrm>
          <a:custGeom>
            <a:avLst/>
            <a:gdLst/>
            <a:ahLst/>
            <a:cxnLst/>
            <a:rect l="l" t="t" r="r" b="b"/>
            <a:pathLst>
              <a:path w="35319" h="28694" extrusionOk="0">
                <a:moveTo>
                  <a:pt x="8497" y="6508"/>
                </a:moveTo>
                <a:cubicBezTo>
                  <a:pt x="11691" y="9130"/>
                  <a:pt x="15389" y="12177"/>
                  <a:pt x="19675" y="15703"/>
                </a:cubicBezTo>
                <a:cubicBezTo>
                  <a:pt x="23797" y="19401"/>
                  <a:pt x="28327" y="23750"/>
                  <a:pt x="33516" y="28694"/>
                </a:cubicBezTo>
                <a:cubicBezTo>
                  <a:pt x="37850" y="24565"/>
                  <a:pt x="34298" y="13838"/>
                  <a:pt x="23666" y="0"/>
                </a:cubicBezTo>
                <a:lnTo>
                  <a:pt x="0" y="0"/>
                </a:lnTo>
                <a:cubicBezTo>
                  <a:pt x="2403" y="1743"/>
                  <a:pt x="5198" y="3877"/>
                  <a:pt x="8497" y="6508"/>
                </a:cubicBezTo>
                <a:close/>
              </a:path>
            </a:pathLst>
          </a:custGeom>
          <a:solidFill>
            <a:srgbClr val="1A171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2855027" y="304808"/>
            <a:ext cx="39921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10" name="Google Shape;11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2855027" y="1250156"/>
            <a:ext cx="5382600" cy="32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Poppins Medium"/>
              <a:buChar char="•"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Poppins Medium"/>
              <a:buNone/>
              <a:defRPr sz="1800"/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Medium"/>
              <a:buChar char="•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Medium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 descr="Picture Placeholder 361."/>
          <p:cNvSpPr>
            <a:spLocks noGrp="1"/>
          </p:cNvSpPr>
          <p:nvPr>
            <p:ph type="pic" idx="2"/>
          </p:nvPr>
        </p:nvSpPr>
        <p:spPr>
          <a:xfrm>
            <a:off x="0" y="3731"/>
            <a:ext cx="2508600" cy="255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2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top image">
  <p:cSld name="Content Slide with top imag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2829389" y="256501"/>
            <a:ext cx="46716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19" name="Google Shape;11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2829389" y="1349999"/>
            <a:ext cx="5678400" cy="14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Medium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2"/>
          </p:nvPr>
        </p:nvSpPr>
        <p:spPr>
          <a:xfrm>
            <a:off x="2829389" y="2941484"/>
            <a:ext cx="5678400" cy="14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Medium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3" descr="Picture Placeholder 10."/>
          <p:cNvSpPr>
            <a:spLocks noGrp="1"/>
          </p:cNvSpPr>
          <p:nvPr>
            <p:ph type="pic" idx="3"/>
          </p:nvPr>
        </p:nvSpPr>
        <p:spPr>
          <a:xfrm>
            <a:off x="0" y="3731"/>
            <a:ext cx="2508600" cy="2554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3" name="Google Shape;123;p23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3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125" name="Google Shape;125;p23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basic">
  <p:cSld name="Content Slide basic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561847" y="256501"/>
            <a:ext cx="69534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561847" y="1350000"/>
            <a:ext cx="7488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Medium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2"/>
          </p:nvPr>
        </p:nvSpPr>
        <p:spPr>
          <a:xfrm>
            <a:off x="561847" y="2941484"/>
            <a:ext cx="7488600" cy="15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SemiBold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4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134" name="Google Shape;134;p24"/>
          <p:cNvSpPr txBox="1"/>
          <p:nvPr/>
        </p:nvSpPr>
        <p:spPr>
          <a:xfrm>
            <a:off x="0" y="-367774"/>
            <a:ext cx="33576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Medium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Content slide basic</a:t>
            </a:r>
            <a:endParaRPr sz="1400" b="0" i="0" u="none" strike="noStrike" cap="non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5" name="Google Shape;135;p24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right side image">
  <p:cSld name="Content Slide with right side imag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519616" y="256501"/>
            <a:ext cx="56784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5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 descr="Picture Placeholder 25."/>
          <p:cNvSpPr>
            <a:spLocks noGrp="1"/>
          </p:cNvSpPr>
          <p:nvPr>
            <p:ph type="pic" idx="2"/>
          </p:nvPr>
        </p:nvSpPr>
        <p:spPr>
          <a:xfrm>
            <a:off x="6986299" y="808059"/>
            <a:ext cx="2157600" cy="3811200"/>
          </a:xfrm>
          <a:prstGeom prst="rect">
            <a:avLst/>
          </a:prstGeom>
          <a:solidFill>
            <a:srgbClr val="D9D9D9"/>
          </a:solidFill>
          <a:ln>
            <a:noFill/>
          </a:ln>
        </p:spPr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519616" y="1350000"/>
            <a:ext cx="5678400" cy="13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Medium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3"/>
          </p:nvPr>
        </p:nvSpPr>
        <p:spPr>
          <a:xfrm>
            <a:off x="519616" y="2941483"/>
            <a:ext cx="56784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SemiBold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145" name="Google Shape;145;p25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graph">
  <p:cSld name="Content Slide with graph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561847" y="256501"/>
            <a:ext cx="46692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6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561847" y="1350000"/>
            <a:ext cx="4669200" cy="14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Medium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2"/>
          </p:nvPr>
        </p:nvSpPr>
        <p:spPr>
          <a:xfrm>
            <a:off x="561847" y="2941484"/>
            <a:ext cx="4669200" cy="14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SemiBold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>
            <a:spLocks noGrp="1"/>
          </p:cNvSpPr>
          <p:nvPr>
            <p:ph type="chart" idx="3"/>
          </p:nvPr>
        </p:nvSpPr>
        <p:spPr>
          <a:xfrm>
            <a:off x="5836444" y="1354061"/>
            <a:ext cx="2908800" cy="26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Poppins Medium"/>
              <a:buNone/>
              <a:defRPr sz="15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R="0" lvl="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 Medium"/>
              <a:buChar char="•"/>
              <a:defRPr sz="12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R="0"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oppins Medium"/>
              <a:buChar char="•"/>
              <a:defRPr sz="1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R="0"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Poppins Medium"/>
              <a:buChar char="•"/>
              <a:defRPr sz="9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/>
          <p:nvPr/>
        </p:nvSpPr>
        <p:spPr>
          <a:xfrm>
            <a:off x="212042" y="47750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155" name="Google Shape;155;p26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">
  <p:cSld name="Divider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550210" y="608210"/>
            <a:ext cx="56784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7"/>
          <p:cNvCxnSpPr/>
          <p:nvPr/>
        </p:nvCxnSpPr>
        <p:spPr>
          <a:xfrm>
            <a:off x="628650" y="1042964"/>
            <a:ext cx="32685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628650" y="1195760"/>
            <a:ext cx="56784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Medium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27" descr="Picture Placeholder 37."/>
          <p:cNvSpPr>
            <a:spLocks noGrp="1"/>
          </p:cNvSpPr>
          <p:nvPr>
            <p:ph type="pic" idx="2"/>
          </p:nvPr>
        </p:nvSpPr>
        <p:spPr>
          <a:xfrm>
            <a:off x="-2854" y="2974796"/>
            <a:ext cx="9147000" cy="2588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 and contact Slide">
  <p:cSld name="Questions and contact Slid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1592068" y="1018567"/>
            <a:ext cx="56784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64" name="Google Shape;16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42334" y="3048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1592069" y="1714500"/>
            <a:ext cx="56784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Poppins Medium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 SemiBold"/>
              <a:buAutoNum type="arabicParenR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Poppins SemiBold"/>
              <a:buAutoNum type="alphaLcParenR"/>
              <a:defRPr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Poppins SemiBold"/>
              <a:buAutoNum type="alphaLcParenR"/>
              <a:defRPr/>
            </a:lvl4pPr>
            <a:lvl5pPr marL="2286000" lvl="4" indent="-2857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Poppins SemiBold"/>
              <a:buAutoNum type="alphaLcParenR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28" descr="Picture Placeholder 38."/>
          <p:cNvSpPr>
            <a:spLocks noGrp="1"/>
          </p:cNvSpPr>
          <p:nvPr>
            <p:ph type="pic" idx="2"/>
          </p:nvPr>
        </p:nvSpPr>
        <p:spPr>
          <a:xfrm>
            <a:off x="-2854" y="2974796"/>
            <a:ext cx="9149700" cy="2588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xtra Slide">
  <p:cSld name="Extra Slid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1682206" y="347987"/>
            <a:ext cx="56223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/>
          <p:nvPr/>
        </p:nvSpPr>
        <p:spPr>
          <a:xfrm>
            <a:off x="8745713" y="4754883"/>
            <a:ext cx="285600" cy="28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56634" y="419108"/>
            <a:ext cx="1182935" cy="41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1682207" y="987511"/>
            <a:ext cx="72036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2"/>
          </p:nvPr>
        </p:nvSpPr>
        <p:spPr>
          <a:xfrm>
            <a:off x="1682208" y="1437223"/>
            <a:ext cx="72036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3"/>
          </p:nvPr>
        </p:nvSpPr>
        <p:spPr>
          <a:xfrm>
            <a:off x="1682207" y="2187405"/>
            <a:ext cx="72036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4"/>
          </p:nvPr>
        </p:nvSpPr>
        <p:spPr>
          <a:xfrm>
            <a:off x="1682208" y="2637117"/>
            <a:ext cx="72036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5"/>
          </p:nvPr>
        </p:nvSpPr>
        <p:spPr>
          <a:xfrm>
            <a:off x="1682207" y="3376321"/>
            <a:ext cx="72036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6"/>
          </p:nvPr>
        </p:nvSpPr>
        <p:spPr>
          <a:xfrm>
            <a:off x="1682208" y="3826033"/>
            <a:ext cx="72036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9"/>
          <p:cNvSpPr/>
          <p:nvPr/>
        </p:nvSpPr>
        <p:spPr>
          <a:xfrm>
            <a:off x="326342" y="4889375"/>
            <a:ext cx="161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©ETSI 2025 – All rights reserved</a:t>
            </a:r>
            <a:endParaRPr sz="1100"/>
          </a:p>
        </p:txBody>
      </p:sp>
      <p:sp>
        <p:nvSpPr>
          <p:cNvPr id="179" name="Google Shape;179;p29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ctr">
              <a:spcBef>
                <a:spcPts val="0"/>
              </a:spcBef>
              <a:buNone/>
              <a:defRPr sz="11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">
  <p:cSld name="INSTRUCTION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999000" y="256501"/>
            <a:ext cx="78867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  <a:defRPr sz="2400" b="0" i="0" u="none" strike="noStrike" cap="none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999000" y="1250672"/>
            <a:ext cx="7886700" cy="3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Poppins Medium"/>
              <a:buNone/>
              <a:defRPr sz="15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Poppins Medium"/>
              <a:buChar char="•"/>
              <a:defRPr sz="12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oppins Medium"/>
              <a:buChar char="•"/>
              <a:defRPr sz="11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Poppins Medium"/>
              <a:buChar char="•"/>
              <a:defRPr sz="9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028950" y="468413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body" idx="1"/>
          </p:nvPr>
        </p:nvSpPr>
        <p:spPr>
          <a:xfrm>
            <a:off x="496966" y="3785509"/>
            <a:ext cx="654677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</a:pPr>
            <a:r>
              <a:rPr lang="en" b="1"/>
              <a:t>Presented by</a:t>
            </a:r>
            <a:r>
              <a:rPr lang="en"/>
              <a:t>: Kyeonghwan Nam	</a:t>
            </a:r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2"/>
          </p:nvPr>
        </p:nvSpPr>
        <p:spPr>
          <a:xfrm>
            <a:off x="485693" y="1468231"/>
            <a:ext cx="6274726" cy="118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 SemiBold"/>
              <a:buNone/>
            </a:pPr>
            <a:r>
              <a:rPr lang="en" sz="21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STF 685 ESTIMED - MEC and oneM2M deployments Hackathon - Enabling Innovative Use Cases</a:t>
            </a:r>
            <a:endParaRPr sz="21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8" name="Google Shape;188;p31"/>
          <p:cNvSpPr txBox="1">
            <a:spLocks noGrp="1"/>
          </p:cNvSpPr>
          <p:nvPr>
            <p:ph type="body" idx="3"/>
          </p:nvPr>
        </p:nvSpPr>
        <p:spPr>
          <a:xfrm>
            <a:off x="465534" y="4658607"/>
            <a:ext cx="36240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</a:pPr>
            <a:r>
              <a:rPr lang="en"/>
              <a:t>October 30</a:t>
            </a:r>
            <a:r>
              <a:rPr lang="en" baseline="30000"/>
              <a:t>th</a:t>
            </a:r>
            <a:r>
              <a:rPr lang="en"/>
              <a:t>, MS Teams</a:t>
            </a:r>
            <a:endParaRPr/>
          </a:p>
        </p:txBody>
      </p:sp>
      <p:pic>
        <p:nvPicPr>
          <p:cNvPr id="189" name="Google Shape;189;p31"/>
          <p:cNvPicPr preferRelativeResize="0"/>
          <p:nvPr/>
        </p:nvPicPr>
        <p:blipFill rotWithShape="1">
          <a:blip r:embed="rId3">
            <a:alphaModFix/>
          </a:blip>
          <a:srcRect l="1250" t="3842" r="1000"/>
          <a:stretch/>
        </p:blipFill>
        <p:spPr>
          <a:xfrm>
            <a:off x="6760419" y="229096"/>
            <a:ext cx="2092636" cy="65225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/>
        </p:nvSpPr>
        <p:spPr>
          <a:xfrm>
            <a:off x="417114" y="2633986"/>
            <a:ext cx="6595502" cy="37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oppins SemiBold"/>
              <a:buNone/>
            </a:pPr>
            <a:r>
              <a:rPr lang="en" sz="1800" b="1" i="0" u="none" strike="noStrike" cap="none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Use Case Title </a:t>
            </a:r>
            <a:endParaRPr sz="1100"/>
          </a:p>
        </p:txBody>
      </p:sp>
      <p:pic>
        <p:nvPicPr>
          <p:cNvPr id="191" name="Google Shape;19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47226" y="4182212"/>
            <a:ext cx="867292" cy="751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4247" y="4122215"/>
            <a:ext cx="915751" cy="82727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494265" y="4021645"/>
            <a:ext cx="654677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Affiliation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Inclusive Edge Safety for Mobility Impaired Users</a:t>
            </a:r>
            <a:endParaRPr sz="1100"/>
          </a:p>
        </p:txBody>
      </p:sp>
      <p:sp>
        <p:nvSpPr>
          <p:cNvPr id="194" name="Google Shape;194;p31"/>
          <p:cNvSpPr txBox="1"/>
          <p:nvPr/>
        </p:nvSpPr>
        <p:spPr>
          <a:xfrm>
            <a:off x="485693" y="4257781"/>
            <a:ext cx="6400881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Co-presenters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Bowon Kwon, Jieun Lee</a:t>
            </a:r>
            <a:endParaRPr sz="1100"/>
          </a:p>
        </p:txBody>
      </p:sp>
      <p:pic>
        <p:nvPicPr>
          <p:cNvPr id="195" name="Google Shape;195;p31" title="ChatGPT Image 2025년 10월 29일 오후 08_44_0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6575" y="1633000"/>
            <a:ext cx="1980324" cy="198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 Motivation &amp; Problem Definition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endParaRPr/>
          </a:p>
        </p:txBody>
      </p:sp>
      <p:sp>
        <p:nvSpPr>
          <p:cNvPr id="202" name="Google Shape;202;p32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100"/>
          </a:p>
        </p:txBody>
      </p:sp>
      <p:sp>
        <p:nvSpPr>
          <p:cNvPr id="203" name="Google Shape;203;p32"/>
          <p:cNvSpPr txBox="1"/>
          <p:nvPr/>
        </p:nvSpPr>
        <p:spPr>
          <a:xfrm>
            <a:off x="566945" y="777929"/>
            <a:ext cx="38580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Elderly Pedestrian Safety Issues</a:t>
            </a:r>
            <a:endParaRPr sz="200"/>
          </a:p>
        </p:txBody>
      </p:sp>
      <p:sp>
        <p:nvSpPr>
          <p:cNvPr id="204" name="Google Shape;204;p32"/>
          <p:cNvSpPr txBox="1"/>
          <p:nvPr/>
        </p:nvSpPr>
        <p:spPr>
          <a:xfrm>
            <a:off x="0" y="1488325"/>
            <a:ext cx="4178400" cy="31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558800" marR="0" lvl="1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Older Pedestrian, who walk relatively slowly, attempt to cross even when the distance from the vehicle is shorter.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number of pedestrian deaths per 100,000 elderly people in South Korea stands at 7.7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58800" marR="0" lvl="1" indent="-196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highest rate among OECD member countries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8275" y="2105700"/>
            <a:ext cx="2773600" cy="258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1875" y="753425"/>
            <a:ext cx="2112125" cy="3966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>
            <a:spLocks noGrp="1"/>
          </p:cNvSpPr>
          <p:nvPr>
            <p:ph type="body" idx="4294967295"/>
          </p:nvPr>
        </p:nvSpPr>
        <p:spPr>
          <a:xfrm>
            <a:off x="4424950" y="4654994"/>
            <a:ext cx="4190100" cy="484800"/>
          </a:xfrm>
          <a:prstGeom prst="rect">
            <a:avLst/>
          </a:prstGeom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https://www.joongang.co.kr/article/25195547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339" cy="42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 Motivation &amp; Problem Definition </a:t>
            </a:r>
            <a:endParaRPr/>
          </a:p>
        </p:txBody>
      </p:sp>
      <p:sp>
        <p:nvSpPr>
          <p:cNvPr id="214" name="Google Shape;214;p33"/>
          <p:cNvSpPr txBox="1"/>
          <p:nvPr/>
        </p:nvSpPr>
        <p:spPr>
          <a:xfrm>
            <a:off x="8673911" y="4767468"/>
            <a:ext cx="42934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sz="1100"/>
          </a:p>
        </p:txBody>
      </p:sp>
      <p:sp>
        <p:nvSpPr>
          <p:cNvPr id="215" name="Google Shape;215;p33"/>
          <p:cNvSpPr txBox="1"/>
          <p:nvPr/>
        </p:nvSpPr>
        <p:spPr>
          <a:xfrm>
            <a:off x="486421" y="777928"/>
            <a:ext cx="3858148" cy="42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SemiBold"/>
              <a:buNone/>
            </a:pPr>
            <a:r>
              <a:rPr lang="en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Limitation of Urban Pedestrian system </a:t>
            </a:r>
            <a:endParaRPr sz="1100"/>
          </a:p>
        </p:txBody>
      </p:sp>
      <p:sp>
        <p:nvSpPr>
          <p:cNvPr id="216" name="Google Shape;216;p33"/>
          <p:cNvSpPr txBox="1"/>
          <p:nvPr/>
        </p:nvSpPr>
        <p:spPr>
          <a:xfrm>
            <a:off x="309775" y="1354675"/>
            <a:ext cx="2807100" cy="13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558800" marR="0" lvl="1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Data Disconnection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Latency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Privacy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558800" marR="0" lvl="1" indent="-196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 Medium"/>
              <a:buChar char="•"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Unbalanced Service</a:t>
            </a: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Key point is </a:t>
            </a:r>
            <a:r>
              <a:rPr lang="en" b="1">
                <a:solidFill>
                  <a:srgbClr val="5398F5"/>
                </a:solidFill>
                <a:latin typeface="Poppins"/>
                <a:ea typeface="Poppins"/>
                <a:cs typeface="Poppins"/>
                <a:sym typeface="Poppins"/>
              </a:rPr>
              <a:t>lack of Interoperability</a:t>
            </a:r>
            <a:endParaRPr b="1">
              <a:solidFill>
                <a:srgbClr val="5398F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5398F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5398F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7" name="Google Shape;217;p33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2800" y="828400"/>
            <a:ext cx="4135500" cy="38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Project Goal &amp; Vision</a:t>
            </a:r>
            <a:endParaRPr/>
          </a:p>
        </p:txBody>
      </p:sp>
      <p:sp>
        <p:nvSpPr>
          <p:cNvPr id="224" name="Google Shape;224;p34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3</a:t>
            </a:r>
            <a:endParaRPr sz="1100"/>
          </a:p>
        </p:txBody>
      </p:sp>
      <p:sp>
        <p:nvSpPr>
          <p:cNvPr id="225" name="Google Shape;225;p34"/>
          <p:cNvSpPr txBox="1"/>
          <p:nvPr/>
        </p:nvSpPr>
        <p:spPr>
          <a:xfrm>
            <a:off x="486426" y="777925"/>
            <a:ext cx="4476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SemiBold"/>
              <a:buNone/>
            </a:pPr>
            <a:r>
              <a:rPr lang="en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ETSI MEC &amp; oneM2M interworking adoption</a:t>
            </a:r>
            <a:endParaRPr sz="1100"/>
          </a:p>
        </p:txBody>
      </p:sp>
      <p:sp>
        <p:nvSpPr>
          <p:cNvPr id="226" name="Google Shape;226;p34"/>
          <p:cNvSpPr txBox="1">
            <a:spLocks noGrp="1"/>
          </p:cNvSpPr>
          <p:nvPr>
            <p:ph type="body" idx="1"/>
          </p:nvPr>
        </p:nvSpPr>
        <p:spPr>
          <a:xfrm>
            <a:off x="534389" y="1119080"/>
            <a:ext cx="8123100" cy="2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None/>
            </a:pPr>
            <a:r>
              <a:rPr lang="en"/>
              <a:t>What is our objective?</a:t>
            </a:r>
            <a:endParaRPr/>
          </a:p>
        </p:txBody>
      </p:sp>
      <p:sp>
        <p:nvSpPr>
          <p:cNvPr id="227" name="Google Shape;227;p34"/>
          <p:cNvSpPr txBox="1"/>
          <p:nvPr/>
        </p:nvSpPr>
        <p:spPr>
          <a:xfrm>
            <a:off x="457350" y="1488325"/>
            <a:ext cx="8123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 sz="1350" b="1">
                <a:solidFill>
                  <a:srgbClr val="4A86E8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Integrating the ETSI MEC and oneM2M standards</a:t>
            </a:r>
            <a:r>
              <a:rPr lang="en" sz="1350"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 to build a pedestrian safety service platform that guarantees interoperability throughout the city</a:t>
            </a:r>
            <a:endParaRPr sz="1350"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350"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558800" marR="0" lvl="1" indent="-2127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50"/>
              <a:buFont typeface="Microsoft Yahei"/>
              <a:buChar char="•"/>
            </a:pPr>
            <a:r>
              <a:rPr lang="en" sz="1350"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Using a standard-based data model, we designed a system that processes data at the edge and integrates a citywide safety infrastructure: </a:t>
            </a:r>
            <a:r>
              <a:rPr lang="en" sz="1350" b="1">
                <a:solidFill>
                  <a:srgbClr val="6AA84F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Inclusive Edge Safety</a:t>
            </a:r>
            <a:endParaRPr sz="1350" b="1">
              <a:solidFill>
                <a:srgbClr val="6AA84F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5200" y="2731700"/>
            <a:ext cx="3147375" cy="212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oneM2M - MEC Deployment Option</a:t>
            </a:r>
            <a:endParaRPr/>
          </a:p>
        </p:txBody>
      </p:sp>
      <p:sp>
        <p:nvSpPr>
          <p:cNvPr id="235" name="Google Shape;235;p35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4</a:t>
            </a:r>
            <a:endParaRPr sz="1100"/>
          </a:p>
        </p:txBody>
      </p:sp>
      <p:sp>
        <p:nvSpPr>
          <p:cNvPr id="236" name="Google Shape;236;p35"/>
          <p:cNvSpPr txBox="1"/>
          <p:nvPr/>
        </p:nvSpPr>
        <p:spPr>
          <a:xfrm>
            <a:off x="486426" y="777925"/>
            <a:ext cx="4476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SemiBold"/>
              <a:buNone/>
            </a:pPr>
            <a:r>
              <a:rPr lang="en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Option C - MN CSE deployed as a MEC App</a:t>
            </a:r>
            <a:endParaRPr sz="1100"/>
          </a:p>
        </p:txBody>
      </p:sp>
      <p:pic>
        <p:nvPicPr>
          <p:cNvPr id="237" name="Google Shape;23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800" y="1082800"/>
            <a:ext cx="3568299" cy="381439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5"/>
          <p:cNvSpPr txBox="1"/>
          <p:nvPr/>
        </p:nvSpPr>
        <p:spPr>
          <a:xfrm>
            <a:off x="457350" y="1488325"/>
            <a:ext cx="32901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spAutoFit/>
          </a:bodyPr>
          <a:lstStyle/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 sz="1350" b="1">
                <a:solidFill>
                  <a:srgbClr val="4A86E8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Why Option C?</a:t>
            </a:r>
            <a:endParaRPr sz="1350" b="1">
              <a:solidFill>
                <a:srgbClr val="4A86E8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800100" marR="0" lvl="1" indent="-2190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Microsoft Yahei"/>
              <a:buChar char="•"/>
            </a:pPr>
            <a:r>
              <a:rPr lang="en" sz="1350" b="1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Use of Infra IPE</a:t>
            </a:r>
            <a:endParaRPr sz="1350" b="1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350" b="1">
              <a:solidFill>
                <a:srgbClr val="4A86E8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350" b="1">
              <a:solidFill>
                <a:srgbClr val="4A86E8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457350" y="2742550"/>
            <a:ext cx="3290100" cy="10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7500" bIns="34275" anchor="t" anchorCtr="0">
            <a:noAutofit/>
          </a:bodyPr>
          <a:lstStyle/>
          <a:p>
            <a:pPr marL="558800" marR="0" lvl="1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Medium"/>
              <a:buChar char="•"/>
            </a:pPr>
            <a:r>
              <a:rPr lang="en" sz="1350" b="1">
                <a:solidFill>
                  <a:srgbClr val="4A86E8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3 layered Architecture</a:t>
            </a:r>
            <a:endParaRPr sz="1350" b="1">
              <a:solidFill>
                <a:srgbClr val="4A86E8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800100" marR="0" lvl="1" indent="-200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Microsoft Yahei"/>
              <a:buChar char="•"/>
            </a:pPr>
            <a:r>
              <a:rPr lang="en" sz="1350" b="1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Cloud layer</a:t>
            </a:r>
            <a:endParaRPr sz="1350" b="1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800100" marR="0" lvl="1" indent="-200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Microsoft Yahei"/>
              <a:buChar char="•"/>
            </a:pPr>
            <a:r>
              <a:rPr lang="en" sz="1350" b="1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Edge layer</a:t>
            </a:r>
            <a:endParaRPr sz="1350" b="1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800100" marR="0" lvl="1" indent="-2000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Microsoft Yahei"/>
              <a:buChar char="•"/>
            </a:pPr>
            <a:r>
              <a:rPr lang="en" sz="1350" b="1">
                <a:solidFill>
                  <a:schemeClr val="dk1"/>
                </a:solidFill>
                <a:highlight>
                  <a:srgbClr val="FFFFFF"/>
                </a:highlight>
                <a:latin typeface="Microsoft Yahei"/>
                <a:ea typeface="Microsoft Yahei"/>
                <a:cs typeface="Microsoft Yahei"/>
                <a:sym typeface="Microsoft Yahei"/>
              </a:rPr>
              <a:t>Device layer</a:t>
            </a:r>
            <a:endParaRPr sz="1350" b="1">
              <a:solidFill>
                <a:schemeClr val="dk1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350" b="1">
              <a:solidFill>
                <a:srgbClr val="4A86E8"/>
              </a:solidFill>
              <a:highlight>
                <a:srgbClr val="FFFFFF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Overall Architecture</a:t>
            </a:r>
            <a:endParaRPr/>
          </a:p>
        </p:txBody>
      </p:sp>
      <p:sp>
        <p:nvSpPr>
          <p:cNvPr id="246" name="Google Shape;246;p36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5</a:t>
            </a:r>
            <a:endParaRPr sz="1100"/>
          </a:p>
        </p:txBody>
      </p:sp>
      <p:sp>
        <p:nvSpPr>
          <p:cNvPr id="247" name="Google Shape;247;p36"/>
          <p:cNvSpPr txBox="1"/>
          <p:nvPr/>
        </p:nvSpPr>
        <p:spPr>
          <a:xfrm>
            <a:off x="486426" y="777925"/>
            <a:ext cx="4476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oppins SemiBold"/>
              <a:buNone/>
            </a:pPr>
            <a:r>
              <a:rPr lang="en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Architecture of Inclusive Edge Safety</a:t>
            </a:r>
            <a:endParaRPr sz="1100"/>
          </a:p>
        </p:txBody>
      </p:sp>
      <p:pic>
        <p:nvPicPr>
          <p:cNvPr id="248" name="Google Shape;24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1547" y="4241802"/>
            <a:ext cx="288701" cy="28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1525" y="4241802"/>
            <a:ext cx="288701" cy="28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6"/>
          <p:cNvSpPr txBox="1"/>
          <p:nvPr/>
        </p:nvSpPr>
        <p:spPr>
          <a:xfrm>
            <a:off x="2038479" y="4587674"/>
            <a:ext cx="19245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175" tIns="90175" rIns="90175" bIns="90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>
                <a:solidFill>
                  <a:schemeClr val="dk2"/>
                </a:solidFill>
              </a:rPr>
              <a:t>Users(Devices - ADE-AE)</a:t>
            </a:r>
            <a:endParaRPr sz="788">
              <a:solidFill>
                <a:schemeClr val="dk2"/>
              </a:solidFill>
            </a:endParaRPr>
          </a:p>
        </p:txBody>
      </p:sp>
      <p:grpSp>
        <p:nvGrpSpPr>
          <p:cNvPr id="251" name="Google Shape;251;p36"/>
          <p:cNvGrpSpPr/>
          <p:nvPr/>
        </p:nvGrpSpPr>
        <p:grpSpPr>
          <a:xfrm>
            <a:off x="275972" y="2343564"/>
            <a:ext cx="1783922" cy="1518162"/>
            <a:chOff x="266688" y="1639694"/>
            <a:chExt cx="2534700" cy="2188500"/>
          </a:xfrm>
        </p:grpSpPr>
        <p:sp>
          <p:nvSpPr>
            <p:cNvPr id="252" name="Google Shape;252;p36"/>
            <p:cNvSpPr/>
            <p:nvPr/>
          </p:nvSpPr>
          <p:spPr>
            <a:xfrm>
              <a:off x="266688" y="1639694"/>
              <a:ext cx="2534700" cy="2188500"/>
            </a:xfrm>
            <a:prstGeom prst="ellipse">
              <a:avLst/>
            </a:prstGeom>
            <a:solidFill>
              <a:srgbClr val="BFBFBF"/>
            </a:solidFill>
            <a:ln w="657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71"/>
            </a:p>
          </p:txBody>
        </p:sp>
        <p:grpSp>
          <p:nvGrpSpPr>
            <p:cNvPr id="253" name="Google Shape;253;p36"/>
            <p:cNvGrpSpPr/>
            <p:nvPr/>
          </p:nvGrpSpPr>
          <p:grpSpPr>
            <a:xfrm>
              <a:off x="551600" y="2017500"/>
              <a:ext cx="1969038" cy="1227879"/>
              <a:chOff x="838575" y="1805881"/>
              <a:chExt cx="1969038" cy="1227879"/>
            </a:xfrm>
          </p:grpSpPr>
          <p:sp>
            <p:nvSpPr>
              <p:cNvPr id="254" name="Google Shape;254;p36"/>
              <p:cNvSpPr/>
              <p:nvPr/>
            </p:nvSpPr>
            <p:spPr>
              <a:xfrm>
                <a:off x="939813" y="2041060"/>
                <a:ext cx="1867800" cy="992700"/>
              </a:xfrm>
              <a:prstGeom prst="rect">
                <a:avLst/>
              </a:prstGeom>
              <a:solidFill>
                <a:srgbClr val="FFF2CC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1"/>
              </a:p>
            </p:txBody>
          </p:sp>
          <p:sp>
            <p:nvSpPr>
              <p:cNvPr id="255" name="Google Shape;255;p36"/>
              <p:cNvSpPr txBox="1"/>
              <p:nvPr/>
            </p:nvSpPr>
            <p:spPr>
              <a:xfrm>
                <a:off x="838575" y="1805881"/>
                <a:ext cx="13764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450" tIns="63450" rIns="63450" bIns="634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>
                    <a:solidFill>
                      <a:schemeClr val="dk2"/>
                    </a:solidFill>
                  </a:rPr>
                  <a:t>Edge1 Zone #1</a:t>
                </a:r>
                <a:endParaRPr sz="554">
                  <a:solidFill>
                    <a:schemeClr val="dk2"/>
                  </a:solidFill>
                </a:endParaRPr>
              </a:p>
            </p:txBody>
          </p:sp>
          <p:sp>
            <p:nvSpPr>
              <p:cNvPr id="256" name="Google Shape;256;p36"/>
              <p:cNvSpPr/>
              <p:nvPr/>
            </p:nvSpPr>
            <p:spPr>
              <a:xfrm>
                <a:off x="1018313" y="2215991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MN-CSE #1</a:t>
                </a:r>
                <a:endParaRPr sz="416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(MEC App)</a:t>
                </a:r>
                <a:endParaRPr sz="416"/>
              </a:p>
            </p:txBody>
          </p:sp>
          <p:sp>
            <p:nvSpPr>
              <p:cNvPr id="257" name="Google Shape;257;p36"/>
              <p:cNvSpPr/>
              <p:nvPr/>
            </p:nvSpPr>
            <p:spPr>
              <a:xfrm>
                <a:off x="1902063" y="2160166"/>
                <a:ext cx="792900" cy="812100"/>
              </a:xfrm>
              <a:prstGeom prst="rect">
                <a:avLst/>
              </a:prstGeom>
              <a:solidFill>
                <a:srgbClr val="D9EAD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/>
                  <a:t>MEC Platform #1</a:t>
                </a: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</p:txBody>
          </p:sp>
          <p:sp>
            <p:nvSpPr>
              <p:cNvPr id="258" name="Google Shape;258;p36"/>
              <p:cNvSpPr/>
              <p:nvPr/>
            </p:nvSpPr>
            <p:spPr>
              <a:xfrm>
                <a:off x="1992663" y="2612216"/>
                <a:ext cx="611700" cy="317400"/>
              </a:xfrm>
              <a:prstGeom prst="rect">
                <a:avLst/>
              </a:prstGeom>
              <a:solidFill>
                <a:srgbClr val="D0E0E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Location, Mobility, … etc</a:t>
                </a:r>
                <a:endParaRPr sz="416"/>
              </a:p>
            </p:txBody>
          </p:sp>
          <p:cxnSp>
            <p:nvCxnSpPr>
              <p:cNvPr id="259" name="Google Shape;259;p36"/>
              <p:cNvCxnSpPr/>
              <p:nvPr/>
            </p:nvCxnSpPr>
            <p:spPr>
              <a:xfrm rot="10800000" flipH="1">
                <a:off x="1659777" y="2374091"/>
                <a:ext cx="240300" cy="600"/>
              </a:xfrm>
              <a:prstGeom prst="straightConnector1">
                <a:avLst/>
              </a:prstGeom>
              <a:noFill/>
              <a:ln w="6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60" name="Google Shape;260;p36"/>
            <p:cNvSpPr/>
            <p:nvPr/>
          </p:nvSpPr>
          <p:spPr>
            <a:xfrm>
              <a:off x="731229" y="2843210"/>
              <a:ext cx="640500" cy="317400"/>
            </a:xfrm>
            <a:prstGeom prst="rect">
              <a:avLst/>
            </a:prstGeom>
            <a:solidFill>
              <a:srgbClr val="D9D2E9"/>
            </a:solidFill>
            <a:ln w="6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Infra IPE</a:t>
              </a:r>
              <a:endParaRPr sz="346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(oneM2M AE, MEC App)</a:t>
              </a:r>
              <a:endParaRPr sz="346"/>
            </a:p>
          </p:txBody>
        </p:sp>
        <p:cxnSp>
          <p:nvCxnSpPr>
            <p:cNvPr id="261" name="Google Shape;261;p36"/>
            <p:cNvCxnSpPr>
              <a:stCxn id="256" idx="2"/>
              <a:endCxn id="260" idx="0"/>
            </p:cNvCxnSpPr>
            <p:nvPr/>
          </p:nvCxnSpPr>
          <p:spPr>
            <a:xfrm>
              <a:off x="1051588" y="2745010"/>
              <a:ext cx="0" cy="981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36"/>
            <p:cNvCxnSpPr>
              <a:stCxn id="258" idx="1"/>
              <a:endCxn id="260" idx="3"/>
            </p:cNvCxnSpPr>
            <p:nvPr/>
          </p:nvCxnSpPr>
          <p:spPr>
            <a:xfrm flipH="1">
              <a:off x="1371788" y="2982535"/>
              <a:ext cx="333900" cy="195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3" name="Google Shape;263;p36"/>
          <p:cNvGrpSpPr/>
          <p:nvPr/>
        </p:nvGrpSpPr>
        <p:grpSpPr>
          <a:xfrm>
            <a:off x="1932773" y="2343564"/>
            <a:ext cx="1783922" cy="1518162"/>
            <a:chOff x="266688" y="1639694"/>
            <a:chExt cx="2534700" cy="2188500"/>
          </a:xfrm>
        </p:grpSpPr>
        <p:sp>
          <p:nvSpPr>
            <p:cNvPr id="264" name="Google Shape;264;p36"/>
            <p:cNvSpPr/>
            <p:nvPr/>
          </p:nvSpPr>
          <p:spPr>
            <a:xfrm>
              <a:off x="266688" y="1639694"/>
              <a:ext cx="2534700" cy="2188500"/>
            </a:xfrm>
            <a:prstGeom prst="ellipse">
              <a:avLst/>
            </a:prstGeom>
            <a:solidFill>
              <a:srgbClr val="BFBFBF"/>
            </a:solidFill>
            <a:ln w="657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71"/>
            </a:p>
          </p:txBody>
        </p:sp>
        <p:grpSp>
          <p:nvGrpSpPr>
            <p:cNvPr id="265" name="Google Shape;265;p36"/>
            <p:cNvGrpSpPr/>
            <p:nvPr/>
          </p:nvGrpSpPr>
          <p:grpSpPr>
            <a:xfrm>
              <a:off x="551600" y="2017500"/>
              <a:ext cx="1969038" cy="1227879"/>
              <a:chOff x="838575" y="1805881"/>
              <a:chExt cx="1969038" cy="1227879"/>
            </a:xfrm>
          </p:grpSpPr>
          <p:sp>
            <p:nvSpPr>
              <p:cNvPr id="266" name="Google Shape;266;p36"/>
              <p:cNvSpPr/>
              <p:nvPr/>
            </p:nvSpPr>
            <p:spPr>
              <a:xfrm>
                <a:off x="939813" y="2041060"/>
                <a:ext cx="1867800" cy="992700"/>
              </a:xfrm>
              <a:prstGeom prst="rect">
                <a:avLst/>
              </a:prstGeom>
              <a:solidFill>
                <a:srgbClr val="FFF2CC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1"/>
              </a:p>
            </p:txBody>
          </p:sp>
          <p:sp>
            <p:nvSpPr>
              <p:cNvPr id="267" name="Google Shape;267;p36"/>
              <p:cNvSpPr txBox="1"/>
              <p:nvPr/>
            </p:nvSpPr>
            <p:spPr>
              <a:xfrm>
                <a:off x="838575" y="1805881"/>
                <a:ext cx="13764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450" tIns="63450" rIns="63450" bIns="634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>
                    <a:solidFill>
                      <a:schemeClr val="dk2"/>
                    </a:solidFill>
                  </a:rPr>
                  <a:t>Edge1 Zone #2</a:t>
                </a:r>
                <a:endParaRPr sz="554">
                  <a:solidFill>
                    <a:schemeClr val="dk2"/>
                  </a:solidFill>
                </a:endParaRPr>
              </a:p>
            </p:txBody>
          </p:sp>
          <p:sp>
            <p:nvSpPr>
              <p:cNvPr id="268" name="Google Shape;268;p36"/>
              <p:cNvSpPr/>
              <p:nvPr/>
            </p:nvSpPr>
            <p:spPr>
              <a:xfrm>
                <a:off x="1018313" y="2215991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MN-CSE #2</a:t>
                </a:r>
                <a:endParaRPr sz="416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(MEC App)</a:t>
                </a:r>
                <a:endParaRPr sz="416"/>
              </a:p>
            </p:txBody>
          </p:sp>
          <p:sp>
            <p:nvSpPr>
              <p:cNvPr id="269" name="Google Shape;269;p36"/>
              <p:cNvSpPr/>
              <p:nvPr/>
            </p:nvSpPr>
            <p:spPr>
              <a:xfrm>
                <a:off x="1902063" y="2160166"/>
                <a:ext cx="792900" cy="812100"/>
              </a:xfrm>
              <a:prstGeom prst="rect">
                <a:avLst/>
              </a:prstGeom>
              <a:solidFill>
                <a:srgbClr val="D9EAD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/>
                  <a:t>MEC Platform #2</a:t>
                </a: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</p:txBody>
          </p:sp>
          <p:sp>
            <p:nvSpPr>
              <p:cNvPr id="270" name="Google Shape;270;p36"/>
              <p:cNvSpPr/>
              <p:nvPr/>
            </p:nvSpPr>
            <p:spPr>
              <a:xfrm>
                <a:off x="1992663" y="2612216"/>
                <a:ext cx="611700" cy="317400"/>
              </a:xfrm>
              <a:prstGeom prst="rect">
                <a:avLst/>
              </a:prstGeom>
              <a:solidFill>
                <a:srgbClr val="D0E0E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Location, Mobility, … etc</a:t>
                </a:r>
                <a:endParaRPr sz="416"/>
              </a:p>
            </p:txBody>
          </p:sp>
          <p:cxnSp>
            <p:nvCxnSpPr>
              <p:cNvPr id="271" name="Google Shape;271;p36"/>
              <p:cNvCxnSpPr/>
              <p:nvPr/>
            </p:nvCxnSpPr>
            <p:spPr>
              <a:xfrm rot="10800000" flipH="1">
                <a:off x="1659777" y="2374091"/>
                <a:ext cx="240300" cy="600"/>
              </a:xfrm>
              <a:prstGeom prst="straightConnector1">
                <a:avLst/>
              </a:prstGeom>
              <a:noFill/>
              <a:ln w="6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72" name="Google Shape;272;p36"/>
            <p:cNvSpPr/>
            <p:nvPr/>
          </p:nvSpPr>
          <p:spPr>
            <a:xfrm>
              <a:off x="731229" y="2843210"/>
              <a:ext cx="640500" cy="317400"/>
            </a:xfrm>
            <a:prstGeom prst="rect">
              <a:avLst/>
            </a:prstGeom>
            <a:solidFill>
              <a:srgbClr val="D9D2E9"/>
            </a:solidFill>
            <a:ln w="6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Infra IPE</a:t>
              </a:r>
              <a:endParaRPr sz="346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(oneM2M AE, MEC App)</a:t>
              </a:r>
              <a:endParaRPr sz="346"/>
            </a:p>
          </p:txBody>
        </p:sp>
        <p:cxnSp>
          <p:nvCxnSpPr>
            <p:cNvPr id="273" name="Google Shape;273;p36"/>
            <p:cNvCxnSpPr>
              <a:stCxn id="268" idx="2"/>
              <a:endCxn id="272" idx="0"/>
            </p:cNvCxnSpPr>
            <p:nvPr/>
          </p:nvCxnSpPr>
          <p:spPr>
            <a:xfrm>
              <a:off x="1051588" y="2745010"/>
              <a:ext cx="0" cy="981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36"/>
            <p:cNvCxnSpPr>
              <a:stCxn id="270" idx="1"/>
              <a:endCxn id="272" idx="3"/>
            </p:cNvCxnSpPr>
            <p:nvPr/>
          </p:nvCxnSpPr>
          <p:spPr>
            <a:xfrm flipH="1">
              <a:off x="1371788" y="2982535"/>
              <a:ext cx="333900" cy="195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5" name="Google Shape;275;p36"/>
          <p:cNvGrpSpPr/>
          <p:nvPr/>
        </p:nvGrpSpPr>
        <p:grpSpPr>
          <a:xfrm>
            <a:off x="3622671" y="2343564"/>
            <a:ext cx="1783922" cy="1518162"/>
            <a:chOff x="266688" y="1639694"/>
            <a:chExt cx="2534700" cy="2188500"/>
          </a:xfrm>
        </p:grpSpPr>
        <p:sp>
          <p:nvSpPr>
            <p:cNvPr id="276" name="Google Shape;276;p36"/>
            <p:cNvSpPr/>
            <p:nvPr/>
          </p:nvSpPr>
          <p:spPr>
            <a:xfrm>
              <a:off x="266688" y="1639694"/>
              <a:ext cx="2534700" cy="2188500"/>
            </a:xfrm>
            <a:prstGeom prst="ellipse">
              <a:avLst/>
            </a:prstGeom>
            <a:solidFill>
              <a:srgbClr val="BFBFBF"/>
            </a:solidFill>
            <a:ln w="657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71"/>
            </a:p>
          </p:txBody>
        </p:sp>
        <p:grpSp>
          <p:nvGrpSpPr>
            <p:cNvPr id="277" name="Google Shape;277;p36"/>
            <p:cNvGrpSpPr/>
            <p:nvPr/>
          </p:nvGrpSpPr>
          <p:grpSpPr>
            <a:xfrm>
              <a:off x="551600" y="2017500"/>
              <a:ext cx="1969038" cy="1227879"/>
              <a:chOff x="838575" y="1805881"/>
              <a:chExt cx="1969038" cy="1227879"/>
            </a:xfrm>
          </p:grpSpPr>
          <p:sp>
            <p:nvSpPr>
              <p:cNvPr id="278" name="Google Shape;278;p36"/>
              <p:cNvSpPr/>
              <p:nvPr/>
            </p:nvSpPr>
            <p:spPr>
              <a:xfrm>
                <a:off x="939813" y="2041060"/>
                <a:ext cx="1867800" cy="992700"/>
              </a:xfrm>
              <a:prstGeom prst="rect">
                <a:avLst/>
              </a:prstGeom>
              <a:solidFill>
                <a:srgbClr val="FFF2CC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1"/>
              </a:p>
            </p:txBody>
          </p:sp>
          <p:sp>
            <p:nvSpPr>
              <p:cNvPr id="279" name="Google Shape;279;p36"/>
              <p:cNvSpPr txBox="1"/>
              <p:nvPr/>
            </p:nvSpPr>
            <p:spPr>
              <a:xfrm>
                <a:off x="838575" y="1805881"/>
                <a:ext cx="13764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450" tIns="63450" rIns="63450" bIns="634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>
                    <a:solidFill>
                      <a:schemeClr val="dk2"/>
                    </a:solidFill>
                  </a:rPr>
                  <a:t>Edge1 Zone #3</a:t>
                </a:r>
                <a:endParaRPr sz="554">
                  <a:solidFill>
                    <a:schemeClr val="dk2"/>
                  </a:solidFill>
                </a:endParaRPr>
              </a:p>
            </p:txBody>
          </p:sp>
          <p:sp>
            <p:nvSpPr>
              <p:cNvPr id="280" name="Google Shape;280;p36"/>
              <p:cNvSpPr/>
              <p:nvPr/>
            </p:nvSpPr>
            <p:spPr>
              <a:xfrm>
                <a:off x="1018313" y="2215991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MN-CSE #3</a:t>
                </a:r>
                <a:endParaRPr sz="416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(MEC App)</a:t>
                </a:r>
                <a:endParaRPr sz="416"/>
              </a:p>
            </p:txBody>
          </p:sp>
          <p:sp>
            <p:nvSpPr>
              <p:cNvPr id="281" name="Google Shape;281;p36"/>
              <p:cNvSpPr/>
              <p:nvPr/>
            </p:nvSpPr>
            <p:spPr>
              <a:xfrm>
                <a:off x="1902063" y="2160166"/>
                <a:ext cx="792900" cy="812100"/>
              </a:xfrm>
              <a:prstGeom prst="rect">
                <a:avLst/>
              </a:prstGeom>
              <a:solidFill>
                <a:srgbClr val="D9EAD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/>
                  <a:t>MEC Platform #3</a:t>
                </a: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</p:txBody>
          </p:sp>
          <p:sp>
            <p:nvSpPr>
              <p:cNvPr id="282" name="Google Shape;282;p36"/>
              <p:cNvSpPr/>
              <p:nvPr/>
            </p:nvSpPr>
            <p:spPr>
              <a:xfrm>
                <a:off x="1992663" y="2612216"/>
                <a:ext cx="611700" cy="317400"/>
              </a:xfrm>
              <a:prstGeom prst="rect">
                <a:avLst/>
              </a:prstGeom>
              <a:solidFill>
                <a:srgbClr val="D0E0E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Location, Mobility, … etc</a:t>
                </a:r>
                <a:endParaRPr sz="416"/>
              </a:p>
            </p:txBody>
          </p:sp>
          <p:cxnSp>
            <p:nvCxnSpPr>
              <p:cNvPr id="283" name="Google Shape;283;p36"/>
              <p:cNvCxnSpPr/>
              <p:nvPr/>
            </p:nvCxnSpPr>
            <p:spPr>
              <a:xfrm rot="10800000" flipH="1">
                <a:off x="1659777" y="2374091"/>
                <a:ext cx="240300" cy="600"/>
              </a:xfrm>
              <a:prstGeom prst="straightConnector1">
                <a:avLst/>
              </a:prstGeom>
              <a:noFill/>
              <a:ln w="6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84" name="Google Shape;284;p36"/>
            <p:cNvSpPr/>
            <p:nvPr/>
          </p:nvSpPr>
          <p:spPr>
            <a:xfrm>
              <a:off x="731229" y="2843210"/>
              <a:ext cx="640500" cy="317400"/>
            </a:xfrm>
            <a:prstGeom prst="rect">
              <a:avLst/>
            </a:prstGeom>
            <a:solidFill>
              <a:srgbClr val="D9D2E9"/>
            </a:solidFill>
            <a:ln w="6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Infra IPE</a:t>
              </a:r>
              <a:endParaRPr sz="346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(oneM2M AE, MEC App)</a:t>
              </a:r>
              <a:endParaRPr sz="346"/>
            </a:p>
          </p:txBody>
        </p:sp>
        <p:cxnSp>
          <p:nvCxnSpPr>
            <p:cNvPr id="285" name="Google Shape;285;p36"/>
            <p:cNvCxnSpPr>
              <a:stCxn id="280" idx="2"/>
              <a:endCxn id="284" idx="0"/>
            </p:cNvCxnSpPr>
            <p:nvPr/>
          </p:nvCxnSpPr>
          <p:spPr>
            <a:xfrm>
              <a:off x="1051588" y="2745010"/>
              <a:ext cx="0" cy="981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36"/>
            <p:cNvCxnSpPr>
              <a:stCxn id="282" idx="1"/>
              <a:endCxn id="284" idx="3"/>
            </p:cNvCxnSpPr>
            <p:nvPr/>
          </p:nvCxnSpPr>
          <p:spPr>
            <a:xfrm flipH="1">
              <a:off x="1371788" y="2982535"/>
              <a:ext cx="333900" cy="195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287" name="Google Shape;28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4083" y="4241802"/>
            <a:ext cx="288701" cy="28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/>
          <p:nvPr/>
        </p:nvSpPr>
        <p:spPr>
          <a:xfrm>
            <a:off x="1635898" y="4290049"/>
            <a:ext cx="592200" cy="83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61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950" tIns="58950" rIns="58950" bIns="58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2"/>
          </a:p>
        </p:txBody>
      </p:sp>
      <p:grpSp>
        <p:nvGrpSpPr>
          <p:cNvPr id="289" name="Google Shape;289;p36"/>
          <p:cNvGrpSpPr/>
          <p:nvPr/>
        </p:nvGrpSpPr>
        <p:grpSpPr>
          <a:xfrm>
            <a:off x="8145104" y="3073638"/>
            <a:ext cx="275471" cy="58567"/>
            <a:chOff x="7499200" y="3011020"/>
            <a:chExt cx="255895" cy="55200"/>
          </a:xfrm>
        </p:grpSpPr>
        <p:sp>
          <p:nvSpPr>
            <p:cNvPr id="290" name="Google Shape;290;p36"/>
            <p:cNvSpPr/>
            <p:nvPr/>
          </p:nvSpPr>
          <p:spPr>
            <a:xfrm>
              <a:off x="7499200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291" name="Google Shape;291;p36"/>
            <p:cNvSpPr/>
            <p:nvPr/>
          </p:nvSpPr>
          <p:spPr>
            <a:xfrm>
              <a:off x="7596697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292" name="Google Shape;292;p36"/>
            <p:cNvSpPr/>
            <p:nvPr/>
          </p:nvSpPr>
          <p:spPr>
            <a:xfrm>
              <a:off x="7694195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</p:grpSp>
      <p:grpSp>
        <p:nvGrpSpPr>
          <p:cNvPr id="293" name="Google Shape;293;p36"/>
          <p:cNvGrpSpPr/>
          <p:nvPr/>
        </p:nvGrpSpPr>
        <p:grpSpPr>
          <a:xfrm>
            <a:off x="2084139" y="1107344"/>
            <a:ext cx="1481720" cy="920123"/>
            <a:chOff x="1828201" y="951614"/>
            <a:chExt cx="1376424" cy="867223"/>
          </a:xfrm>
        </p:grpSpPr>
        <p:grpSp>
          <p:nvGrpSpPr>
            <p:cNvPr id="294" name="Google Shape;294;p36"/>
            <p:cNvGrpSpPr/>
            <p:nvPr/>
          </p:nvGrpSpPr>
          <p:grpSpPr>
            <a:xfrm>
              <a:off x="1828201" y="951614"/>
              <a:ext cx="1376424" cy="867223"/>
              <a:chOff x="3517976" y="924825"/>
              <a:chExt cx="1376424" cy="867223"/>
            </a:xfrm>
          </p:grpSpPr>
          <p:sp>
            <p:nvSpPr>
              <p:cNvPr id="295" name="Google Shape;295;p36"/>
              <p:cNvSpPr/>
              <p:nvPr/>
            </p:nvSpPr>
            <p:spPr>
              <a:xfrm>
                <a:off x="3614600" y="1145248"/>
                <a:ext cx="1279800" cy="646800"/>
              </a:xfrm>
              <a:prstGeom prst="rect">
                <a:avLst/>
              </a:prstGeom>
              <a:solidFill>
                <a:srgbClr val="D8D8D8"/>
              </a:solidFill>
              <a:ln w="10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6975" tIns="96975" rIns="96975" bIns="969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85"/>
              </a:p>
            </p:txBody>
          </p:sp>
          <p:sp>
            <p:nvSpPr>
              <p:cNvPr id="296" name="Google Shape;296;p36"/>
              <p:cNvSpPr txBox="1"/>
              <p:nvPr/>
            </p:nvSpPr>
            <p:spPr>
              <a:xfrm>
                <a:off x="3517976" y="924825"/>
                <a:ext cx="13521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6975" tIns="96975" rIns="96975" bIns="969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48">
                    <a:solidFill>
                      <a:schemeClr val="dk2"/>
                    </a:solidFill>
                  </a:rPr>
                  <a:t>Cloud #1 - for city</a:t>
                </a:r>
                <a:endParaRPr sz="848">
                  <a:solidFill>
                    <a:schemeClr val="dk2"/>
                  </a:solidFill>
                </a:endParaRPr>
              </a:p>
            </p:txBody>
          </p:sp>
          <p:sp>
            <p:nvSpPr>
              <p:cNvPr id="297" name="Google Shape;297;p36"/>
              <p:cNvSpPr/>
              <p:nvPr/>
            </p:nvSpPr>
            <p:spPr>
              <a:xfrm>
                <a:off x="3798950" y="1199134"/>
                <a:ext cx="888000" cy="207900"/>
              </a:xfrm>
              <a:prstGeom prst="rect">
                <a:avLst/>
              </a:prstGeom>
              <a:solidFill>
                <a:srgbClr val="D9D2E9"/>
              </a:solidFill>
              <a:ln w="10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6975" tIns="96975" rIns="96975" bIns="969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60"/>
                  <a:t>IN-CSE #1</a:t>
                </a:r>
                <a:endParaRPr sz="1060"/>
              </a:p>
            </p:txBody>
          </p:sp>
        </p:grpSp>
        <p:sp>
          <p:nvSpPr>
            <p:cNvPr id="298" name="Google Shape;298;p36"/>
            <p:cNvSpPr/>
            <p:nvPr/>
          </p:nvSpPr>
          <p:spPr>
            <a:xfrm>
              <a:off x="2115550" y="1504448"/>
              <a:ext cx="888000" cy="207900"/>
            </a:xfrm>
            <a:prstGeom prst="rect">
              <a:avLst/>
            </a:prstGeom>
            <a:solidFill>
              <a:srgbClr val="D9D2E9"/>
            </a:solidFill>
            <a:ln w="10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975" tIns="96975" rIns="96975" bIns="969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60"/>
                <a:t>MEO #1</a:t>
              </a:r>
              <a:endParaRPr sz="1060"/>
            </a:p>
          </p:txBody>
        </p:sp>
      </p:grpSp>
      <p:grpSp>
        <p:nvGrpSpPr>
          <p:cNvPr id="299" name="Google Shape;299;p36"/>
          <p:cNvGrpSpPr/>
          <p:nvPr/>
        </p:nvGrpSpPr>
        <p:grpSpPr>
          <a:xfrm>
            <a:off x="6486808" y="1050846"/>
            <a:ext cx="1653736" cy="920123"/>
            <a:chOff x="1924825" y="951614"/>
            <a:chExt cx="1536216" cy="867223"/>
          </a:xfrm>
        </p:grpSpPr>
        <p:grpSp>
          <p:nvGrpSpPr>
            <p:cNvPr id="300" name="Google Shape;300;p36"/>
            <p:cNvGrpSpPr/>
            <p:nvPr/>
          </p:nvGrpSpPr>
          <p:grpSpPr>
            <a:xfrm>
              <a:off x="1924825" y="951614"/>
              <a:ext cx="1536216" cy="867223"/>
              <a:chOff x="3614600" y="924825"/>
              <a:chExt cx="1536216" cy="867223"/>
            </a:xfrm>
          </p:grpSpPr>
          <p:sp>
            <p:nvSpPr>
              <p:cNvPr id="301" name="Google Shape;301;p36"/>
              <p:cNvSpPr/>
              <p:nvPr/>
            </p:nvSpPr>
            <p:spPr>
              <a:xfrm>
                <a:off x="3614600" y="1145248"/>
                <a:ext cx="1279800" cy="646800"/>
              </a:xfrm>
              <a:prstGeom prst="rect">
                <a:avLst/>
              </a:prstGeom>
              <a:solidFill>
                <a:srgbClr val="D8D8D8"/>
              </a:solidFill>
              <a:ln w="10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6975" tIns="96975" rIns="96975" bIns="969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85"/>
              </a:p>
            </p:txBody>
          </p:sp>
          <p:sp>
            <p:nvSpPr>
              <p:cNvPr id="302" name="Google Shape;302;p36"/>
              <p:cNvSpPr txBox="1"/>
              <p:nvPr/>
            </p:nvSpPr>
            <p:spPr>
              <a:xfrm>
                <a:off x="3798716" y="924825"/>
                <a:ext cx="13521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6975" tIns="96975" rIns="96975" bIns="969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48">
                    <a:solidFill>
                      <a:schemeClr val="dk2"/>
                    </a:solidFill>
                  </a:rPr>
                  <a:t>Cloud #2 - for city</a:t>
                </a:r>
                <a:endParaRPr sz="848">
                  <a:solidFill>
                    <a:schemeClr val="dk2"/>
                  </a:solidFill>
                </a:endParaRPr>
              </a:p>
            </p:txBody>
          </p:sp>
          <p:sp>
            <p:nvSpPr>
              <p:cNvPr id="303" name="Google Shape;303;p36"/>
              <p:cNvSpPr/>
              <p:nvPr/>
            </p:nvSpPr>
            <p:spPr>
              <a:xfrm>
                <a:off x="3798950" y="1199134"/>
                <a:ext cx="888000" cy="207900"/>
              </a:xfrm>
              <a:prstGeom prst="rect">
                <a:avLst/>
              </a:prstGeom>
              <a:solidFill>
                <a:srgbClr val="D9D2E9"/>
              </a:solidFill>
              <a:ln w="10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6975" tIns="96975" rIns="96975" bIns="969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60"/>
                  <a:t>IN-CSE #2</a:t>
                </a:r>
                <a:endParaRPr sz="1060"/>
              </a:p>
            </p:txBody>
          </p:sp>
        </p:grpSp>
        <p:sp>
          <p:nvSpPr>
            <p:cNvPr id="304" name="Google Shape;304;p36"/>
            <p:cNvSpPr/>
            <p:nvPr/>
          </p:nvSpPr>
          <p:spPr>
            <a:xfrm>
              <a:off x="2115550" y="1504448"/>
              <a:ext cx="888000" cy="207900"/>
            </a:xfrm>
            <a:prstGeom prst="rect">
              <a:avLst/>
            </a:prstGeom>
            <a:solidFill>
              <a:srgbClr val="D9D2E9"/>
            </a:solidFill>
            <a:ln w="101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975" tIns="96975" rIns="96975" bIns="969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60"/>
                <a:t>MEO #2</a:t>
              </a:r>
              <a:endParaRPr sz="1060"/>
            </a:p>
          </p:txBody>
        </p:sp>
      </p:grpSp>
      <p:grpSp>
        <p:nvGrpSpPr>
          <p:cNvPr id="305" name="Google Shape;305;p36"/>
          <p:cNvGrpSpPr/>
          <p:nvPr/>
        </p:nvGrpSpPr>
        <p:grpSpPr>
          <a:xfrm>
            <a:off x="6231427" y="2343578"/>
            <a:ext cx="1783922" cy="1518162"/>
            <a:chOff x="266688" y="1639694"/>
            <a:chExt cx="2534700" cy="2188500"/>
          </a:xfrm>
        </p:grpSpPr>
        <p:sp>
          <p:nvSpPr>
            <p:cNvPr id="306" name="Google Shape;306;p36"/>
            <p:cNvSpPr/>
            <p:nvPr/>
          </p:nvSpPr>
          <p:spPr>
            <a:xfrm>
              <a:off x="266688" y="1639694"/>
              <a:ext cx="2534700" cy="2188500"/>
            </a:xfrm>
            <a:prstGeom prst="ellipse">
              <a:avLst/>
            </a:prstGeom>
            <a:solidFill>
              <a:srgbClr val="BFBFBF"/>
            </a:solidFill>
            <a:ln w="657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71"/>
            </a:p>
          </p:txBody>
        </p:sp>
        <p:grpSp>
          <p:nvGrpSpPr>
            <p:cNvPr id="307" name="Google Shape;307;p36"/>
            <p:cNvGrpSpPr/>
            <p:nvPr/>
          </p:nvGrpSpPr>
          <p:grpSpPr>
            <a:xfrm>
              <a:off x="551600" y="2017500"/>
              <a:ext cx="1969038" cy="1227879"/>
              <a:chOff x="838575" y="1805881"/>
              <a:chExt cx="1969038" cy="1227879"/>
            </a:xfrm>
          </p:grpSpPr>
          <p:sp>
            <p:nvSpPr>
              <p:cNvPr id="308" name="Google Shape;308;p36"/>
              <p:cNvSpPr/>
              <p:nvPr/>
            </p:nvSpPr>
            <p:spPr>
              <a:xfrm>
                <a:off x="939813" y="2041060"/>
                <a:ext cx="1867800" cy="992700"/>
              </a:xfrm>
              <a:prstGeom prst="rect">
                <a:avLst/>
              </a:prstGeom>
              <a:solidFill>
                <a:srgbClr val="FFF2CC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1"/>
              </a:p>
            </p:txBody>
          </p:sp>
          <p:sp>
            <p:nvSpPr>
              <p:cNvPr id="309" name="Google Shape;309;p36"/>
              <p:cNvSpPr txBox="1"/>
              <p:nvPr/>
            </p:nvSpPr>
            <p:spPr>
              <a:xfrm>
                <a:off x="838575" y="1805881"/>
                <a:ext cx="13764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450" tIns="63450" rIns="63450" bIns="634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>
                    <a:solidFill>
                      <a:schemeClr val="dk2"/>
                    </a:solidFill>
                  </a:rPr>
                  <a:t>Edge2 Zone #1</a:t>
                </a:r>
                <a:endParaRPr sz="554">
                  <a:solidFill>
                    <a:schemeClr val="dk2"/>
                  </a:solidFill>
                </a:endParaRPr>
              </a:p>
            </p:txBody>
          </p:sp>
          <p:sp>
            <p:nvSpPr>
              <p:cNvPr id="310" name="Google Shape;310;p36"/>
              <p:cNvSpPr/>
              <p:nvPr/>
            </p:nvSpPr>
            <p:spPr>
              <a:xfrm>
                <a:off x="1018313" y="2215991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MN-CSE #1</a:t>
                </a:r>
                <a:endParaRPr sz="416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(MEC App)</a:t>
                </a:r>
                <a:endParaRPr sz="416"/>
              </a:p>
            </p:txBody>
          </p:sp>
          <p:sp>
            <p:nvSpPr>
              <p:cNvPr id="311" name="Google Shape;311;p36"/>
              <p:cNvSpPr/>
              <p:nvPr/>
            </p:nvSpPr>
            <p:spPr>
              <a:xfrm>
                <a:off x="1902063" y="2160166"/>
                <a:ext cx="792900" cy="812100"/>
              </a:xfrm>
              <a:prstGeom prst="rect">
                <a:avLst/>
              </a:prstGeom>
              <a:solidFill>
                <a:srgbClr val="D9EAD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54"/>
                  <a:t>MEC Platform #1</a:t>
                </a: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554"/>
              </a:p>
            </p:txBody>
          </p:sp>
          <p:sp>
            <p:nvSpPr>
              <p:cNvPr id="312" name="Google Shape;312;p36"/>
              <p:cNvSpPr/>
              <p:nvPr/>
            </p:nvSpPr>
            <p:spPr>
              <a:xfrm>
                <a:off x="1992663" y="2612216"/>
                <a:ext cx="611700" cy="317400"/>
              </a:xfrm>
              <a:prstGeom prst="rect">
                <a:avLst/>
              </a:prstGeom>
              <a:solidFill>
                <a:srgbClr val="D0E0E3"/>
              </a:solidFill>
              <a:ln w="6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450" tIns="63450" rIns="63450" bIns="63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416"/>
                  <a:t>Location, Mobility, … etc</a:t>
                </a:r>
                <a:endParaRPr sz="416"/>
              </a:p>
            </p:txBody>
          </p:sp>
          <p:cxnSp>
            <p:nvCxnSpPr>
              <p:cNvPr id="313" name="Google Shape;313;p36"/>
              <p:cNvCxnSpPr/>
              <p:nvPr/>
            </p:nvCxnSpPr>
            <p:spPr>
              <a:xfrm rot="10800000" flipH="1">
                <a:off x="1659777" y="2374091"/>
                <a:ext cx="240300" cy="600"/>
              </a:xfrm>
              <a:prstGeom prst="straightConnector1">
                <a:avLst/>
              </a:prstGeom>
              <a:noFill/>
              <a:ln w="6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14" name="Google Shape;314;p36"/>
            <p:cNvSpPr/>
            <p:nvPr/>
          </p:nvSpPr>
          <p:spPr>
            <a:xfrm>
              <a:off x="731229" y="2843210"/>
              <a:ext cx="640500" cy="317400"/>
            </a:xfrm>
            <a:prstGeom prst="rect">
              <a:avLst/>
            </a:prstGeom>
            <a:solidFill>
              <a:srgbClr val="D9D2E9"/>
            </a:solidFill>
            <a:ln w="6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3450" tIns="63450" rIns="63450" bIns="63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Infra IPE</a:t>
              </a:r>
              <a:endParaRPr sz="346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6"/>
                <a:t>(oneM2M AE, MEC App)</a:t>
              </a:r>
              <a:endParaRPr sz="346"/>
            </a:p>
          </p:txBody>
        </p:sp>
        <p:cxnSp>
          <p:nvCxnSpPr>
            <p:cNvPr id="315" name="Google Shape;315;p36"/>
            <p:cNvCxnSpPr>
              <a:stCxn id="310" idx="2"/>
              <a:endCxn id="314" idx="0"/>
            </p:cNvCxnSpPr>
            <p:nvPr/>
          </p:nvCxnSpPr>
          <p:spPr>
            <a:xfrm>
              <a:off x="1051588" y="2745010"/>
              <a:ext cx="0" cy="981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6" name="Google Shape;316;p36"/>
            <p:cNvCxnSpPr>
              <a:stCxn id="312" idx="1"/>
              <a:endCxn id="314" idx="3"/>
            </p:cNvCxnSpPr>
            <p:nvPr/>
          </p:nvCxnSpPr>
          <p:spPr>
            <a:xfrm flipH="1">
              <a:off x="1371788" y="2982535"/>
              <a:ext cx="333900" cy="19500"/>
            </a:xfrm>
            <a:prstGeom prst="straightConnector1">
              <a:avLst/>
            </a:prstGeom>
            <a:noFill/>
            <a:ln w="657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7" name="Google Shape;317;p36"/>
          <p:cNvSpPr/>
          <p:nvPr/>
        </p:nvSpPr>
        <p:spPr>
          <a:xfrm>
            <a:off x="4534278" y="826675"/>
            <a:ext cx="956100" cy="262800"/>
          </a:xfrm>
          <a:prstGeom prst="rect">
            <a:avLst/>
          </a:prstGeom>
          <a:solidFill>
            <a:srgbClr val="EAD1DC"/>
          </a:solidFill>
          <a:ln w="10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975" tIns="96975" rIns="96975" bIns="96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/>
              <a:t>Federator</a:t>
            </a:r>
            <a:endParaRPr sz="1060"/>
          </a:p>
        </p:txBody>
      </p:sp>
      <p:cxnSp>
        <p:nvCxnSpPr>
          <p:cNvPr id="318" name="Google Shape;318;p36"/>
          <p:cNvCxnSpPr>
            <a:stCxn id="317" idx="2"/>
          </p:cNvCxnSpPr>
          <p:nvPr/>
        </p:nvCxnSpPr>
        <p:spPr>
          <a:xfrm flipH="1">
            <a:off x="3189228" y="1089475"/>
            <a:ext cx="1823100" cy="248400"/>
          </a:xfrm>
          <a:prstGeom prst="straightConnector1">
            <a:avLst/>
          </a:prstGeom>
          <a:noFill/>
          <a:ln w="10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" name="Google Shape;319;p36"/>
          <p:cNvCxnSpPr>
            <a:stCxn id="317" idx="2"/>
          </p:cNvCxnSpPr>
          <p:nvPr/>
        </p:nvCxnSpPr>
        <p:spPr>
          <a:xfrm>
            <a:off x="5012328" y="1089475"/>
            <a:ext cx="1758300" cy="184800"/>
          </a:xfrm>
          <a:prstGeom prst="straightConnector1">
            <a:avLst/>
          </a:prstGeom>
          <a:noFill/>
          <a:ln w="10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20" name="Google Shape;320;p36"/>
          <p:cNvGrpSpPr/>
          <p:nvPr/>
        </p:nvGrpSpPr>
        <p:grpSpPr>
          <a:xfrm>
            <a:off x="5483709" y="3073625"/>
            <a:ext cx="275471" cy="58567"/>
            <a:chOff x="7499200" y="3011020"/>
            <a:chExt cx="255895" cy="55200"/>
          </a:xfrm>
        </p:grpSpPr>
        <p:sp>
          <p:nvSpPr>
            <p:cNvPr id="321" name="Google Shape;321;p36"/>
            <p:cNvSpPr/>
            <p:nvPr/>
          </p:nvSpPr>
          <p:spPr>
            <a:xfrm>
              <a:off x="7499200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322" name="Google Shape;322;p36"/>
            <p:cNvSpPr/>
            <p:nvPr/>
          </p:nvSpPr>
          <p:spPr>
            <a:xfrm>
              <a:off x="7596697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323" name="Google Shape;323;p36"/>
            <p:cNvSpPr/>
            <p:nvPr/>
          </p:nvSpPr>
          <p:spPr>
            <a:xfrm>
              <a:off x="7694195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</p:grpSp>
      <p:cxnSp>
        <p:nvCxnSpPr>
          <p:cNvPr id="324" name="Google Shape;324;p36"/>
          <p:cNvCxnSpPr>
            <a:stCxn id="295" idx="2"/>
          </p:cNvCxnSpPr>
          <p:nvPr/>
        </p:nvCxnSpPr>
        <p:spPr>
          <a:xfrm flipH="1">
            <a:off x="2831107" y="2027467"/>
            <a:ext cx="45900" cy="747600"/>
          </a:xfrm>
          <a:prstGeom prst="straightConnector1">
            <a:avLst/>
          </a:prstGeom>
          <a:noFill/>
          <a:ln w="10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" name="Google Shape;325;p36"/>
          <p:cNvCxnSpPr>
            <a:stCxn id="295" idx="2"/>
          </p:cNvCxnSpPr>
          <p:nvPr/>
        </p:nvCxnSpPr>
        <p:spPr>
          <a:xfrm>
            <a:off x="2877007" y="2027467"/>
            <a:ext cx="1699500" cy="742800"/>
          </a:xfrm>
          <a:prstGeom prst="straightConnector1">
            <a:avLst/>
          </a:prstGeom>
          <a:noFill/>
          <a:ln w="10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Google Shape;326;p36"/>
          <p:cNvCxnSpPr>
            <a:stCxn id="301" idx="2"/>
          </p:cNvCxnSpPr>
          <p:nvPr/>
        </p:nvCxnSpPr>
        <p:spPr>
          <a:xfrm flipH="1">
            <a:off x="7123160" y="1970970"/>
            <a:ext cx="52500" cy="804000"/>
          </a:xfrm>
          <a:prstGeom prst="straightConnector1">
            <a:avLst/>
          </a:prstGeom>
          <a:noFill/>
          <a:ln w="10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36"/>
          <p:cNvSpPr txBox="1"/>
          <p:nvPr/>
        </p:nvSpPr>
        <p:spPr>
          <a:xfrm>
            <a:off x="1656203" y="4330641"/>
            <a:ext cx="537300" cy="1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175" tIns="90175" rIns="90175" bIns="90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1">
                <a:solidFill>
                  <a:schemeClr val="dk2"/>
                </a:solidFill>
              </a:rPr>
              <a:t>handover</a:t>
            </a:r>
            <a:endParaRPr sz="591">
              <a:solidFill>
                <a:schemeClr val="dk2"/>
              </a:solidFill>
            </a:endParaRPr>
          </a:p>
        </p:txBody>
      </p:sp>
      <p:pic>
        <p:nvPicPr>
          <p:cNvPr id="328" name="Google Shape;32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6928" y="4459942"/>
            <a:ext cx="131468" cy="12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04266" y="4183675"/>
            <a:ext cx="406610" cy="400769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6"/>
          <p:cNvSpPr/>
          <p:nvPr/>
        </p:nvSpPr>
        <p:spPr>
          <a:xfrm>
            <a:off x="2462395" y="3924500"/>
            <a:ext cx="782700" cy="195900"/>
          </a:xfrm>
          <a:prstGeom prst="rect">
            <a:avLst/>
          </a:prstGeom>
          <a:solidFill>
            <a:srgbClr val="C9DAF8"/>
          </a:solidFill>
          <a:ln w="10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975" tIns="96975" rIns="96975" bIns="96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37"/>
              <a:t> City Proxy</a:t>
            </a:r>
            <a:endParaRPr sz="837"/>
          </a:p>
        </p:txBody>
      </p:sp>
      <p:cxnSp>
        <p:nvCxnSpPr>
          <p:cNvPr id="331" name="Google Shape;331;p36"/>
          <p:cNvCxnSpPr>
            <a:stCxn id="330" idx="0"/>
            <a:endCxn id="266" idx="2"/>
          </p:cNvCxnSpPr>
          <p:nvPr/>
        </p:nvCxnSpPr>
        <p:spPr>
          <a:xfrm rot="10800000" flipH="1">
            <a:off x="2853745" y="3457400"/>
            <a:ext cx="8100" cy="467100"/>
          </a:xfrm>
          <a:prstGeom prst="straightConnector1">
            <a:avLst/>
          </a:prstGeom>
          <a:noFill/>
          <a:ln w="106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" name="Google Shape;332;p36"/>
          <p:cNvCxnSpPr>
            <a:stCxn id="330" idx="0"/>
            <a:endCxn id="278" idx="2"/>
          </p:cNvCxnSpPr>
          <p:nvPr/>
        </p:nvCxnSpPr>
        <p:spPr>
          <a:xfrm rot="10800000" flipH="1">
            <a:off x="2853745" y="3457400"/>
            <a:ext cx="1698000" cy="467100"/>
          </a:xfrm>
          <a:prstGeom prst="straightConnector1">
            <a:avLst/>
          </a:prstGeom>
          <a:noFill/>
          <a:ln w="106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" name="Google Shape;333;p36"/>
          <p:cNvCxnSpPr>
            <a:stCxn id="330" idx="0"/>
            <a:endCxn id="254" idx="2"/>
          </p:cNvCxnSpPr>
          <p:nvPr/>
        </p:nvCxnSpPr>
        <p:spPr>
          <a:xfrm rot="10800000">
            <a:off x="1204945" y="3457400"/>
            <a:ext cx="1648800" cy="467100"/>
          </a:xfrm>
          <a:prstGeom prst="straightConnector1">
            <a:avLst/>
          </a:prstGeom>
          <a:noFill/>
          <a:ln w="106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" name="Google Shape;334;p36"/>
          <p:cNvCxnSpPr>
            <a:stCxn id="295" idx="2"/>
          </p:cNvCxnSpPr>
          <p:nvPr/>
        </p:nvCxnSpPr>
        <p:spPr>
          <a:xfrm flipH="1">
            <a:off x="1188307" y="2027467"/>
            <a:ext cx="1688700" cy="743400"/>
          </a:xfrm>
          <a:prstGeom prst="straightConnector1">
            <a:avLst/>
          </a:prstGeom>
          <a:noFill/>
          <a:ln w="106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" name="Google Shape;335;p36"/>
          <p:cNvSpPr/>
          <p:nvPr/>
        </p:nvSpPr>
        <p:spPr>
          <a:xfrm>
            <a:off x="7891052" y="3861862"/>
            <a:ext cx="782700" cy="195900"/>
          </a:xfrm>
          <a:prstGeom prst="rect">
            <a:avLst/>
          </a:prstGeom>
          <a:solidFill>
            <a:srgbClr val="C9DAF8"/>
          </a:solidFill>
          <a:ln w="10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975" tIns="96975" rIns="96975" bIns="96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37"/>
              <a:t> City Proxy</a:t>
            </a:r>
            <a:endParaRPr sz="837"/>
          </a:p>
        </p:txBody>
      </p:sp>
      <p:cxnSp>
        <p:nvCxnSpPr>
          <p:cNvPr id="336" name="Google Shape;336;p36"/>
          <p:cNvCxnSpPr>
            <a:stCxn id="335" idx="0"/>
            <a:endCxn id="308" idx="2"/>
          </p:cNvCxnSpPr>
          <p:nvPr/>
        </p:nvCxnSpPr>
        <p:spPr>
          <a:xfrm rot="10800000">
            <a:off x="7160402" y="3457462"/>
            <a:ext cx="1122000" cy="404400"/>
          </a:xfrm>
          <a:prstGeom prst="straightConnector1">
            <a:avLst/>
          </a:prstGeom>
          <a:noFill/>
          <a:ln w="106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7" name="Google Shape;337;p36"/>
          <p:cNvGrpSpPr/>
          <p:nvPr/>
        </p:nvGrpSpPr>
        <p:grpSpPr>
          <a:xfrm>
            <a:off x="8145104" y="1596732"/>
            <a:ext cx="275471" cy="58567"/>
            <a:chOff x="7499200" y="3011020"/>
            <a:chExt cx="255895" cy="55200"/>
          </a:xfrm>
        </p:grpSpPr>
        <p:sp>
          <p:nvSpPr>
            <p:cNvPr id="338" name="Google Shape;338;p36"/>
            <p:cNvSpPr/>
            <p:nvPr/>
          </p:nvSpPr>
          <p:spPr>
            <a:xfrm>
              <a:off x="7499200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339" name="Google Shape;339;p36"/>
            <p:cNvSpPr/>
            <p:nvPr/>
          </p:nvSpPr>
          <p:spPr>
            <a:xfrm>
              <a:off x="7596697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  <p:sp>
          <p:nvSpPr>
            <p:cNvPr id="340" name="Google Shape;340;p36"/>
            <p:cNvSpPr/>
            <p:nvPr/>
          </p:nvSpPr>
          <p:spPr>
            <a:xfrm>
              <a:off x="7694195" y="3011020"/>
              <a:ext cx="60900" cy="55200"/>
            </a:xfrm>
            <a:prstGeom prst="ellipse">
              <a:avLst/>
            </a:prstGeom>
            <a:solidFill>
              <a:schemeClr val="lt2"/>
            </a:solidFill>
            <a:ln w="6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725" tIns="59725" rIns="59725" bIns="597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4"/>
            </a:p>
          </p:txBody>
        </p:sp>
      </p:grpSp>
      <p:pic>
        <p:nvPicPr>
          <p:cNvPr id="341" name="Google Shape;34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5618" y="4257868"/>
            <a:ext cx="288699" cy="28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00242" y="4372889"/>
            <a:ext cx="182829" cy="18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880788" y="4461203"/>
            <a:ext cx="142776" cy="140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75454" y="1501028"/>
            <a:ext cx="406592" cy="40075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6"/>
          <p:cNvSpPr txBox="1"/>
          <p:nvPr/>
        </p:nvSpPr>
        <p:spPr>
          <a:xfrm>
            <a:off x="3951003" y="1824216"/>
            <a:ext cx="14556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975" tIns="96975" rIns="96975" bIns="96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48">
                <a:solidFill>
                  <a:schemeClr val="dk2"/>
                </a:solidFill>
              </a:rPr>
              <a:t>IN-AE(local government)</a:t>
            </a:r>
            <a:endParaRPr sz="748">
              <a:solidFill>
                <a:schemeClr val="dk2"/>
              </a:solidFill>
            </a:endParaRPr>
          </a:p>
        </p:txBody>
      </p:sp>
      <p:cxnSp>
        <p:nvCxnSpPr>
          <p:cNvPr id="346" name="Google Shape;346;p36"/>
          <p:cNvCxnSpPr>
            <a:stCxn id="297" idx="3"/>
            <a:endCxn id="344" idx="1"/>
          </p:cNvCxnSpPr>
          <p:nvPr/>
        </p:nvCxnSpPr>
        <p:spPr>
          <a:xfrm>
            <a:off x="3342540" y="1508677"/>
            <a:ext cx="1132800" cy="19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7" name="Google Shape;347;p36"/>
          <p:cNvSpPr txBox="1"/>
          <p:nvPr/>
        </p:nvSpPr>
        <p:spPr>
          <a:xfrm>
            <a:off x="4132216" y="4488605"/>
            <a:ext cx="14556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975" tIns="96975" rIns="96975" bIns="96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48">
                <a:solidFill>
                  <a:schemeClr val="dk2"/>
                </a:solidFill>
              </a:rPr>
              <a:t>MN-AE(caregiver)</a:t>
            </a:r>
            <a:endParaRPr sz="748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7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Use Case Scenarios</a:t>
            </a:r>
            <a:endParaRPr/>
          </a:p>
        </p:txBody>
      </p:sp>
      <p:sp>
        <p:nvSpPr>
          <p:cNvPr id="354" name="Google Shape;354;p37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4</a:t>
            </a:r>
            <a:endParaRPr sz="1100"/>
          </a:p>
        </p:txBody>
      </p:sp>
      <p:grpSp>
        <p:nvGrpSpPr>
          <p:cNvPr id="355" name="Google Shape;355;p37"/>
          <p:cNvGrpSpPr/>
          <p:nvPr/>
        </p:nvGrpSpPr>
        <p:grpSpPr>
          <a:xfrm>
            <a:off x="979185" y="1105495"/>
            <a:ext cx="2893883" cy="1219194"/>
            <a:chOff x="682750" y="1349363"/>
            <a:chExt cx="2333400" cy="983062"/>
          </a:xfrm>
        </p:grpSpPr>
        <p:pic>
          <p:nvPicPr>
            <p:cNvPr id="356" name="Google Shape;35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26974" y="1349375"/>
              <a:ext cx="539118" cy="531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2202266" y="1674400"/>
              <a:ext cx="209349" cy="2063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37"/>
            <p:cNvSpPr txBox="1"/>
            <p:nvPr/>
          </p:nvSpPr>
          <p:spPr>
            <a:xfrm>
              <a:off x="682750" y="1904625"/>
              <a:ext cx="23334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6350" tIns="176350" rIns="176350" bIns="176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61">
                  <a:solidFill>
                    <a:schemeClr val="dk2"/>
                  </a:solidFill>
                </a:rPr>
                <a:t>Real time Location Monitoring &amp;</a:t>
              </a:r>
              <a:endParaRPr sz="1361">
                <a:solidFill>
                  <a:schemeClr val="dk2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61">
                  <a:solidFill>
                    <a:schemeClr val="dk2"/>
                  </a:solidFill>
                </a:rPr>
                <a:t>Impact detection alert </a:t>
              </a:r>
              <a:endParaRPr sz="1361">
                <a:solidFill>
                  <a:schemeClr val="dk2"/>
                </a:solidFill>
              </a:endParaRPr>
            </a:p>
          </p:txBody>
        </p:sp>
        <p:pic>
          <p:nvPicPr>
            <p:cNvPr id="359" name="Google Shape;359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202279" y="1349363"/>
              <a:ext cx="209348" cy="2093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3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289950" y="1411431"/>
              <a:ext cx="429300" cy="4072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7"/>
            <p:cNvSpPr/>
            <p:nvPr/>
          </p:nvSpPr>
          <p:spPr>
            <a:xfrm>
              <a:off x="1466103" y="1558710"/>
              <a:ext cx="662400" cy="813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lt2"/>
            </a:solidFill>
            <a:ln w="118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3375" tIns="113375" rIns="113375" bIns="1133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36"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362" name="Google Shape;362;p37"/>
          <p:cNvGrpSpPr/>
          <p:nvPr/>
        </p:nvGrpSpPr>
        <p:grpSpPr>
          <a:xfrm>
            <a:off x="5268782" y="894053"/>
            <a:ext cx="2872384" cy="1306154"/>
            <a:chOff x="5556600" y="998475"/>
            <a:chExt cx="2161800" cy="983031"/>
          </a:xfrm>
        </p:grpSpPr>
        <p:pic>
          <p:nvPicPr>
            <p:cNvPr id="363" name="Google Shape;363;p3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6587019" y="998475"/>
              <a:ext cx="865916" cy="853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4" name="Google Shape;364;p3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817640" y="1196160"/>
              <a:ext cx="482934" cy="4581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6519786" y="1196154"/>
              <a:ext cx="235503" cy="2320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37"/>
            <p:cNvSpPr txBox="1"/>
            <p:nvPr/>
          </p:nvSpPr>
          <p:spPr>
            <a:xfrm>
              <a:off x="5556600" y="1673406"/>
              <a:ext cx="21618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2575" tIns="212575" rIns="212575" bIns="212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41">
                  <a:solidFill>
                    <a:schemeClr val="dk2"/>
                  </a:solidFill>
                </a:rPr>
                <a:t>Vehicle Proximity Alert</a:t>
              </a:r>
              <a:endParaRPr sz="1641">
                <a:solidFill>
                  <a:schemeClr val="dk2"/>
                </a:solidFill>
              </a:endParaRPr>
            </a:p>
          </p:txBody>
        </p:sp>
      </p:grpSp>
      <p:grpSp>
        <p:nvGrpSpPr>
          <p:cNvPr id="367" name="Google Shape;367;p37"/>
          <p:cNvGrpSpPr/>
          <p:nvPr/>
        </p:nvGrpSpPr>
        <p:grpSpPr>
          <a:xfrm>
            <a:off x="5482966" y="2876269"/>
            <a:ext cx="2893876" cy="1341044"/>
            <a:chOff x="5545500" y="2651975"/>
            <a:chExt cx="2267928" cy="1050975"/>
          </a:xfrm>
        </p:grpSpPr>
        <p:pic>
          <p:nvPicPr>
            <p:cNvPr id="368" name="Google Shape;368;p3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976675" y="2651975"/>
              <a:ext cx="836753" cy="824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3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695890" y="2835260"/>
              <a:ext cx="482934" cy="4581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0" name="Google Shape;370;p37"/>
            <p:cNvSpPr/>
            <p:nvPr/>
          </p:nvSpPr>
          <p:spPr>
            <a:xfrm>
              <a:off x="6246545" y="2969319"/>
              <a:ext cx="662400" cy="984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lt2"/>
            </a:solidFill>
            <a:ln w="121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86"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371" name="Google Shape;371;p37"/>
            <p:cNvSpPr txBox="1"/>
            <p:nvPr/>
          </p:nvSpPr>
          <p:spPr>
            <a:xfrm>
              <a:off x="5545500" y="3453050"/>
              <a:ext cx="2232600" cy="24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4150" tIns="204150" rIns="204150" bIns="204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76">
                  <a:solidFill>
                    <a:schemeClr val="dk2"/>
                  </a:solidFill>
                </a:rPr>
                <a:t>Personalization Service</a:t>
              </a:r>
              <a:endParaRPr sz="1576">
                <a:solidFill>
                  <a:schemeClr val="dk2"/>
                </a:solidFill>
              </a:endParaRPr>
            </a:p>
          </p:txBody>
        </p:sp>
      </p:grpSp>
      <p:grpSp>
        <p:nvGrpSpPr>
          <p:cNvPr id="372" name="Google Shape;372;p37"/>
          <p:cNvGrpSpPr/>
          <p:nvPr/>
        </p:nvGrpSpPr>
        <p:grpSpPr>
          <a:xfrm>
            <a:off x="1129570" y="2700036"/>
            <a:ext cx="2546400" cy="1693526"/>
            <a:chOff x="929350" y="3062824"/>
            <a:chExt cx="2546400" cy="1693526"/>
          </a:xfrm>
        </p:grpSpPr>
        <p:grpSp>
          <p:nvGrpSpPr>
            <p:cNvPr id="373" name="Google Shape;373;p37"/>
            <p:cNvGrpSpPr/>
            <p:nvPr/>
          </p:nvGrpSpPr>
          <p:grpSpPr>
            <a:xfrm>
              <a:off x="1123653" y="3062824"/>
              <a:ext cx="1137573" cy="967974"/>
              <a:chOff x="266688" y="1639694"/>
              <a:chExt cx="2534700" cy="2188500"/>
            </a:xfrm>
          </p:grpSpPr>
          <p:sp>
            <p:nvSpPr>
              <p:cNvPr id="374" name="Google Shape;374;p37"/>
              <p:cNvSpPr/>
              <p:nvPr/>
            </p:nvSpPr>
            <p:spPr>
              <a:xfrm>
                <a:off x="266688" y="1639694"/>
                <a:ext cx="2534700" cy="2188500"/>
              </a:xfrm>
              <a:prstGeom prst="ellipse">
                <a:avLst/>
              </a:prstGeom>
              <a:solidFill>
                <a:srgbClr val="BFBFBF"/>
              </a:solidFill>
              <a:ln w="4200" cap="flat" cmpd="sng">
                <a:solidFill>
                  <a:srgbClr val="EEEEE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0450" tIns="40450" rIns="40450" bIns="40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9"/>
              </a:p>
            </p:txBody>
          </p:sp>
          <p:grpSp>
            <p:nvGrpSpPr>
              <p:cNvPr id="375" name="Google Shape;375;p37"/>
              <p:cNvGrpSpPr/>
              <p:nvPr/>
            </p:nvGrpSpPr>
            <p:grpSpPr>
              <a:xfrm>
                <a:off x="551600" y="2017500"/>
                <a:ext cx="1969038" cy="1227879"/>
                <a:chOff x="838575" y="1805881"/>
                <a:chExt cx="1969038" cy="1227879"/>
              </a:xfrm>
            </p:grpSpPr>
            <p:sp>
              <p:nvSpPr>
                <p:cNvPr id="376" name="Google Shape;376;p37"/>
                <p:cNvSpPr/>
                <p:nvPr/>
              </p:nvSpPr>
              <p:spPr>
                <a:xfrm>
                  <a:off x="939813" y="2041060"/>
                  <a:ext cx="1867800" cy="992700"/>
                </a:xfrm>
                <a:prstGeom prst="rect">
                  <a:avLst/>
                </a:prstGeom>
                <a:solidFill>
                  <a:srgbClr val="FFF2CC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19"/>
                </a:p>
              </p:txBody>
            </p:sp>
            <p:sp>
              <p:nvSpPr>
                <p:cNvPr id="377" name="Google Shape;377;p37"/>
                <p:cNvSpPr txBox="1"/>
                <p:nvPr/>
              </p:nvSpPr>
              <p:spPr>
                <a:xfrm>
                  <a:off x="838575" y="1805881"/>
                  <a:ext cx="1376400" cy="285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40450" tIns="40450" rIns="40450" bIns="4045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353">
                      <a:solidFill>
                        <a:schemeClr val="dk2"/>
                      </a:solidFill>
                    </a:rPr>
                    <a:t>Edge1 Zone #1</a:t>
                  </a:r>
                  <a:endParaRPr sz="353">
                    <a:solidFill>
                      <a:schemeClr val="dk2"/>
                    </a:solidFill>
                  </a:endParaRPr>
                </a:p>
              </p:txBody>
            </p:sp>
            <p:sp>
              <p:nvSpPr>
                <p:cNvPr id="378" name="Google Shape;378;p37"/>
                <p:cNvSpPr/>
                <p:nvPr/>
              </p:nvSpPr>
              <p:spPr>
                <a:xfrm>
                  <a:off x="1018313" y="2215991"/>
                  <a:ext cx="640500" cy="317400"/>
                </a:xfrm>
                <a:prstGeom prst="rect">
                  <a:avLst/>
                </a:prstGeom>
                <a:solidFill>
                  <a:srgbClr val="D9D2E9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MN-CSE #1</a:t>
                  </a:r>
                  <a:endParaRPr sz="265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(MEC App)</a:t>
                  </a:r>
                  <a:endParaRPr sz="265"/>
                </a:p>
              </p:txBody>
            </p:sp>
            <p:sp>
              <p:nvSpPr>
                <p:cNvPr id="379" name="Google Shape;379;p37"/>
                <p:cNvSpPr/>
                <p:nvPr/>
              </p:nvSpPr>
              <p:spPr>
                <a:xfrm>
                  <a:off x="1902063" y="2160166"/>
                  <a:ext cx="792900" cy="812100"/>
                </a:xfrm>
                <a:prstGeom prst="rect">
                  <a:avLst/>
                </a:prstGeom>
                <a:solidFill>
                  <a:srgbClr val="D9EAD3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353"/>
                    <a:t>MEC Platform #1</a:t>
                  </a:r>
                  <a:endParaRPr sz="353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3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3"/>
                </a:p>
              </p:txBody>
            </p:sp>
            <p:sp>
              <p:nvSpPr>
                <p:cNvPr id="380" name="Google Shape;380;p37"/>
                <p:cNvSpPr/>
                <p:nvPr/>
              </p:nvSpPr>
              <p:spPr>
                <a:xfrm>
                  <a:off x="1992663" y="2612216"/>
                  <a:ext cx="611700" cy="317400"/>
                </a:xfrm>
                <a:prstGeom prst="rect">
                  <a:avLst/>
                </a:prstGeom>
                <a:solidFill>
                  <a:srgbClr val="D0E0E3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Location, Mobility, … etc</a:t>
                  </a:r>
                  <a:endParaRPr sz="265"/>
                </a:p>
              </p:txBody>
            </p:sp>
            <p:cxnSp>
              <p:nvCxnSpPr>
                <p:cNvPr id="381" name="Google Shape;381;p37"/>
                <p:cNvCxnSpPr/>
                <p:nvPr/>
              </p:nvCxnSpPr>
              <p:spPr>
                <a:xfrm rot="10800000" flipH="1">
                  <a:off x="1659777" y="2374091"/>
                  <a:ext cx="240300" cy="600"/>
                </a:xfrm>
                <a:prstGeom prst="straightConnector1">
                  <a:avLst/>
                </a:prstGeom>
                <a:noFill/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382" name="Google Shape;382;p37"/>
              <p:cNvSpPr/>
              <p:nvPr/>
            </p:nvSpPr>
            <p:spPr>
              <a:xfrm>
                <a:off x="731229" y="2843210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4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0450" tIns="40450" rIns="40450" bIns="40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1"/>
                  <a:t>Infra IPE</a:t>
                </a:r>
                <a:endParaRPr sz="22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1"/>
                  <a:t>(oneM2M AE, MEC App)</a:t>
                </a:r>
                <a:endParaRPr sz="221"/>
              </a:p>
            </p:txBody>
          </p:sp>
          <p:cxnSp>
            <p:nvCxnSpPr>
              <p:cNvPr id="383" name="Google Shape;383;p37"/>
              <p:cNvCxnSpPr>
                <a:stCxn id="378" idx="2"/>
                <a:endCxn id="382" idx="0"/>
              </p:cNvCxnSpPr>
              <p:nvPr/>
            </p:nvCxnSpPr>
            <p:spPr>
              <a:xfrm>
                <a:off x="1051588" y="2745010"/>
                <a:ext cx="0" cy="98100"/>
              </a:xfrm>
              <a:prstGeom prst="straightConnector1">
                <a:avLst/>
              </a:prstGeom>
              <a:noFill/>
              <a:ln w="42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37"/>
              <p:cNvCxnSpPr>
                <a:stCxn id="380" idx="1"/>
                <a:endCxn id="382" idx="3"/>
              </p:cNvCxnSpPr>
              <p:nvPr/>
            </p:nvCxnSpPr>
            <p:spPr>
              <a:xfrm flipH="1">
                <a:off x="1371788" y="2982535"/>
                <a:ext cx="333900" cy="19500"/>
              </a:xfrm>
              <a:prstGeom prst="straightConnector1">
                <a:avLst/>
              </a:prstGeom>
              <a:noFill/>
              <a:ln w="42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85" name="Google Shape;385;p37"/>
            <p:cNvGrpSpPr/>
            <p:nvPr/>
          </p:nvGrpSpPr>
          <p:grpSpPr>
            <a:xfrm>
              <a:off x="2201703" y="3062824"/>
              <a:ext cx="1137573" cy="967974"/>
              <a:chOff x="266688" y="1639694"/>
              <a:chExt cx="2534700" cy="2188500"/>
            </a:xfrm>
          </p:grpSpPr>
          <p:sp>
            <p:nvSpPr>
              <p:cNvPr id="386" name="Google Shape;386;p37"/>
              <p:cNvSpPr/>
              <p:nvPr/>
            </p:nvSpPr>
            <p:spPr>
              <a:xfrm>
                <a:off x="266688" y="1639694"/>
                <a:ext cx="2534700" cy="2188500"/>
              </a:xfrm>
              <a:prstGeom prst="ellipse">
                <a:avLst/>
              </a:prstGeom>
              <a:solidFill>
                <a:srgbClr val="BFBFBF"/>
              </a:solidFill>
              <a:ln w="4200" cap="flat" cmpd="sng">
                <a:solidFill>
                  <a:srgbClr val="EEEEE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0450" tIns="40450" rIns="40450" bIns="40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9"/>
              </a:p>
            </p:txBody>
          </p:sp>
          <p:grpSp>
            <p:nvGrpSpPr>
              <p:cNvPr id="387" name="Google Shape;387;p37"/>
              <p:cNvGrpSpPr/>
              <p:nvPr/>
            </p:nvGrpSpPr>
            <p:grpSpPr>
              <a:xfrm>
                <a:off x="551600" y="2017500"/>
                <a:ext cx="1969038" cy="1227879"/>
                <a:chOff x="838575" y="1805881"/>
                <a:chExt cx="1969038" cy="1227879"/>
              </a:xfrm>
            </p:grpSpPr>
            <p:sp>
              <p:nvSpPr>
                <p:cNvPr id="388" name="Google Shape;388;p37"/>
                <p:cNvSpPr/>
                <p:nvPr/>
              </p:nvSpPr>
              <p:spPr>
                <a:xfrm>
                  <a:off x="939813" y="2041060"/>
                  <a:ext cx="1867800" cy="992700"/>
                </a:xfrm>
                <a:prstGeom prst="rect">
                  <a:avLst/>
                </a:prstGeom>
                <a:solidFill>
                  <a:srgbClr val="FFF2CC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19"/>
                </a:p>
              </p:txBody>
            </p:sp>
            <p:sp>
              <p:nvSpPr>
                <p:cNvPr id="389" name="Google Shape;389;p37"/>
                <p:cNvSpPr txBox="1"/>
                <p:nvPr/>
              </p:nvSpPr>
              <p:spPr>
                <a:xfrm>
                  <a:off x="838575" y="1805881"/>
                  <a:ext cx="1376400" cy="285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40450" tIns="40450" rIns="40450" bIns="4045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353">
                      <a:solidFill>
                        <a:schemeClr val="dk2"/>
                      </a:solidFill>
                    </a:rPr>
                    <a:t>Edge1 Zone #1</a:t>
                  </a:r>
                  <a:endParaRPr sz="353">
                    <a:solidFill>
                      <a:schemeClr val="dk2"/>
                    </a:solidFill>
                  </a:endParaRPr>
                </a:p>
              </p:txBody>
            </p:sp>
            <p:sp>
              <p:nvSpPr>
                <p:cNvPr id="390" name="Google Shape;390;p37"/>
                <p:cNvSpPr/>
                <p:nvPr/>
              </p:nvSpPr>
              <p:spPr>
                <a:xfrm>
                  <a:off x="1018313" y="2215991"/>
                  <a:ext cx="640500" cy="317400"/>
                </a:xfrm>
                <a:prstGeom prst="rect">
                  <a:avLst/>
                </a:prstGeom>
                <a:solidFill>
                  <a:srgbClr val="D9D2E9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MN-CSE #1</a:t>
                  </a:r>
                  <a:endParaRPr sz="265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(MEC App)</a:t>
                  </a:r>
                  <a:endParaRPr sz="265"/>
                </a:p>
              </p:txBody>
            </p:sp>
            <p:sp>
              <p:nvSpPr>
                <p:cNvPr id="391" name="Google Shape;391;p37"/>
                <p:cNvSpPr/>
                <p:nvPr/>
              </p:nvSpPr>
              <p:spPr>
                <a:xfrm>
                  <a:off x="1902063" y="2160166"/>
                  <a:ext cx="792900" cy="812100"/>
                </a:xfrm>
                <a:prstGeom prst="rect">
                  <a:avLst/>
                </a:prstGeom>
                <a:solidFill>
                  <a:srgbClr val="D9EAD3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353"/>
                    <a:t>MEC Platform #1</a:t>
                  </a:r>
                  <a:endParaRPr sz="353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3"/>
                </a:p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3"/>
                </a:p>
              </p:txBody>
            </p:sp>
            <p:sp>
              <p:nvSpPr>
                <p:cNvPr id="392" name="Google Shape;392;p37"/>
                <p:cNvSpPr/>
                <p:nvPr/>
              </p:nvSpPr>
              <p:spPr>
                <a:xfrm>
                  <a:off x="1992663" y="2612216"/>
                  <a:ext cx="611700" cy="317400"/>
                </a:xfrm>
                <a:prstGeom prst="rect">
                  <a:avLst/>
                </a:prstGeom>
                <a:solidFill>
                  <a:srgbClr val="D0E0E3"/>
                </a:solidFill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0450" tIns="40450" rIns="40450" bIns="40450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65"/>
                    <a:t>Location, Mobility, … etc</a:t>
                  </a:r>
                  <a:endParaRPr sz="265"/>
                </a:p>
              </p:txBody>
            </p:sp>
            <p:cxnSp>
              <p:nvCxnSpPr>
                <p:cNvPr id="393" name="Google Shape;393;p37"/>
                <p:cNvCxnSpPr/>
                <p:nvPr/>
              </p:nvCxnSpPr>
              <p:spPr>
                <a:xfrm rot="10800000" flipH="1">
                  <a:off x="1659777" y="2374091"/>
                  <a:ext cx="240300" cy="600"/>
                </a:xfrm>
                <a:prstGeom prst="straightConnector1">
                  <a:avLst/>
                </a:prstGeom>
                <a:noFill/>
                <a:ln w="420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394" name="Google Shape;394;p37"/>
              <p:cNvSpPr/>
              <p:nvPr/>
            </p:nvSpPr>
            <p:spPr>
              <a:xfrm>
                <a:off x="731229" y="2843210"/>
                <a:ext cx="640500" cy="317400"/>
              </a:xfrm>
              <a:prstGeom prst="rect">
                <a:avLst/>
              </a:prstGeom>
              <a:solidFill>
                <a:srgbClr val="D9D2E9"/>
              </a:solidFill>
              <a:ln w="4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0450" tIns="40450" rIns="40450" bIns="404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1"/>
                  <a:t>Infra IPE</a:t>
                </a:r>
                <a:endParaRPr sz="221"/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1"/>
                  <a:t>(oneM2M AE, MEC App)</a:t>
                </a:r>
                <a:endParaRPr sz="221"/>
              </a:p>
            </p:txBody>
          </p:sp>
          <p:cxnSp>
            <p:nvCxnSpPr>
              <p:cNvPr id="395" name="Google Shape;395;p37"/>
              <p:cNvCxnSpPr>
                <a:stCxn id="390" idx="2"/>
                <a:endCxn id="394" idx="0"/>
              </p:cNvCxnSpPr>
              <p:nvPr/>
            </p:nvCxnSpPr>
            <p:spPr>
              <a:xfrm>
                <a:off x="1051588" y="2745010"/>
                <a:ext cx="0" cy="98100"/>
              </a:xfrm>
              <a:prstGeom prst="straightConnector1">
                <a:avLst/>
              </a:prstGeom>
              <a:noFill/>
              <a:ln w="42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6" name="Google Shape;396;p37"/>
              <p:cNvCxnSpPr>
                <a:stCxn id="392" idx="1"/>
                <a:endCxn id="394" idx="3"/>
              </p:cNvCxnSpPr>
              <p:nvPr/>
            </p:nvCxnSpPr>
            <p:spPr>
              <a:xfrm flipH="1">
                <a:off x="1371788" y="2982535"/>
                <a:ext cx="333900" cy="19500"/>
              </a:xfrm>
              <a:prstGeom prst="straightConnector1">
                <a:avLst/>
              </a:prstGeom>
              <a:noFill/>
              <a:ln w="42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397" name="Google Shape;397;p3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283000" y="3854844"/>
              <a:ext cx="599625" cy="59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37"/>
            <p:cNvSpPr/>
            <p:nvPr/>
          </p:nvSpPr>
          <p:spPr>
            <a:xfrm>
              <a:off x="1906455" y="4108785"/>
              <a:ext cx="592200" cy="89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lt2"/>
            </a:solidFill>
            <a:ln w="61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950" tIns="58950" rIns="58950" bIns="589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2"/>
            </a:p>
          </p:txBody>
        </p:sp>
        <p:pic>
          <p:nvPicPr>
            <p:cNvPr id="399" name="Google Shape;399;p3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590775" y="3854844"/>
              <a:ext cx="599625" cy="59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Google Shape;400;p37"/>
            <p:cNvSpPr txBox="1"/>
            <p:nvPr/>
          </p:nvSpPr>
          <p:spPr>
            <a:xfrm>
              <a:off x="929350" y="4445850"/>
              <a:ext cx="2546400" cy="31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825" tIns="198825" rIns="198825" bIns="1988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34">
                  <a:solidFill>
                    <a:schemeClr val="dk2"/>
                  </a:solidFill>
                </a:rPr>
                <a:t>Mobility and Service Continuity</a:t>
              </a:r>
              <a:endParaRPr sz="1234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Expected Benefits</a:t>
            </a:r>
            <a:endParaRPr/>
          </a:p>
        </p:txBody>
      </p:sp>
      <p:sp>
        <p:nvSpPr>
          <p:cNvPr id="407" name="Google Shape;407;p38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4</a:t>
            </a:r>
            <a:endParaRPr sz="1100"/>
          </a:p>
        </p:txBody>
      </p:sp>
      <p:graphicFrame>
        <p:nvGraphicFramePr>
          <p:cNvPr id="408" name="Google Shape;408;p38"/>
          <p:cNvGraphicFramePr/>
          <p:nvPr/>
        </p:nvGraphicFramePr>
        <p:xfrm>
          <a:off x="402075" y="1109500"/>
          <a:ext cx="8070750" cy="3337050"/>
        </p:xfrm>
        <a:graphic>
          <a:graphicData uri="http://schemas.openxmlformats.org/drawingml/2006/table">
            <a:tbl>
              <a:tblPr>
                <a:noFill/>
                <a:tableStyleId>{12789A2C-1E4D-44EE-AD61-039B37317ACA}</a:tableStyleId>
              </a:tblPr>
              <a:tblGrid>
                <a:gridCol w="222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Category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98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Expectation Effectiveness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9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Social Inclusion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Provide balanced safety services to all pedestrians, ease regional gaps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Scalability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Easy scaling with standards-based oneM2M, MEC platform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Low-Latency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Edge processing handles local notifications such as fall detection and alerts within hundreds of ms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7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Administrative Efficiency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Convenience transportation and welfare policy support/improvement by integrating local government data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9"/>
          <p:cNvSpPr txBox="1">
            <a:spLocks noGrp="1"/>
          </p:cNvSpPr>
          <p:nvPr>
            <p:ph type="title"/>
          </p:nvPr>
        </p:nvSpPr>
        <p:spPr>
          <a:xfrm>
            <a:off x="479705" y="350201"/>
            <a:ext cx="72984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 SemiBold"/>
              <a:buNone/>
            </a:pPr>
            <a:r>
              <a:rPr lang="en"/>
              <a:t>Impact Analysis</a:t>
            </a:r>
            <a:endParaRPr/>
          </a:p>
        </p:txBody>
      </p:sp>
      <p:sp>
        <p:nvSpPr>
          <p:cNvPr id="415" name="Google Shape;415;p39"/>
          <p:cNvSpPr txBox="1"/>
          <p:nvPr/>
        </p:nvSpPr>
        <p:spPr>
          <a:xfrm>
            <a:off x="8673911" y="4767468"/>
            <a:ext cx="429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  4</a:t>
            </a:r>
            <a:endParaRPr sz="1100"/>
          </a:p>
        </p:txBody>
      </p:sp>
      <p:graphicFrame>
        <p:nvGraphicFramePr>
          <p:cNvPr id="416" name="Google Shape;416;p39"/>
          <p:cNvGraphicFramePr/>
          <p:nvPr/>
        </p:nvGraphicFramePr>
        <p:xfrm>
          <a:off x="479700" y="1126790"/>
          <a:ext cx="8033225" cy="3120270"/>
        </p:xfrm>
        <a:graphic>
          <a:graphicData uri="http://schemas.openxmlformats.org/drawingml/2006/table">
            <a:tbl>
              <a:tblPr>
                <a:noFill/>
                <a:tableStyleId>{12789A2C-1E4D-44EE-AD61-039B37317ACA}</a:tableStyleId>
              </a:tblPr>
              <a:tblGrid>
                <a:gridCol w="218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Aspect</a:t>
                      </a:r>
                      <a:endParaRPr sz="1500"/>
                    </a:p>
                  </a:txBody>
                  <a:tcPr marL="91425" marR="91425" marT="91425" marB="91425">
                    <a:lnL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Effect</a:t>
                      </a:r>
                      <a:endParaRPr sz="1500"/>
                    </a:p>
                  </a:txBody>
                  <a:tcPr marL="91425" marR="91425" marT="91425" marB="91425">
                    <a:lnL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86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Technical Aspect</a:t>
                      </a:r>
                      <a:endParaRPr sz="1500"/>
                    </a:p>
                  </a:txBody>
                  <a:tcPr marL="91425" marR="91425" marT="91425" marB="91425"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38100" lvl="0" indent="0" algn="l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1F1F1F"/>
                          </a:solidFill>
                        </a:rPr>
                        <a:t>Minimizing latency through edge processing and balancing cloud load</a:t>
                      </a:r>
                      <a:endParaRPr sz="1500">
                        <a:solidFill>
                          <a:srgbClr val="1F1F1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25" marR="91425" marT="91425" marB="91425">
                    <a:lnT w="9525" cap="flat" cmpd="sng">
                      <a:solidFill>
                        <a:srgbClr val="21DC6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250">
                <a:tc>
                  <a:txBody>
                    <a:bodyPr/>
                    <a:lstStyle/>
                    <a:p>
                      <a:pPr marL="0" marR="38100" lvl="0" indent="0" algn="l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1F1F1F"/>
                          </a:solidFill>
                        </a:rPr>
                        <a:t>social aspects</a:t>
                      </a:r>
                      <a:endParaRPr sz="1500">
                        <a:solidFill>
                          <a:srgbClr val="1F1F1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38100" lvl="0" indent="0" algn="l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1F1F1F"/>
                          </a:solidFill>
                        </a:rPr>
                        <a:t>Providing inclusive and safe services for people with walking difficulties</a:t>
                      </a:r>
                      <a:endParaRPr sz="1500">
                        <a:solidFill>
                          <a:srgbClr val="1F1F1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975">
                <a:tc>
                  <a:txBody>
                    <a:bodyPr/>
                    <a:lstStyle/>
                    <a:p>
                      <a:pPr marL="0" marR="38100" lvl="0" indent="0" algn="l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1F1F1F"/>
                          </a:solidFill>
                        </a:rPr>
                        <a:t>economic aspects</a:t>
                      </a:r>
                      <a:endParaRPr sz="1500">
                        <a:solidFill>
                          <a:srgbClr val="1F1F1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Reduce infrastructure costs by integrating local governments and cities.</a:t>
                      </a:r>
                      <a:endParaRPr sz="15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0"/>
          <p:cNvSpPr txBox="1">
            <a:spLocks noGrp="1"/>
          </p:cNvSpPr>
          <p:nvPr>
            <p:ph type="title"/>
          </p:nvPr>
        </p:nvSpPr>
        <p:spPr>
          <a:xfrm>
            <a:off x="3883317" y="2647469"/>
            <a:ext cx="2402618" cy="41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oppins SemiBold"/>
              <a:buNone/>
            </a:pPr>
            <a:r>
              <a:rPr lang="en" sz="3000"/>
              <a:t>Thank You!</a:t>
            </a:r>
            <a:endParaRPr/>
          </a:p>
        </p:txBody>
      </p:sp>
      <p:pic>
        <p:nvPicPr>
          <p:cNvPr id="423" name="Google Shape;423;p40" descr="A handshake with people in the background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1875" b="21874"/>
          <a:stretch/>
        </p:blipFill>
        <p:spPr>
          <a:xfrm>
            <a:off x="0" y="1"/>
            <a:ext cx="9144000" cy="25717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424" name="Google Shape;424;p40"/>
          <p:cNvSpPr txBox="1">
            <a:spLocks noGrp="1"/>
          </p:cNvSpPr>
          <p:nvPr>
            <p:ph type="sldNum" idx="12"/>
          </p:nvPr>
        </p:nvSpPr>
        <p:spPr>
          <a:xfrm>
            <a:off x="8673911" y="4754885"/>
            <a:ext cx="42934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425" name="Google Shape;425;p40"/>
          <p:cNvSpPr/>
          <p:nvPr/>
        </p:nvSpPr>
        <p:spPr>
          <a:xfrm>
            <a:off x="8269166" y="4424729"/>
            <a:ext cx="834094" cy="6594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426" name="Google Shape;426;p40" descr="A blue flag with yellow star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5770" y="4245029"/>
            <a:ext cx="611271" cy="55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3624" y="4238455"/>
            <a:ext cx="711082" cy="55040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791199" y="3134069"/>
            <a:ext cx="2448677" cy="43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2B7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Kyeonghwan Nam 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nkh0721@gmail.com</a:t>
            </a:r>
            <a:endParaRPr sz="12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429" name="Google Shape;429;p40"/>
          <p:cNvPicPr preferRelativeResize="0"/>
          <p:nvPr/>
        </p:nvPicPr>
        <p:blipFill rotWithShape="1">
          <a:blip r:embed="rId6">
            <a:alphaModFix/>
          </a:blip>
          <a:srcRect l="1250" t="3842" r="1000"/>
          <a:stretch/>
        </p:blipFill>
        <p:spPr>
          <a:xfrm>
            <a:off x="6916910" y="3504834"/>
            <a:ext cx="2011681" cy="62702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 txBox="1"/>
          <p:nvPr/>
        </p:nvSpPr>
        <p:spPr>
          <a:xfrm>
            <a:off x="3837258" y="3672104"/>
            <a:ext cx="2448677" cy="43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2B7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Bowon Kwon 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bowon1207@gmail.com</a:t>
            </a:r>
            <a:endParaRPr sz="12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31" name="Google Shape;431;p40"/>
          <p:cNvSpPr txBox="1"/>
          <p:nvPr/>
        </p:nvSpPr>
        <p:spPr>
          <a:xfrm>
            <a:off x="3837257" y="4207016"/>
            <a:ext cx="2448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200" b="1">
                <a:solidFill>
                  <a:srgbClr val="002B7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Jieun Lee 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love9ly@gmail.com</a:t>
            </a:r>
            <a:endParaRPr sz="12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TSI">
      <a:dk1>
        <a:srgbClr val="050D14"/>
      </a:dk1>
      <a:lt1>
        <a:srgbClr val="FFFFFF"/>
      </a:lt1>
      <a:dk2>
        <a:srgbClr val="0072AC"/>
      </a:dk2>
      <a:lt2>
        <a:srgbClr val="E5DF92"/>
      </a:lt2>
      <a:accent1>
        <a:srgbClr val="014176"/>
      </a:accent1>
      <a:accent2>
        <a:srgbClr val="9EC5DE"/>
      </a:accent2>
      <a:accent3>
        <a:srgbClr val="5E686A"/>
      </a:accent3>
      <a:accent4>
        <a:srgbClr val="DF552E"/>
      </a:accent4>
      <a:accent5>
        <a:srgbClr val="84BE42"/>
      </a:accent5>
      <a:accent6>
        <a:srgbClr val="7F4F8E"/>
      </a:accent6>
      <a:hlink>
        <a:srgbClr val="002B78"/>
      </a:hlink>
      <a:folHlink>
        <a:srgbClr val="9CC8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2132</Words>
  <Application>Microsoft Office PowerPoint</Application>
  <PresentationFormat>화면 슬라이드 쇼(16:9)</PresentationFormat>
  <Paragraphs>280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Poppins</vt:lpstr>
      <vt:lpstr>Poppins Medium</vt:lpstr>
      <vt:lpstr>Poppins SemiBold</vt:lpstr>
      <vt:lpstr>Microsoft Yahei</vt:lpstr>
      <vt:lpstr>Arial</vt:lpstr>
      <vt:lpstr>Simple Light</vt:lpstr>
      <vt:lpstr>Office Theme</vt:lpstr>
      <vt:lpstr>PowerPoint 프레젠테이션</vt:lpstr>
      <vt:lpstr> Motivation &amp; Problem Definition  </vt:lpstr>
      <vt:lpstr> Motivation &amp; Problem Definition </vt:lpstr>
      <vt:lpstr>Project Goal &amp; Vision</vt:lpstr>
      <vt:lpstr>oneM2M - MEC Deployment Option</vt:lpstr>
      <vt:lpstr>Overall Architecture</vt:lpstr>
      <vt:lpstr>Use Case Scenarios</vt:lpstr>
      <vt:lpstr>Expected Benefits</vt:lpstr>
      <vt:lpstr>Impact Analysis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Kyeonghwan SESLab - Nam</cp:lastModifiedBy>
  <cp:revision>1</cp:revision>
  <dcterms:modified xsi:type="dcterms:W3CDTF">2025-10-30T12:21:20Z</dcterms:modified>
</cp:coreProperties>
</file>