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Source Code Pro"/>
      <p:regular r:id="rId23"/>
      <p:bold r:id="rId24"/>
    </p:embeddedFont>
    <p:embeddedFont>
      <p:font typeface="Oswald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SourceCodePro-bold.fntdata"/><Relationship Id="rId23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swald-bold.fntdata"/><Relationship Id="rId25" Type="http://schemas.openxmlformats.org/officeDocument/2006/relationships/font" Target="fonts/Oswald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1" name="Shape 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6" name="Shape 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35" name="Shape 3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53" name="Shape 5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12000"/>
            </a:lvl1pPr>
            <a:lvl2pPr lvl="1">
              <a:spcBef>
                <a:spcPts val="0"/>
              </a:spcBef>
              <a:buSzPct val="100000"/>
              <a:defRPr sz="12000"/>
            </a:lvl2pPr>
            <a:lvl3pPr lvl="2">
              <a:spcBef>
                <a:spcPts val="0"/>
              </a:spcBef>
              <a:buSzPct val="100000"/>
              <a:defRPr sz="12000"/>
            </a:lvl3pPr>
            <a:lvl4pPr lvl="3">
              <a:spcBef>
                <a:spcPts val="0"/>
              </a:spcBef>
              <a:buSzPct val="100000"/>
              <a:defRPr sz="12000"/>
            </a:lvl4pPr>
            <a:lvl5pPr lvl="4">
              <a:spcBef>
                <a:spcPts val="0"/>
              </a:spcBef>
              <a:buSzPct val="100000"/>
              <a:defRPr sz="12000"/>
            </a:lvl5pPr>
            <a:lvl6pPr lvl="5">
              <a:spcBef>
                <a:spcPts val="0"/>
              </a:spcBef>
              <a:buSzPct val="100000"/>
              <a:defRPr sz="12000"/>
            </a:lvl6pPr>
            <a:lvl7pPr lvl="6">
              <a:spcBef>
                <a:spcPts val="0"/>
              </a:spcBef>
              <a:buSzPct val="100000"/>
              <a:defRPr sz="12000"/>
            </a:lvl7pPr>
            <a:lvl8pPr lvl="7">
              <a:spcBef>
                <a:spcPts val="0"/>
              </a:spcBef>
              <a:buSzPct val="100000"/>
              <a:defRPr sz="12000"/>
            </a:lvl8pPr>
            <a:lvl9pPr lvl="8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02.png"/><Relationship Id="rId5" Type="http://schemas.openxmlformats.org/officeDocument/2006/relationships/image" Target="../media/image03.png"/><Relationship Id="rId6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Relationship Id="rId4" Type="http://schemas.openxmlformats.org/officeDocument/2006/relationships/image" Target="../media/image06.jpg"/><Relationship Id="rId5" Type="http://schemas.openxmlformats.org/officeDocument/2006/relationships/image" Target="../media/image00.jpg"/><Relationship Id="rId6" Type="http://schemas.openxmlformats.org/officeDocument/2006/relationships/image" Target="../media/image01.jpg"/><Relationship Id="rId7" Type="http://schemas.openxmlformats.org/officeDocument/2006/relationships/image" Target="../media/image0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august.com/" TargetMode="External"/><Relationship Id="rId4" Type="http://schemas.openxmlformats.org/officeDocument/2006/relationships/hyperlink" Target="http://www.skybell.com/" TargetMode="External"/><Relationship Id="rId5" Type="http://schemas.openxmlformats.org/officeDocument/2006/relationships/hyperlink" Target="https://www.hackster.io/Kishore10211/smart-doorbell-with-azure-windows10-iot-uwp-app-0e4e4d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Relationship Id="rId5" Type="http://schemas.openxmlformats.org/officeDocument/2006/relationships/image" Target="../media/image0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Smart Doorbell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Using Raspberry Pi</a:t>
            </a:r>
          </a:p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Umang Ajmera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Shriya Shah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6283875" y="3848725"/>
            <a:ext cx="27558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Project Guide: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Prof. Vishal Barot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Smart Doorbell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 Doorbell which is smart enough to sense human presence, trigger a photo capture and sending notifications to the registered users.</a:t>
            </a:r>
          </a:p>
        </p:txBody>
      </p:sp>
      <p:pic>
        <p:nvPicPr>
          <p:cNvPr descr="Open Chromebook laptop computer"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975" y="697324"/>
            <a:ext cx="5591976" cy="3315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sktop.PNG" id="72" name="Shape 72"/>
          <p:cNvPicPr preferRelativeResize="0"/>
          <p:nvPr/>
        </p:nvPicPr>
        <p:blipFill rotWithShape="1">
          <a:blip r:embed="rId4">
            <a:alphaModFix/>
          </a:blip>
          <a:srcRect b="0" l="129" r="129" t="0"/>
          <a:stretch/>
        </p:blipFill>
        <p:spPr>
          <a:xfrm>
            <a:off x="4131700" y="978250"/>
            <a:ext cx="4142049" cy="23359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rtrait-oriented black smaptphone" id="73" name="Shape 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8600" y="1585374"/>
            <a:ext cx="1675824" cy="3291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shot_2016-07-22-02-25-01.png" id="74" name="Shape 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69175" y="1858794"/>
            <a:ext cx="1514674" cy="2692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accent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Abstract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311725" y="1437325"/>
            <a:ext cx="8520600" cy="30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 doorbell which sends you real-time notifications! That is something very new and innovative. It uses a PIR Motion Sensor to detect human presence, a Standard USB Webcam (for demonstration) for capturing photos and a special blend of Python Code to integrate all the modules and sends you a notification on your mobile.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hape 85"/>
          <p:cNvCxnSpPr/>
          <p:nvPr/>
        </p:nvCxnSpPr>
        <p:spPr>
          <a:xfrm>
            <a:off x="2683790" y="4092508"/>
            <a:ext cx="3890999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b="0" l="5414" r="2504" t="0"/>
          <a:stretch/>
        </p:blipFill>
        <p:spPr>
          <a:xfrm>
            <a:off x="4941300" y="400450"/>
            <a:ext cx="3891000" cy="3046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.jpg" id="87" name="Shape 87"/>
          <p:cNvPicPr preferRelativeResize="0"/>
          <p:nvPr/>
        </p:nvPicPr>
        <p:blipFill rotWithShape="1">
          <a:blip r:embed="rId4">
            <a:alphaModFix/>
          </a:blip>
          <a:srcRect b="4346" l="0" r="0" t="4337"/>
          <a:stretch/>
        </p:blipFill>
        <p:spPr>
          <a:xfrm>
            <a:off x="425022" y="397950"/>
            <a:ext cx="3890969" cy="19987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.jpg" id="88" name="Shape 88"/>
          <p:cNvPicPr preferRelativeResize="0"/>
          <p:nvPr/>
        </p:nvPicPr>
        <p:blipFill rotWithShape="1">
          <a:blip r:embed="rId5">
            <a:alphaModFix/>
          </a:blip>
          <a:srcRect b="22851" l="-3710" r="-3218" t="0"/>
          <a:stretch/>
        </p:blipFill>
        <p:spPr>
          <a:xfrm>
            <a:off x="425025" y="2499900"/>
            <a:ext cx="1851925" cy="133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.jpg" id="89" name="Shape 89"/>
          <p:cNvPicPr preferRelativeResize="0"/>
          <p:nvPr/>
        </p:nvPicPr>
        <p:blipFill rotWithShape="1">
          <a:blip r:embed="rId6">
            <a:alphaModFix/>
          </a:blip>
          <a:srcRect b="28026" l="-10037" r="-4156" t="0"/>
          <a:stretch/>
        </p:blipFill>
        <p:spPr>
          <a:xfrm>
            <a:off x="2464075" y="2499900"/>
            <a:ext cx="1851924" cy="133692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/>
          <p:nvPr>
            <p:ph idx="4294967295" type="body"/>
          </p:nvPr>
        </p:nvSpPr>
        <p:spPr>
          <a:xfrm>
            <a:off x="2629340" y="4230875"/>
            <a:ext cx="3999899" cy="530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3"/>
                </a:solidFill>
              </a:rPr>
              <a:t> Components View</a:t>
            </a:r>
          </a:p>
        </p:txBody>
      </p:sp>
      <p:pic>
        <p:nvPicPr>
          <p:cNvPr descr="IMG_20160711_174211122.jpg" id="91" name="Shape 91"/>
          <p:cNvPicPr preferRelativeResize="0"/>
          <p:nvPr/>
        </p:nvPicPr>
        <p:blipFill rotWithShape="1">
          <a:blip r:embed="rId7">
            <a:alphaModFix/>
          </a:blip>
          <a:srcRect b="0" l="8072" r="3022" t="0"/>
          <a:stretch/>
        </p:blipFill>
        <p:spPr>
          <a:xfrm>
            <a:off x="4941300" y="408675"/>
            <a:ext cx="3891000" cy="3428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accent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Features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475150" y="1282900"/>
            <a:ext cx="7638000" cy="3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Automatic Photo Capture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Real Time Notification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Cloud Storage for 24*7 access to photos from anywhere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Face Recognition of registered users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Existing Products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accent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Literary Survey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439525" y="1259150"/>
            <a:ext cx="7780500" cy="27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lnSpc>
                <a:spcPct val="200000"/>
              </a:lnSpc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Very New &amp; Developing in the field of IoT/ Home Automation.</a:t>
            </a: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Existing products used in India are just a normal indoor audio/video intercom applications.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28600" lvl="0" marL="457200" rtl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Some international companies have manufactured similar products with enhanced functionality. </a:t>
            </a:r>
            <a:r>
              <a:rPr lang="en" u="sng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August Inc</a:t>
            </a: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and </a:t>
            </a:r>
            <a:r>
              <a:rPr lang="en" u="sng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Skybell Inc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Source Code Pro"/>
              <a:buChar char="●"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 similar project based on Win 10 IoT Core using Azure cloud services is under development. </a:t>
            </a:r>
            <a:r>
              <a:rPr lang="en" u="sng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5"/>
              </a:rPr>
              <a:t>Hackster.io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475150" y="3848725"/>
            <a:ext cx="77448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Overall, the scope of this project can be extended further with display modules and security purposes which can enhance its functionality.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Nationally Available </a:t>
            </a:r>
          </a:p>
        </p:txBody>
      </p:sp>
      <p:pic>
        <p:nvPicPr>
          <p:cNvPr descr="21.jpg"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275" y="1507349"/>
            <a:ext cx="4399901" cy="280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5976500" y="1428025"/>
            <a:ext cx="2855700" cy="28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 widely used godrej application which can show the image outside of your door as and when the bell is pressed.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And it costs around 8.5K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.jpg" id="121" name="Shape 121"/>
          <p:cNvPicPr preferRelativeResize="0"/>
          <p:nvPr/>
        </p:nvPicPr>
        <p:blipFill rotWithShape="1">
          <a:blip r:embed="rId3">
            <a:alphaModFix/>
          </a:blip>
          <a:srcRect b="0" l="14024" r="14017" t="0"/>
          <a:stretch/>
        </p:blipFill>
        <p:spPr>
          <a:xfrm>
            <a:off x="433450" y="733500"/>
            <a:ext cx="4090924" cy="39623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.jpg" id="122" name="Shape 122"/>
          <p:cNvPicPr preferRelativeResize="0"/>
          <p:nvPr/>
        </p:nvPicPr>
        <p:blipFill rotWithShape="1">
          <a:blip r:embed="rId4">
            <a:alphaModFix/>
          </a:blip>
          <a:srcRect b="13181" l="0" r="0" t="13181"/>
          <a:stretch/>
        </p:blipFill>
        <p:spPr>
          <a:xfrm>
            <a:off x="4695825" y="733499"/>
            <a:ext cx="4023149" cy="1366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3.jpeg" id="123" name="Shape 123"/>
          <p:cNvPicPr preferRelativeResize="0"/>
          <p:nvPr/>
        </p:nvPicPr>
        <p:blipFill rotWithShape="1">
          <a:blip r:embed="rId5">
            <a:alphaModFix/>
          </a:blip>
          <a:srcRect b="14044" l="0" r="0" t="14044"/>
          <a:stretch/>
        </p:blipFill>
        <p:spPr>
          <a:xfrm>
            <a:off x="4695825" y="2419699"/>
            <a:ext cx="4023150" cy="2276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>
            <p:ph idx="4294967295" type="title"/>
          </p:nvPr>
        </p:nvSpPr>
        <p:spPr>
          <a:xfrm>
            <a:off x="433450" y="0"/>
            <a:ext cx="82854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Internationally Available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Comparison: Proposed vs Existing</a:t>
            </a: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A round-the-clock anywhere you go photo-stream available.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Sensor to sense and capture a photo.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If user is away, he/she can still view the image later or simultaneously.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An SMS/Email Notification Module</a:t>
            </a:r>
          </a:p>
        </p:txBody>
      </p:sp>
      <p:sp>
        <p:nvSpPr>
          <p:cNvPr id="131" name="Shape 131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Only indoor video streaming available.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No as such sensors available and if present, it only rings door bell.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If user away, doorbell of no use.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No notification module present.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Circuit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d.PNG"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1637"/>
            <a:ext cx="9143999" cy="43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UML Diagrams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975" y="1829324"/>
            <a:ext cx="8572500" cy="175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System Architecture (Flow)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Use Case Diagram</a:t>
            </a: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 b="-5080" l="0" r="0" t="5080"/>
          <a:stretch/>
        </p:blipFill>
        <p:spPr>
          <a:xfrm>
            <a:off x="1440312" y="1105987"/>
            <a:ext cx="5648325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Sequence Diagram</a:t>
            </a:r>
          </a:p>
        </p:txBody>
      </p:sp>
      <p:pic>
        <p:nvPicPr>
          <p:cNvPr descr="seq (1).png" id="164" name="Shape 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00" y="1315550"/>
            <a:ext cx="67056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5179125" y="855275"/>
            <a:ext cx="3017100" cy="4026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332475" y="867225"/>
            <a:ext cx="4169400" cy="402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1" name="Shape 171"/>
          <p:cNvSpPr txBox="1"/>
          <p:nvPr>
            <p:ph idx="4294967295" type="title"/>
          </p:nvPr>
        </p:nvSpPr>
        <p:spPr>
          <a:xfrm>
            <a:off x="264175" y="13365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Activity Diagram</a:t>
            </a:r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600" y="867150"/>
            <a:ext cx="4169424" cy="402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1000" y="1360562"/>
            <a:ext cx="1409700" cy="2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Thank You</a:t>
            </a:r>
          </a:p>
        </p:txBody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Umang Ajmera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1317BECE30115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Shriya Shah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1317BECE30103</a:t>
            </a:r>
          </a:p>
        </p:txBody>
      </p:sp>
      <p:pic>
        <p:nvPicPr>
          <p:cNvPr descr="rpi.png" id="180" name="Shape 180"/>
          <p:cNvPicPr preferRelativeResize="0"/>
          <p:nvPr/>
        </p:nvPicPr>
        <p:blipFill rotWithShape="1">
          <a:blip r:embed="rId3">
            <a:alphaModFix/>
          </a:blip>
          <a:srcRect b="768" l="0" r="0" t="768"/>
          <a:stretch/>
        </p:blipFill>
        <p:spPr>
          <a:xfrm>
            <a:off x="3274675" y="0"/>
            <a:ext cx="5869325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